
<file path=[Content_Types].xml><?xml version="1.0" encoding="utf-8"?>
<Types xmlns="http://schemas.openxmlformats.org/package/2006/content-types">
  <Default Extension="glb" ContentType="model/gltf.binary"/>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7" r:id="rId2"/>
    <p:sldId id="319" r:id="rId3"/>
    <p:sldId id="366" r:id="rId4"/>
    <p:sldId id="350" r:id="rId5"/>
    <p:sldId id="367" r:id="rId6"/>
    <p:sldId id="403" r:id="rId7"/>
    <p:sldId id="370" r:id="rId8"/>
    <p:sldId id="398" r:id="rId9"/>
    <p:sldId id="297" r:id="rId10"/>
    <p:sldId id="349" r:id="rId11"/>
    <p:sldId id="363" r:id="rId12"/>
    <p:sldId id="375" r:id="rId13"/>
    <p:sldId id="386" r:id="rId14"/>
    <p:sldId id="379" r:id="rId15"/>
    <p:sldId id="404" r:id="rId16"/>
    <p:sldId id="405" r:id="rId17"/>
    <p:sldId id="306" r:id="rId18"/>
    <p:sldId id="393" r:id="rId19"/>
    <p:sldId id="406" r:id="rId20"/>
    <p:sldId id="383" r:id="rId21"/>
    <p:sldId id="289" r:id="rId22"/>
    <p:sldId id="382" r:id="rId23"/>
    <p:sldId id="400" r:id="rId24"/>
    <p:sldId id="361" r:id="rId25"/>
    <p:sldId id="401" r:id="rId26"/>
    <p:sldId id="402" r:id="rId27"/>
    <p:sldId id="279" r:id="rId28"/>
    <p:sldId id="290" r:id="rId29"/>
    <p:sldId id="291" r:id="rId30"/>
    <p:sldId id="407" r:id="rId31"/>
    <p:sldId id="292" r:id="rId32"/>
    <p:sldId id="408" r:id="rId33"/>
    <p:sldId id="409" r:id="rId34"/>
    <p:sldId id="278" r:id="rId35"/>
    <p:sldId id="295" r:id="rId36"/>
    <p:sldId id="394" r:id="rId37"/>
    <p:sldId id="39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g Zhang" initials="CZ" lastIdx="1" clrIdx="0">
    <p:extLst>
      <p:ext uri="{19B8F6BF-5375-455C-9EA6-DF929625EA0E}">
        <p15:presenceInfo xmlns:p15="http://schemas.microsoft.com/office/powerpoint/2012/main" userId="S::chengz20@personalmicrosoftsoftware.uci.edu::8093a54a-97f1-4671-bb3c-60da70d63c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7A8C"/>
    <a:srgbClr val="D9D9D9"/>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93"/>
    <p:restoredTop sz="72177"/>
  </p:normalViewPr>
  <p:slideViewPr>
    <p:cSldViewPr snapToGrid="0" snapToObjects="1">
      <p:cViewPr varScale="1">
        <p:scale>
          <a:sx n="90" d="100"/>
          <a:sy n="90" d="100"/>
        </p:scale>
        <p:origin x="1584" y="200"/>
      </p:cViewPr>
      <p:guideLst/>
    </p:cSldViewPr>
  </p:slideViewPr>
  <p:outlineViewPr>
    <p:cViewPr>
      <p:scale>
        <a:sx n="33" d="100"/>
        <a:sy n="33" d="100"/>
      </p:scale>
      <p:origin x="0" y="0"/>
    </p:cViewPr>
  </p:outlineViewPr>
  <p:notesTextViewPr>
    <p:cViewPr>
      <p:scale>
        <a:sx n="130" d="100"/>
        <a:sy n="13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C93EC5-FEF0-F946-9FB3-599EBD583115}" type="datetimeFigureOut">
              <a:rPr lang="en-US" smtClean="0"/>
              <a:t>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A5E471-59D8-CC4E-B419-6AEDC88AFDE0}" type="slidenum">
              <a:rPr lang="en-US" smtClean="0"/>
              <a:t>‹#›</a:t>
            </a:fld>
            <a:endParaRPr lang="en-US"/>
          </a:p>
        </p:txBody>
      </p:sp>
    </p:spTree>
    <p:extLst>
      <p:ext uri="{BB962C8B-B14F-4D97-AF65-F5344CB8AC3E}">
        <p14:creationId xmlns:p14="http://schemas.microsoft.com/office/powerpoint/2010/main" val="251315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the introduction and thank you all for attending my talk. I am Cheng from UC Irvine. I am going to present our recent work on a differential theory of radiative transfer.</a:t>
            </a:r>
          </a:p>
        </p:txBody>
      </p:sp>
      <p:sp>
        <p:nvSpPr>
          <p:cNvPr id="4" name="Slide Number Placeholder 3"/>
          <p:cNvSpPr>
            <a:spLocks noGrp="1"/>
          </p:cNvSpPr>
          <p:nvPr>
            <p:ph type="sldNum" sz="quarter" idx="5"/>
          </p:nvPr>
        </p:nvSpPr>
        <p:spPr/>
        <p:txBody>
          <a:bodyPr/>
          <a:lstStyle/>
          <a:p>
            <a:fld id="{3ED7148A-B536-4F24-9B3D-B1D2D3BA0B12}" type="slidenum">
              <a:rPr lang="en-US" smtClean="0"/>
              <a:t>1</a:t>
            </a:fld>
            <a:endParaRPr lang="en-US"/>
          </a:p>
        </p:txBody>
      </p:sp>
    </p:spTree>
    <p:extLst>
      <p:ext uri="{BB962C8B-B14F-4D97-AF65-F5344CB8AC3E}">
        <p14:creationId xmlns:p14="http://schemas.microsoft.com/office/powerpoint/2010/main" val="2374720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Computing derivative images generally requires differentiating the radiance. </a:t>
            </a:r>
          </a:p>
          <a:p>
            <a:r>
              <a:rPr lang="en-US" altLang="zh-CN" dirty="0"/>
              <a:t>In case of radiative transfer, this boils down to differentiating both sides of the RTE.</a:t>
            </a:r>
          </a:p>
          <a:p>
            <a:r>
              <a:rPr lang="en-US" altLang="zh-CN" dirty="0"/>
              <a:t>(click) Specifically, to calculate the derivative of the right-hand side, we need to differentiate individual operators. </a:t>
            </a:r>
          </a:p>
          <a:p>
            <a:r>
              <a:rPr lang="en-US" altLang="zh-CN" dirty="0"/>
              <a:t>Next, we show more details on how this can be done.</a:t>
            </a:r>
          </a:p>
          <a:p>
            <a:endParaRPr lang="en-US" altLang="zh-CN" dirty="0"/>
          </a:p>
        </p:txBody>
      </p:sp>
      <p:sp>
        <p:nvSpPr>
          <p:cNvPr id="4" name="Slide Number Placeholder 3"/>
          <p:cNvSpPr>
            <a:spLocks noGrp="1"/>
          </p:cNvSpPr>
          <p:nvPr>
            <p:ph type="sldNum" sz="quarter" idx="5"/>
          </p:nvPr>
        </p:nvSpPr>
        <p:spPr/>
        <p:txBody>
          <a:bodyPr/>
          <a:lstStyle/>
          <a:p>
            <a:fld id="{3ED7148A-B536-4F24-9B3D-B1D2D3BA0B12}" type="slidenum">
              <a:rPr lang="en-US" smtClean="0"/>
              <a:t>10</a:t>
            </a:fld>
            <a:endParaRPr lang="en-US"/>
          </a:p>
        </p:txBody>
      </p:sp>
    </p:spTree>
    <p:extLst>
      <p:ext uri="{BB962C8B-B14F-4D97-AF65-F5344CB8AC3E}">
        <p14:creationId xmlns:p14="http://schemas.microsoft.com/office/powerpoint/2010/main" val="684856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let’s look at the collision operator which is given by the scattering coefficient times a spherical integral of radiance modulated by the phase function.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The key to differentiate this operator is to handle the integral. (pause)</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take a close look at the operator.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the continuity assumptions we made </a:t>
                </a:r>
                <a:r>
                  <a:rPr lang="en-US" altLang="zh-CN" dirty="0"/>
                  <a:t>before, the integrand is always continuous, therefore we only need to care about the integral boundary when applying the Reynolds transport theorem.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the line integral boundary D is the minimal distance for the ray (x,-</a:t>
                </a:r>
                <a:r>
                  <a:rPr lang="en-US" sz="1200" i="0">
                    <a:latin typeface="Cambria Math" panose="02040503050406030204" pitchFamily="18" charset="0"/>
                    <a:ea typeface="Cambria Math" panose="02040503050406030204" pitchFamily="18" charset="0"/>
                  </a:rPr>
                  <a:t>𝜔</a:t>
                </a:r>
                <a:r>
                  <a:rPr lang="en-US" dirty="0"/>
                  <a:t>) to hit the medium boundary, which depends</a:t>
                </a:r>
                <a:r>
                  <a:rPr lang="en-US" baseline="0" dirty="0"/>
                  <a:t> on geometry. </a:t>
                </a:r>
                <a:endParaRPr lang="en-US" dirty="0"/>
              </a:p>
            </p:txBody>
          </p:sp>
        </mc:Fallback>
      </mc:AlternateContent>
      <p:sp>
        <p:nvSpPr>
          <p:cNvPr id="4" name="Slide Number Placeholder 3"/>
          <p:cNvSpPr>
            <a:spLocks noGrp="1"/>
          </p:cNvSpPr>
          <p:nvPr>
            <p:ph type="sldNum" sz="quarter" idx="5"/>
          </p:nvPr>
        </p:nvSpPr>
        <p:spPr/>
        <p:txBody>
          <a:bodyPr/>
          <a:lstStyle/>
          <a:p>
            <a:fld id="{3ED7148A-B536-4F24-9B3D-B1D2D3BA0B12}" type="slidenum">
              <a:rPr lang="en-US" smtClean="0"/>
              <a:t>11</a:t>
            </a:fld>
            <a:endParaRPr lang="en-US"/>
          </a:p>
        </p:txBody>
      </p:sp>
    </p:spTree>
    <p:extLst>
      <p:ext uri="{BB962C8B-B14F-4D97-AF65-F5344CB8AC3E}">
        <p14:creationId xmlns:p14="http://schemas.microsoft.com/office/powerpoint/2010/main" val="1760966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differentiate this integral, the most common way is to exchange the order of differentiation and integration, which is precisely what most previous methods did.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However, this can be incorrect when the integrand contains discontinuities that depend on the parameter.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Instead, according to Reynolds theorem originated in fluid mechanics, we need to introduce an extra boundary term to capture the potential changes of discontinuities.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9A5E471-59D8-CC4E-B419-6AEDC88AFDE0}" type="slidenum">
              <a:rPr lang="en-US" smtClean="0"/>
              <a:t>12</a:t>
            </a:fld>
            <a:endParaRPr lang="en-US"/>
          </a:p>
        </p:txBody>
      </p:sp>
    </p:spTree>
    <p:extLst>
      <p:ext uri="{BB962C8B-B14F-4D97-AF65-F5344CB8AC3E}">
        <p14:creationId xmlns:p14="http://schemas.microsoft.com/office/powerpoint/2010/main" val="3450600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Now let’s take a closer look at the boundary term.</a:t>
                </a:r>
              </a:p>
              <a:p>
                <a:endParaRPr lang="en-US" dirty="0"/>
              </a:p>
              <a:p>
                <a:r>
                  <a:rPr lang="en-US" dirty="0"/>
                  <a:t>The integral domain S indicates the discontinuities of the integrand f in </a:t>
                </a:r>
                <a14:m>
                  <m:oMath xmlns:m="http://schemas.openxmlformats.org/officeDocument/2006/math">
                    <m:sSub>
                      <m:sSubPr>
                        <m:ctrlPr>
                          <a:rPr lang="en-US" sz="1200" b="1" i="1" dirty="0" smtClean="0">
                            <a:latin typeface="Cambria Math" panose="02040503050406030204" pitchFamily="18" charset="0"/>
                          </a:rPr>
                        </m:ctrlPr>
                      </m:sSubPr>
                      <m:e>
                        <m:r>
                          <a:rPr lang="en-US" sz="1200" b="1" i="1" dirty="0">
                            <a:latin typeface="Cambria Math" panose="02040503050406030204" pitchFamily="18" charset="0"/>
                            <a:ea typeface="Cambria Math" panose="02040503050406030204" pitchFamily="18" charset="0"/>
                          </a:rPr>
                          <m:t>𝝎</m:t>
                        </m:r>
                      </m:e>
                      <m:sub>
                        <m:r>
                          <a:rPr lang="en-US" sz="1200" b="1" i="1" dirty="0">
                            <a:latin typeface="Cambria Math" panose="02040503050406030204" pitchFamily="18" charset="0"/>
                          </a:rPr>
                          <m:t>𝒊</m:t>
                        </m:r>
                      </m:sub>
                    </m:sSub>
                  </m:oMath>
                </a14:m>
                <a:r>
                  <a:rPr lang="en-US" dirty="0"/>
                  <a:t>;</a:t>
                </a:r>
              </a:p>
              <a:p>
                <a:endParaRPr lang="en-US" dirty="0"/>
              </a:p>
              <a:p>
                <a:r>
                  <a:rPr lang="en-US" dirty="0"/>
                  <a:t>(click) The dot product term is the change rate of discontinuity </a:t>
                </a:r>
                <a:r>
                  <a:rPr lang="en-US" sz="1200" dirty="0"/>
                  <a:t>along the normal direction;</a:t>
                </a:r>
              </a:p>
              <a:p>
                <a:endParaRPr lang="en-US" sz="1200" dirty="0"/>
              </a:p>
              <a:p>
                <a:r>
                  <a:rPr lang="en-US" sz="1200" dirty="0">
                    <a:ea typeface="Cambria Math" panose="02040503050406030204" pitchFamily="18" charset="0"/>
                  </a:rPr>
                  <a:t>(click) </a:t>
                </a:r>
                <a14:m>
                  <m:oMath xmlns:m="http://schemas.openxmlformats.org/officeDocument/2006/math">
                    <m:r>
                      <a:rPr lang="en-US" sz="1200" i="1" smtClean="0">
                        <a:latin typeface="Cambria Math" panose="02040503050406030204" pitchFamily="18" charset="0"/>
                        <a:ea typeface="Cambria Math" panose="02040503050406030204" pitchFamily="18" charset="0"/>
                      </a:rPr>
                      <m:t>∆</m:t>
                    </m:r>
                    <m:r>
                      <a:rPr lang="en-US" sz="1200" i="1" smtClean="0">
                        <a:latin typeface="Cambria Math" panose="02040503050406030204" pitchFamily="18" charset="0"/>
                        <a:ea typeface="Cambria Math" panose="02040503050406030204" pitchFamily="18" charset="0"/>
                      </a:rPr>
                      <m:t>𝑓</m:t>
                    </m:r>
                  </m:oMath>
                </a14:m>
                <a:r>
                  <a:rPr lang="en-US" dirty="0"/>
                  <a:t> is the difference of the integrand f</a:t>
                </a:r>
                <a:r>
                  <a:rPr lang="en-US" baseline="0" dirty="0"/>
                  <a:t> across the discontinuity location.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t>
                </a:r>
                <a:r>
                  <a:rPr lang="en-US" baseline="0" dirty="0"/>
                  <a:t>If we assume the phase function to be continuous, the only source of discontinuity becomes the radiance. It follows that </a:t>
                </a:r>
                <a14:m>
                  <m:oMath xmlns:m="http://schemas.openxmlformats.org/officeDocument/2006/math">
                    <m:r>
                      <a:rPr lang="en-US" sz="1200" i="1" smtClean="0">
                        <a:solidFill>
                          <a:srgbClr val="C00000"/>
                        </a:solidFill>
                        <a:latin typeface="Cambria Math" panose="02040503050406030204" pitchFamily="18" charset="0"/>
                        <a:ea typeface="Cambria Math" panose="02040503050406030204" pitchFamily="18" charset="0"/>
                      </a:rPr>
                      <m:t>∆</m:t>
                    </m:r>
                    <m:r>
                      <a:rPr lang="en-US" sz="1200" b="0" i="1" smtClean="0">
                        <a:solidFill>
                          <a:srgbClr val="C00000"/>
                        </a:solidFill>
                        <a:latin typeface="Cambria Math" panose="02040503050406030204" pitchFamily="18" charset="0"/>
                        <a:ea typeface="Cambria Math" panose="02040503050406030204" pitchFamily="18" charset="0"/>
                      </a:rPr>
                      <m:t>𝑓</m:t>
                    </m:r>
                  </m:oMath>
                </a14:m>
                <a:r>
                  <a:rPr lang="en-US" dirty="0"/>
                  <a:t> can</a:t>
                </a:r>
                <a:r>
                  <a:rPr lang="en-US" baseline="0" dirty="0"/>
                  <a:t> be expressed as the product of the phase function and difference of radiance.</a:t>
                </a:r>
                <a:endParaRPr lang="en-US" dirty="0"/>
              </a:p>
              <a:p>
                <a:endParaRPr lang="en-US" dirty="0"/>
              </a:p>
            </p:txBody>
          </p:sp>
        </mc:Choice>
        <mc:Fallback xmlns="">
          <p:sp>
            <p:nvSpPr>
              <p:cNvPr id="3" name="Notes Placeholder 2"/>
              <p:cNvSpPr>
                <a:spLocks noGrp="1"/>
              </p:cNvSpPr>
              <p:nvPr>
                <p:ph type="body" idx="1"/>
              </p:nvPr>
            </p:nvSpPr>
            <p:spPr/>
            <p:txBody>
              <a:bodyPr/>
              <a:lstStyle/>
              <a:p>
                <a:r>
                  <a:rPr lang="en-US" dirty="0"/>
                  <a:t>Now let’s take a closer look at the boundary term.</a:t>
                </a:r>
              </a:p>
              <a:p>
                <a:endParaRPr lang="en-US" dirty="0"/>
              </a:p>
              <a:p>
                <a:r>
                  <a:rPr lang="en-US" dirty="0"/>
                  <a:t>The integral domain S indicates the discontinuities of the integrand f in </a:t>
                </a:r>
                <a:r>
                  <a:rPr lang="en-US" sz="1200" b="1" i="0" dirty="0">
                    <a:latin typeface="Cambria Math" panose="02040503050406030204" pitchFamily="18" charset="0"/>
                    <a:ea typeface="Cambria Math" panose="02040503050406030204" pitchFamily="18" charset="0"/>
                  </a:rPr>
                  <a:t>𝝎_</a:t>
                </a:r>
                <a:r>
                  <a:rPr lang="en-US" sz="1200" b="1" i="0" dirty="0">
                    <a:latin typeface="Cambria Math" panose="02040503050406030204" pitchFamily="18" charset="0"/>
                  </a:rPr>
                  <a:t>𝒊</a:t>
                </a:r>
                <a:r>
                  <a:rPr lang="en-US" dirty="0"/>
                  <a:t>;</a:t>
                </a:r>
              </a:p>
              <a:p>
                <a:endParaRPr lang="en-US" dirty="0"/>
              </a:p>
              <a:p>
                <a:r>
                  <a:rPr lang="en-US" dirty="0"/>
                  <a:t>The dot product term is the change rate of discontinuity </a:t>
                </a:r>
                <a:r>
                  <a:rPr lang="en-US" sz="1200" dirty="0"/>
                  <a:t>along the normal direction;</a:t>
                </a:r>
              </a:p>
              <a:p>
                <a:endParaRPr lang="en-US" sz="1200" dirty="0"/>
              </a:p>
              <a:p>
                <a:pPr/>
                <a:r>
                  <a:rPr lang="en-US" sz="1200" i="0">
                    <a:latin typeface="Cambria Math" panose="02040503050406030204" pitchFamily="18" charset="0"/>
                    <a:ea typeface="Cambria Math" panose="02040503050406030204" pitchFamily="18" charset="0"/>
                  </a:rPr>
                  <a:t>∆𝑓</a:t>
                </a:r>
                <a:r>
                  <a:rPr lang="en-US" dirty="0"/>
                  <a:t> is the difference of the integrand f</a:t>
                </a:r>
                <a:r>
                  <a:rPr lang="en-US" baseline="0" dirty="0"/>
                  <a:t> across the discontinuity location. </a:t>
                </a:r>
                <a:endParaRPr lang="en-US" dirty="0"/>
              </a:p>
              <a:p>
                <a:endParaRPr lang="en-US" dirty="0"/>
              </a:p>
            </p:txBody>
          </p:sp>
        </mc:Fallback>
      </mc:AlternateContent>
      <p:sp>
        <p:nvSpPr>
          <p:cNvPr id="4" name="Slide Number Placeholder 3"/>
          <p:cNvSpPr>
            <a:spLocks noGrp="1"/>
          </p:cNvSpPr>
          <p:nvPr>
            <p:ph type="sldNum" sz="quarter" idx="5"/>
          </p:nvPr>
        </p:nvSpPr>
        <p:spPr/>
        <p:txBody>
          <a:bodyPr/>
          <a:lstStyle/>
          <a:p>
            <a:fld id="{39A5E471-59D8-CC4E-B419-6AEDC88AFDE0}" type="slidenum">
              <a:rPr lang="en-US" smtClean="0"/>
              <a:t>13</a:t>
            </a:fld>
            <a:endParaRPr lang="en-US"/>
          </a:p>
        </p:txBody>
      </p:sp>
    </p:spTree>
    <p:extLst>
      <p:ext uri="{BB962C8B-B14F-4D97-AF65-F5344CB8AC3E}">
        <p14:creationId xmlns:p14="http://schemas.microsoft.com/office/powerpoint/2010/main" val="4332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better understanding of the boundary term, let's look at a few simple 2D 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first example, we have a red box occluded by a green box. This change of visibility causes a discontinuity as illustrated</a:t>
                </a:r>
                <a:r>
                  <a:rPr lang="en-US" baseline="0" dirty="0"/>
                  <a:t> here. In other words, when crossing such boundary, the visible object jumps from one to another.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Another type of discontinuity comes from abrupt changes of surface </a:t>
                </a:r>
                <a:r>
                  <a:rPr lang="en-US" dirty="0" err="1"/>
                  <a:t>normals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case, all incoming radiance in the orange region comes from the surface with one normal, while in the green region, all incoming radiance is from a surface with a different normal.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mainly consider these two sources of discontinuities based on certain continuity assumptions.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details, please refer to our paper.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r>
                  <a:rPr lang="en-US" baseline="0" dirty="0"/>
                  <a:t> We now show how the boundary term is calculated using the first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Suppose we are differentiating with respect to the height of green box. Apparently, the discontinuity depends on the height as we can see here (flip back and forth).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first simply the problem to a 2D case for illustration. Now, instead of integrating over the sphere, we are integrating over a circle. Also, in this 2D case, Reynolds transport theorem reduces to Leibniz’s integral rule and the boundary term reduce to point estimations rather than a line integral.</a:t>
                </a:r>
              </a:p>
              <a:p>
                <a:endParaRPr lang="en-US" dirty="0"/>
              </a:p>
              <a:p>
                <a:r>
                  <a:rPr lang="en-US" dirty="0"/>
                  <a:t>Notice that, at direction </a:t>
                </a:r>
                <a:r>
                  <a:rPr lang="en-US" sz="1200" i="0">
                    <a:latin typeface="Cambria Math" panose="02040503050406030204" pitchFamily="18" charset="0"/>
                    <a:ea typeface="Cambria Math" panose="02040503050406030204" pitchFamily="18" charset="0"/>
                  </a:rPr>
                  <a:t>𝜔_</a:t>
                </a:r>
                <a:r>
                  <a:rPr lang="en-US" sz="1200" b="0" i="0">
                    <a:latin typeface="Cambria Math" panose="02040503050406030204" pitchFamily="18" charset="0"/>
                  </a:rPr>
                  <a:t>0</a:t>
                </a:r>
                <a:r>
                  <a:rPr lang="en-US" dirty="0"/>
                  <a:t>, there</a:t>
                </a:r>
                <a:r>
                  <a:rPr lang="en-US" baseline="0" dirty="0"/>
                  <a:t> is a discontinuity jumping from green to orange.</a:t>
                </a:r>
                <a:endParaRPr lang="en-US" dirty="0"/>
              </a:p>
            </p:txBody>
          </p:sp>
        </mc:Fallback>
      </mc:AlternateContent>
      <p:sp>
        <p:nvSpPr>
          <p:cNvPr id="4" name="Slide Number Placeholder 3"/>
          <p:cNvSpPr>
            <a:spLocks noGrp="1"/>
          </p:cNvSpPr>
          <p:nvPr>
            <p:ph type="sldNum" sz="quarter" idx="5"/>
          </p:nvPr>
        </p:nvSpPr>
        <p:spPr/>
        <p:txBody>
          <a:bodyPr/>
          <a:lstStyle/>
          <a:p>
            <a:fld id="{39A5E471-59D8-CC4E-B419-6AEDC88AFDE0}" type="slidenum">
              <a:rPr lang="en-US" smtClean="0"/>
              <a:t>14</a:t>
            </a:fld>
            <a:endParaRPr lang="en-US"/>
          </a:p>
        </p:txBody>
      </p:sp>
    </p:spTree>
    <p:extLst>
      <p:ext uri="{BB962C8B-B14F-4D97-AF65-F5344CB8AC3E}">
        <p14:creationId xmlns:p14="http://schemas.microsoft.com/office/powerpoint/2010/main" val="607444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 In this case, the dot product term reduces to the change rate of </a:t>
                </a:r>
                <a14:m>
                  <m:oMath xmlns:m="http://schemas.openxmlformats.org/officeDocument/2006/math">
                    <m:sSub>
                      <m:sSubPr>
                        <m:ctrlPr>
                          <a:rPr lang="en-US" sz="1200" i="1" smtClean="0">
                            <a:latin typeface="Cambria Math" panose="02040503050406030204" pitchFamily="18" charset="0"/>
                          </a:rPr>
                        </m:ctrlPr>
                      </m:sSubPr>
                      <m:e>
                        <m:r>
                          <a:rPr lang="en-US" sz="1200" i="1" smtClean="0">
                            <a:latin typeface="Cambria Math" panose="02040503050406030204" pitchFamily="18" charset="0"/>
                            <a:ea typeface="Cambria Math" panose="02040503050406030204" pitchFamily="18" charset="0"/>
                          </a:rPr>
                          <m:t>𝜔</m:t>
                        </m:r>
                      </m:e>
                      <m:sub>
                        <m:r>
                          <a:rPr lang="en-US" sz="1200" b="0" i="1" smtClean="0">
                            <a:latin typeface="Cambria Math" panose="02040503050406030204" pitchFamily="18" charset="0"/>
                            <a:ea typeface="Cambria Math" panose="02040503050406030204" pitchFamily="18" charset="0"/>
                          </a:rPr>
                          <m:t>𝑖</m:t>
                        </m:r>
                      </m:sub>
                    </m:sSub>
                  </m:oMath>
                </a14:m>
                <a:r>
                  <a:rPr lang="en-US" dirty="0"/>
                  <a:t>, as an</a:t>
                </a:r>
                <a:r>
                  <a:rPr lang="en-US" baseline="0" dirty="0"/>
                  <a:t> angle, with respect to the height.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(pause)</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first simply the problem to a 2D case for illustration. Now, instead of integrating over the sphere, we are integrating over a circle. Also, in this 2D case, Reynolds transport theorem reduces to Leibniz’s integral rule and the boundary term reduce to point estimations rather than a line integral.</a:t>
                </a:r>
              </a:p>
              <a:p>
                <a:endParaRPr lang="en-US" dirty="0"/>
              </a:p>
              <a:p>
                <a:r>
                  <a:rPr lang="en-US" dirty="0"/>
                  <a:t>Notice that, at direction </a:t>
                </a:r>
                <a:r>
                  <a:rPr lang="en-US" sz="1200" i="0">
                    <a:latin typeface="Cambria Math" panose="02040503050406030204" pitchFamily="18" charset="0"/>
                    <a:ea typeface="Cambria Math" panose="02040503050406030204" pitchFamily="18" charset="0"/>
                  </a:rPr>
                  <a:t>𝜔_</a:t>
                </a:r>
                <a:r>
                  <a:rPr lang="en-US" sz="1200" b="0" i="0">
                    <a:latin typeface="Cambria Math" panose="02040503050406030204" pitchFamily="18" charset="0"/>
                  </a:rPr>
                  <a:t>0</a:t>
                </a:r>
                <a:r>
                  <a:rPr lang="en-US" dirty="0"/>
                  <a:t>, there</a:t>
                </a:r>
                <a:r>
                  <a:rPr lang="en-US" baseline="0" dirty="0"/>
                  <a:t> is a discontinuity jumping from green to orange.</a:t>
                </a:r>
                <a:endParaRPr lang="en-US" dirty="0"/>
              </a:p>
            </p:txBody>
          </p:sp>
        </mc:Fallback>
      </mc:AlternateContent>
      <p:sp>
        <p:nvSpPr>
          <p:cNvPr id="4" name="Slide Number Placeholder 3"/>
          <p:cNvSpPr>
            <a:spLocks noGrp="1"/>
          </p:cNvSpPr>
          <p:nvPr>
            <p:ph type="sldNum" sz="quarter" idx="5"/>
          </p:nvPr>
        </p:nvSpPr>
        <p:spPr/>
        <p:txBody>
          <a:bodyPr/>
          <a:lstStyle/>
          <a:p>
            <a:fld id="{39A5E471-59D8-CC4E-B419-6AEDC88AFDE0}" type="slidenum">
              <a:rPr lang="en-US" smtClean="0"/>
              <a:t>15</a:t>
            </a:fld>
            <a:endParaRPr lang="en-US"/>
          </a:p>
        </p:txBody>
      </p:sp>
    </p:spTree>
    <p:extLst>
      <p:ext uri="{BB962C8B-B14F-4D97-AF65-F5344CB8AC3E}">
        <p14:creationId xmlns:p14="http://schemas.microsoft.com/office/powerpoint/2010/main" val="1940784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difference of incoming radiance across the discontinuity point </a:t>
                </a:r>
                <a14:m>
                  <m:oMath xmlns:m="http://schemas.openxmlformats.org/officeDocument/2006/math">
                    <m:sSub>
                      <m:sSubPr>
                        <m:ctrlPr>
                          <a:rPr lang="en-US" sz="1200" i="1" smtClean="0">
                            <a:latin typeface="Cambria Math" panose="02040503050406030204" pitchFamily="18" charset="0"/>
                          </a:rPr>
                        </m:ctrlPr>
                      </m:sSubPr>
                      <m:e>
                        <m:r>
                          <a:rPr lang="en-US" sz="1200" i="1" smtClean="0">
                            <a:latin typeface="Cambria Math" panose="02040503050406030204" pitchFamily="18" charset="0"/>
                            <a:ea typeface="Cambria Math" panose="02040503050406030204" pitchFamily="18" charset="0"/>
                          </a:rPr>
                          <m:t>𝜔</m:t>
                        </m:r>
                      </m:e>
                      <m:sub>
                        <m:r>
                          <a:rPr lang="en-US" sz="1200" b="0" i="1" smtClean="0">
                            <a:latin typeface="Cambria Math" panose="02040503050406030204" pitchFamily="18" charset="0"/>
                            <a:ea typeface="Cambria Math" panose="02040503050406030204" pitchFamily="18" charset="0"/>
                          </a:rPr>
                          <m:t>𝑖</m:t>
                        </m:r>
                      </m:sub>
                    </m:sSub>
                  </m:oMath>
                </a14:m>
                <a:r>
                  <a:rPr lang="en-US" sz="1200" baseline="0" dirty="0"/>
                  <a:t> is illustrated here. (pause)</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first simply the problem to a 2D case for illustration. Now, instead of integrating over the sphere, we are integrating over a circle. Also, in this 2D case, Reynolds transport theorem reduces to Leibniz’s integral rule and the boundary term reduce to point estimations rather than a line integral.</a:t>
                </a:r>
              </a:p>
              <a:p>
                <a:endParaRPr lang="en-US" dirty="0"/>
              </a:p>
              <a:p>
                <a:r>
                  <a:rPr lang="en-US" dirty="0"/>
                  <a:t>Notice that, at direction </a:t>
                </a:r>
                <a:r>
                  <a:rPr lang="en-US" sz="1200" i="0">
                    <a:latin typeface="Cambria Math" panose="02040503050406030204" pitchFamily="18" charset="0"/>
                    <a:ea typeface="Cambria Math" panose="02040503050406030204" pitchFamily="18" charset="0"/>
                  </a:rPr>
                  <a:t>𝜔_</a:t>
                </a:r>
                <a:r>
                  <a:rPr lang="en-US" sz="1200" b="0" i="0">
                    <a:latin typeface="Cambria Math" panose="02040503050406030204" pitchFamily="18" charset="0"/>
                  </a:rPr>
                  <a:t>0</a:t>
                </a:r>
                <a:r>
                  <a:rPr lang="en-US" dirty="0"/>
                  <a:t>, there</a:t>
                </a:r>
                <a:r>
                  <a:rPr lang="en-US" baseline="0" dirty="0"/>
                  <a:t> is a discontinuity jumping from green to orange.</a:t>
                </a:r>
                <a:endParaRPr lang="en-US" dirty="0"/>
              </a:p>
            </p:txBody>
          </p:sp>
        </mc:Fallback>
      </mc:AlternateContent>
      <p:sp>
        <p:nvSpPr>
          <p:cNvPr id="4" name="Slide Number Placeholder 3"/>
          <p:cNvSpPr>
            <a:spLocks noGrp="1"/>
          </p:cNvSpPr>
          <p:nvPr>
            <p:ph type="sldNum" sz="quarter" idx="5"/>
          </p:nvPr>
        </p:nvSpPr>
        <p:spPr/>
        <p:txBody>
          <a:bodyPr/>
          <a:lstStyle/>
          <a:p>
            <a:fld id="{39A5E471-59D8-CC4E-B419-6AEDC88AFDE0}" type="slidenum">
              <a:rPr lang="en-US" smtClean="0"/>
              <a:t>16</a:t>
            </a:fld>
            <a:endParaRPr lang="en-US"/>
          </a:p>
        </p:txBody>
      </p:sp>
    </p:spTree>
    <p:extLst>
      <p:ext uri="{BB962C8B-B14F-4D97-AF65-F5344CB8AC3E}">
        <p14:creationId xmlns:p14="http://schemas.microsoft.com/office/powerpoint/2010/main" val="381392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Discontinuities in 3D are slightly more complicated.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we show a visualization of incoming radiance in a Cornell box scene. In this case, the discontinuities are spherical curves, and the boundary terms take the form of line integrals. For more details, please see the paper.</a:t>
            </a:r>
          </a:p>
        </p:txBody>
      </p:sp>
      <p:sp>
        <p:nvSpPr>
          <p:cNvPr id="4" name="Slide Number Placeholder 3"/>
          <p:cNvSpPr>
            <a:spLocks noGrp="1"/>
          </p:cNvSpPr>
          <p:nvPr>
            <p:ph type="sldNum" sz="quarter" idx="5"/>
          </p:nvPr>
        </p:nvSpPr>
        <p:spPr/>
        <p:txBody>
          <a:bodyPr/>
          <a:lstStyle/>
          <a:p>
            <a:fld id="{3ED7148A-B536-4F24-9B3D-B1D2D3BA0B12}" type="slidenum">
              <a:rPr lang="en-US" smtClean="0"/>
              <a:t>17</a:t>
            </a:fld>
            <a:endParaRPr lang="en-US"/>
          </a:p>
        </p:txBody>
      </p:sp>
    </p:spTree>
    <p:extLst>
      <p:ext uri="{BB962C8B-B14F-4D97-AF65-F5344CB8AC3E}">
        <p14:creationId xmlns:p14="http://schemas.microsoft.com/office/powerpoint/2010/main" val="2667125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differentiate the other terms of the RTE in a similar way.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the source term here can be governed by the rendering equation.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discuss all these in full details in our paper.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interested in seeing the final result, (click)</a:t>
            </a:r>
          </a:p>
        </p:txBody>
      </p:sp>
      <p:sp>
        <p:nvSpPr>
          <p:cNvPr id="4" name="Slide Number Placeholder 3"/>
          <p:cNvSpPr>
            <a:spLocks noGrp="1"/>
          </p:cNvSpPr>
          <p:nvPr>
            <p:ph type="sldNum" sz="quarter" idx="5"/>
          </p:nvPr>
        </p:nvSpPr>
        <p:spPr/>
        <p:txBody>
          <a:bodyPr/>
          <a:lstStyle/>
          <a:p>
            <a:fld id="{39A5E471-59D8-CC4E-B419-6AEDC88AFDE0}" type="slidenum">
              <a:rPr lang="en-US" smtClean="0"/>
              <a:t>18</a:t>
            </a:fld>
            <a:endParaRPr lang="en-US"/>
          </a:p>
        </p:txBody>
      </p:sp>
    </p:spTree>
    <p:extLst>
      <p:ext uri="{BB962C8B-B14F-4D97-AF65-F5344CB8AC3E}">
        <p14:creationId xmlns:p14="http://schemas.microsoft.com/office/powerpoint/2010/main" val="1310640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here is a quick preview. Please see our paper for all the juicy equations. (pause)</a:t>
            </a:r>
          </a:p>
        </p:txBody>
      </p:sp>
      <p:sp>
        <p:nvSpPr>
          <p:cNvPr id="4" name="Slide Number Placeholder 3"/>
          <p:cNvSpPr>
            <a:spLocks noGrp="1"/>
          </p:cNvSpPr>
          <p:nvPr>
            <p:ph type="sldNum" sz="quarter" idx="5"/>
          </p:nvPr>
        </p:nvSpPr>
        <p:spPr/>
        <p:txBody>
          <a:bodyPr/>
          <a:lstStyle/>
          <a:p>
            <a:fld id="{39A5E471-59D8-CC4E-B419-6AEDC88AFDE0}" type="slidenum">
              <a:rPr lang="en-US" smtClean="0"/>
              <a:t>19</a:t>
            </a:fld>
            <a:endParaRPr lang="en-US"/>
          </a:p>
        </p:txBody>
      </p:sp>
    </p:spTree>
    <p:extLst>
      <p:ext uri="{BB962C8B-B14F-4D97-AF65-F5344CB8AC3E}">
        <p14:creationId xmlns:p14="http://schemas.microsoft.com/office/powerpoint/2010/main" val="1512137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Given a fully described 3D scene</a:t>
            </a:r>
            <a:r>
              <a:rPr lang="en-US" dirty="0"/>
              <a:t>, we know how to render a photorealistic image pretty well.</a:t>
            </a:r>
          </a:p>
          <a:p>
            <a:endParaRPr lang="en-US" altLang="zh-CN" dirty="0"/>
          </a:p>
          <a:p>
            <a:r>
              <a:rPr lang="en-US" altLang="zh-CN" dirty="0"/>
              <a:t>(click) Differentiable rendering, in contrast, focuses on computing the derivative of the image with respect to a certain parameter, say the position or color of an object in the scene.</a:t>
            </a:r>
          </a:p>
          <a:p>
            <a:endParaRPr lang="en-US" altLang="zh-CN" dirty="0"/>
          </a:p>
          <a:p>
            <a:r>
              <a:rPr lang="en-US" altLang="zh-CN" dirty="0"/>
              <a:t>This challenging problem has remained underexplored in computer graphics.</a:t>
            </a:r>
          </a:p>
          <a:p>
            <a:endParaRPr lang="en-US" altLang="zh-CN" dirty="0"/>
          </a:p>
          <a:p>
            <a:endParaRPr lang="en-US" dirty="0"/>
          </a:p>
          <a:p>
            <a:endParaRPr lang="en-US" dirty="0"/>
          </a:p>
        </p:txBody>
      </p:sp>
      <p:sp>
        <p:nvSpPr>
          <p:cNvPr id="4" name="Slide Number Placeholder 3"/>
          <p:cNvSpPr>
            <a:spLocks noGrp="1"/>
          </p:cNvSpPr>
          <p:nvPr>
            <p:ph type="sldNum" sz="quarter" idx="5"/>
          </p:nvPr>
        </p:nvSpPr>
        <p:spPr/>
        <p:txBody>
          <a:bodyPr/>
          <a:lstStyle/>
          <a:p>
            <a:fld id="{3ED7148A-B536-4F24-9B3D-B1D2D3BA0B12}" type="slidenum">
              <a:rPr lang="en-US" smtClean="0"/>
              <a:t>2</a:t>
            </a:fld>
            <a:endParaRPr lang="en-US"/>
          </a:p>
        </p:txBody>
      </p:sp>
    </p:spTree>
    <p:extLst>
      <p:ext uri="{BB962C8B-B14F-4D97-AF65-F5344CB8AC3E}">
        <p14:creationId xmlns:p14="http://schemas.microsoft.com/office/powerpoint/2010/main" val="2373844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moving forward, I want to show the significance of the boundary terms.</a:t>
            </a:r>
          </a:p>
          <a:p>
            <a:endParaRPr lang="en-US" dirty="0"/>
          </a:p>
          <a:p>
            <a:r>
              <a:rPr lang="en-US" dirty="0"/>
              <a:t>In this example, we use a single parameter pi to control the vertical placement of both the box and the area light.</a:t>
            </a:r>
          </a:p>
        </p:txBody>
      </p:sp>
      <p:sp>
        <p:nvSpPr>
          <p:cNvPr id="4" name="Slide Number Placeholder 3"/>
          <p:cNvSpPr>
            <a:spLocks noGrp="1"/>
          </p:cNvSpPr>
          <p:nvPr>
            <p:ph type="sldNum" sz="quarter" idx="5"/>
          </p:nvPr>
        </p:nvSpPr>
        <p:spPr/>
        <p:txBody>
          <a:bodyPr/>
          <a:lstStyle/>
          <a:p>
            <a:fld id="{3ED7148A-B536-4F24-9B3D-B1D2D3BA0B12}" type="slidenum">
              <a:rPr lang="en-US" smtClean="0"/>
              <a:t>20</a:t>
            </a:fld>
            <a:endParaRPr lang="en-US"/>
          </a:p>
        </p:txBody>
      </p:sp>
    </p:spTree>
    <p:extLst>
      <p:ext uri="{BB962C8B-B14F-4D97-AF65-F5344CB8AC3E}">
        <p14:creationId xmlns:p14="http://schemas.microsoft.com/office/powerpoint/2010/main" val="1937710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computing the image derivative </a:t>
            </a:r>
            <a:r>
              <a:rPr lang="en-US" dirty="0" err="1"/>
              <a:t>wrt</a:t>
            </a:r>
            <a:r>
              <a:rPr lang="en-US" dirty="0"/>
              <a:t> this parameter, neglecting the boundary terms leads to an incorrect result shown on the right. (click) Notice that, the derivatives on the top of the cube do not even have the right sign.</a:t>
            </a:r>
          </a:p>
        </p:txBody>
      </p:sp>
      <p:sp>
        <p:nvSpPr>
          <p:cNvPr id="4" name="Slide Number Placeholder 3"/>
          <p:cNvSpPr>
            <a:spLocks noGrp="1"/>
          </p:cNvSpPr>
          <p:nvPr>
            <p:ph type="sldNum" sz="quarter" idx="5"/>
          </p:nvPr>
        </p:nvSpPr>
        <p:spPr/>
        <p:txBody>
          <a:bodyPr/>
          <a:lstStyle/>
          <a:p>
            <a:fld id="{3ED7148A-B536-4F24-9B3D-B1D2D3BA0B12}" type="slidenum">
              <a:rPr lang="en-US" smtClean="0"/>
              <a:t>21</a:t>
            </a:fld>
            <a:endParaRPr lang="en-US"/>
          </a:p>
        </p:txBody>
      </p:sp>
    </p:spTree>
    <p:extLst>
      <p:ext uri="{BB962C8B-B14F-4D97-AF65-F5344CB8AC3E}">
        <p14:creationId xmlns:p14="http://schemas.microsoft.com/office/powerpoint/2010/main" val="777093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we discussed how the RTE can be differentiated. The key to proper handling of individual operators is to track integrand discontinuities and to establish the boundary integrals accordingly.</a:t>
            </a:r>
          </a:p>
        </p:txBody>
      </p:sp>
      <p:sp>
        <p:nvSpPr>
          <p:cNvPr id="4" name="Slide Number Placeholder 3"/>
          <p:cNvSpPr>
            <a:spLocks noGrp="1"/>
          </p:cNvSpPr>
          <p:nvPr>
            <p:ph type="sldNum" sz="quarter" idx="5"/>
          </p:nvPr>
        </p:nvSpPr>
        <p:spPr/>
        <p:txBody>
          <a:bodyPr/>
          <a:lstStyle/>
          <a:p>
            <a:fld id="{39A5E471-59D8-CC4E-B419-6AEDC88AFDE0}" type="slidenum">
              <a:rPr lang="en-US" smtClean="0"/>
              <a:t>22</a:t>
            </a:fld>
            <a:endParaRPr lang="en-US"/>
          </a:p>
        </p:txBody>
      </p:sp>
    </p:spTree>
    <p:extLst>
      <p:ext uri="{BB962C8B-B14F-4D97-AF65-F5344CB8AC3E}">
        <p14:creationId xmlns:p14="http://schemas.microsoft.com/office/powerpoint/2010/main" val="2132316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RTE and its differentiation, we can write the radiance and its derivatives as a coupled system governed by a new linear transport equation (click), which we call the differential RTE.</a:t>
            </a:r>
          </a:p>
          <a:p>
            <a:endParaRPr lang="en-US" dirty="0"/>
          </a:p>
          <a:p>
            <a:r>
              <a:rPr lang="en-US" dirty="0"/>
              <a:t>(Click) Here, the boundary terms are captured by a new K star operator.</a:t>
            </a:r>
          </a:p>
          <a:p>
            <a:endParaRPr lang="en-US" dirty="0"/>
          </a:p>
          <a:p>
            <a:r>
              <a:rPr lang="en-US" dirty="0"/>
              <a:t>Because of the similarity between the differential and the original RTE, Monte Carlo solutions to the original can be adapted to solve the differential RTE. Specifically, we introduce a volumetric-path-tracing-like method to estimate L and its derivatives jointly.</a:t>
            </a:r>
          </a:p>
        </p:txBody>
      </p:sp>
      <p:sp>
        <p:nvSpPr>
          <p:cNvPr id="4" name="Slide Number Placeholder 3"/>
          <p:cNvSpPr>
            <a:spLocks noGrp="1"/>
          </p:cNvSpPr>
          <p:nvPr>
            <p:ph type="sldNum" sz="quarter" idx="5"/>
          </p:nvPr>
        </p:nvSpPr>
        <p:spPr/>
        <p:txBody>
          <a:bodyPr/>
          <a:lstStyle/>
          <a:p>
            <a:fld id="{39A5E471-59D8-CC4E-B419-6AEDC88AFDE0}" type="slidenum">
              <a:rPr lang="en-US" smtClean="0"/>
              <a:t>23</a:t>
            </a:fld>
            <a:endParaRPr lang="en-US"/>
          </a:p>
        </p:txBody>
      </p:sp>
    </p:spTree>
    <p:extLst>
      <p:ext uri="{BB962C8B-B14F-4D97-AF65-F5344CB8AC3E}">
        <p14:creationId xmlns:p14="http://schemas.microsoft.com/office/powerpoint/2010/main" val="4237900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process, which we call differentiable VPT, works as follows.</a:t>
            </a:r>
          </a:p>
          <a:p>
            <a:endParaRPr lang="en-US" dirty="0"/>
          </a:p>
          <a:p>
            <a:r>
              <a:rPr lang="en-US" dirty="0"/>
              <a:t>Similar to unidirectional VPT, our differentiable VPT computes the average contribution of a large number of sampled light paths. In our case, the contribution of each light path includes two main components. (click) The first one is given by the derivative of path throughput, which can normally be computed using automated differentiation.</a:t>
            </a:r>
          </a:p>
          <a:p>
            <a:endParaRPr lang="en-US" dirty="0"/>
          </a:p>
          <a:p>
            <a:r>
              <a:rPr lang="en-US" dirty="0"/>
              <a:t>(click) The second component corresponds to the boundary terms. Estimating them requires tracing side paths at each vertex of the main light path for calculating delta L, as illustrated here.</a:t>
            </a:r>
          </a:p>
          <a:p>
            <a:endParaRPr lang="en-US" dirty="0"/>
          </a:p>
          <a:p>
            <a:r>
              <a:rPr lang="en-US" dirty="0"/>
              <a:t>(click) Notice that tracing the side paths requires finding visibility discontinuities, which can be expensive in complex scenes.</a:t>
            </a:r>
          </a:p>
        </p:txBody>
      </p:sp>
      <p:sp>
        <p:nvSpPr>
          <p:cNvPr id="4" name="Slide Number Placeholder 3"/>
          <p:cNvSpPr>
            <a:spLocks noGrp="1"/>
          </p:cNvSpPr>
          <p:nvPr>
            <p:ph type="sldNum" sz="quarter" idx="5"/>
          </p:nvPr>
        </p:nvSpPr>
        <p:spPr/>
        <p:txBody>
          <a:bodyPr/>
          <a:lstStyle/>
          <a:p>
            <a:fld id="{3ED7148A-B536-4F24-9B3D-B1D2D3BA0B12}" type="slidenum">
              <a:rPr lang="en-US" smtClean="0"/>
              <a:t>24</a:t>
            </a:fld>
            <a:endParaRPr lang="en-US"/>
          </a:p>
        </p:txBody>
      </p:sp>
    </p:spTree>
    <p:extLst>
      <p:ext uri="{BB962C8B-B14F-4D97-AF65-F5344CB8AC3E}">
        <p14:creationId xmlns:p14="http://schemas.microsoft.com/office/powerpoint/2010/main" val="101917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show some results.</a:t>
            </a:r>
          </a:p>
        </p:txBody>
      </p:sp>
      <p:sp>
        <p:nvSpPr>
          <p:cNvPr id="4" name="Slide Number Placeholder 3"/>
          <p:cNvSpPr>
            <a:spLocks noGrp="1"/>
          </p:cNvSpPr>
          <p:nvPr>
            <p:ph type="sldNum" sz="quarter" idx="5"/>
          </p:nvPr>
        </p:nvSpPr>
        <p:spPr/>
        <p:txBody>
          <a:bodyPr/>
          <a:lstStyle/>
          <a:p>
            <a:fld id="{39A5E471-59D8-CC4E-B419-6AEDC88AFDE0}" type="slidenum">
              <a:rPr lang="en-US" smtClean="0"/>
              <a:t>25</a:t>
            </a:fld>
            <a:endParaRPr lang="en-US"/>
          </a:p>
        </p:txBody>
      </p:sp>
    </p:spTree>
    <p:extLst>
      <p:ext uri="{BB962C8B-B14F-4D97-AF65-F5344CB8AC3E}">
        <p14:creationId xmlns:p14="http://schemas.microsoft.com/office/powerpoint/2010/main" val="4138471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first compare derivatives computed using our method and finite difference.</a:t>
            </a:r>
          </a:p>
          <a:p>
            <a:endParaRPr lang="en-US" dirty="0"/>
          </a:p>
          <a:p>
            <a:r>
              <a:rPr lang="en-US" dirty="0"/>
              <a:t>Again, we are using the same </a:t>
            </a:r>
            <a:r>
              <a:rPr lang="en-US" dirty="0" err="1"/>
              <a:t>cornell</a:t>
            </a:r>
            <a:r>
              <a:rPr lang="en-US" dirty="0"/>
              <a:t>-box-like scene with vertical displacement of the light and box.</a:t>
            </a:r>
          </a:p>
        </p:txBody>
      </p:sp>
      <p:sp>
        <p:nvSpPr>
          <p:cNvPr id="4" name="Slide Number Placeholder 3"/>
          <p:cNvSpPr>
            <a:spLocks noGrp="1"/>
          </p:cNvSpPr>
          <p:nvPr>
            <p:ph type="sldNum" sz="quarter" idx="5"/>
          </p:nvPr>
        </p:nvSpPr>
        <p:spPr/>
        <p:txBody>
          <a:bodyPr/>
          <a:lstStyle/>
          <a:p>
            <a:fld id="{3ED7148A-B536-4F24-9B3D-B1D2D3BA0B12}" type="slidenum">
              <a:rPr lang="en-US" smtClean="0"/>
              <a:t>26</a:t>
            </a:fld>
            <a:endParaRPr lang="en-US"/>
          </a:p>
        </p:txBody>
      </p:sp>
    </p:spTree>
    <p:extLst>
      <p:ext uri="{BB962C8B-B14F-4D97-AF65-F5344CB8AC3E}">
        <p14:creationId xmlns:p14="http://schemas.microsoft.com/office/powerpoint/2010/main" val="3042462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see that FD results obtained with larger spacing (click) suffer from severe bias around object boundaries. (click) On the other hand, with small spacing, the results suffer from higher noise while still being biased. This is why finite difference is known to be inefficient when combined with Monte Carlo.</a:t>
            </a:r>
          </a:p>
          <a:p>
            <a:endParaRPr lang="en-US" dirty="0"/>
          </a:p>
          <a:p>
            <a:r>
              <a:rPr lang="en-US" dirty="0"/>
              <a:t>(click) In comparison, our technique is capable of producing much cleaner and unbiased derivative estimations. </a:t>
            </a:r>
          </a:p>
          <a:p>
            <a:endParaRPr lang="en-US" dirty="0"/>
          </a:p>
          <a:p>
            <a:endParaRPr lang="en-US" dirty="0"/>
          </a:p>
        </p:txBody>
      </p:sp>
      <p:sp>
        <p:nvSpPr>
          <p:cNvPr id="4" name="Slide Number Placeholder 3"/>
          <p:cNvSpPr>
            <a:spLocks noGrp="1"/>
          </p:cNvSpPr>
          <p:nvPr>
            <p:ph type="sldNum" sz="quarter" idx="5"/>
          </p:nvPr>
        </p:nvSpPr>
        <p:spPr/>
        <p:txBody>
          <a:bodyPr/>
          <a:lstStyle/>
          <a:p>
            <a:fld id="{3ED7148A-B536-4F24-9B3D-B1D2D3BA0B12}" type="slidenum">
              <a:rPr lang="en-US" smtClean="0"/>
              <a:t>27</a:t>
            </a:fld>
            <a:endParaRPr lang="en-US"/>
          </a:p>
        </p:txBody>
      </p:sp>
    </p:spTree>
    <p:extLst>
      <p:ext uri="{BB962C8B-B14F-4D97-AF65-F5344CB8AC3E}">
        <p14:creationId xmlns:p14="http://schemas.microsoft.com/office/powerpoint/2010/main" val="2081492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show some inverse rendering results using gradients estimated with our approach. All these examples involve participating media and changing geometry, making previous method inadequate. </a:t>
            </a:r>
          </a:p>
          <a:p>
            <a:endParaRPr lang="en-US" dirty="0"/>
          </a:p>
          <a:p>
            <a:r>
              <a:rPr lang="en-US" dirty="0"/>
              <a:t>In all these examples, we take the target image as input and search for the optimal scene parameters that minimize the L2 loss between the target and rendered image generated using these parameters.</a:t>
            </a:r>
          </a:p>
        </p:txBody>
      </p:sp>
      <p:sp>
        <p:nvSpPr>
          <p:cNvPr id="4" name="Slide Number Placeholder 3"/>
          <p:cNvSpPr>
            <a:spLocks noGrp="1"/>
          </p:cNvSpPr>
          <p:nvPr>
            <p:ph type="sldNum" sz="quarter" idx="5"/>
          </p:nvPr>
        </p:nvSpPr>
        <p:spPr/>
        <p:txBody>
          <a:bodyPr/>
          <a:lstStyle/>
          <a:p>
            <a:fld id="{3ED7148A-B536-4F24-9B3D-B1D2D3BA0B12}" type="slidenum">
              <a:rPr lang="en-US" smtClean="0"/>
              <a:t>28</a:t>
            </a:fld>
            <a:endParaRPr lang="en-US"/>
          </a:p>
        </p:txBody>
      </p:sp>
    </p:spTree>
    <p:extLst>
      <p:ext uri="{BB962C8B-B14F-4D97-AF65-F5344CB8AC3E}">
        <p14:creationId xmlns:p14="http://schemas.microsoft.com/office/powerpoint/2010/main" val="3779996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example shown here is about an apple inside a cube with absorbing medium and a rough dielectric interface. We jointly optimize the location of the apple inside the cube as well as the surface roughness of the cube itself.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optimization process is demonstrated using an animation. The</a:t>
            </a:r>
            <a:r>
              <a:rPr lang="zh-CN" altLang="en-US" dirty="0"/>
              <a:t> </a:t>
            </a:r>
            <a:r>
              <a:rPr lang="en-US" altLang="zh-CN" dirty="0"/>
              <a:t>performance number is shown in the table. (click)</a:t>
            </a:r>
            <a:endParaRPr lang="en-US" dirty="0"/>
          </a:p>
          <a:p>
            <a:endParaRPr lang="en-US" dirty="0"/>
          </a:p>
        </p:txBody>
      </p:sp>
      <p:sp>
        <p:nvSpPr>
          <p:cNvPr id="4" name="Slide Number Placeholder 3"/>
          <p:cNvSpPr>
            <a:spLocks noGrp="1"/>
          </p:cNvSpPr>
          <p:nvPr>
            <p:ph type="sldNum" sz="quarter" idx="5"/>
          </p:nvPr>
        </p:nvSpPr>
        <p:spPr/>
        <p:txBody>
          <a:bodyPr/>
          <a:lstStyle/>
          <a:p>
            <a:fld id="{3ED7148A-B536-4F24-9B3D-B1D2D3BA0B12}" type="slidenum">
              <a:rPr lang="en-US" smtClean="0"/>
              <a:t>29</a:t>
            </a:fld>
            <a:endParaRPr lang="en-US"/>
          </a:p>
        </p:txBody>
      </p:sp>
    </p:spTree>
    <p:extLst>
      <p:ext uri="{BB962C8B-B14F-4D97-AF65-F5344CB8AC3E}">
        <p14:creationId xmlns:p14="http://schemas.microsoft.com/office/powerpoint/2010/main" val="63335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Differentiable rendering has recently received great attention because it has a few important applications.</a:t>
            </a:r>
          </a:p>
          <a:p>
            <a:endParaRPr lang="en-US" dirty="0"/>
          </a:p>
          <a:p>
            <a:r>
              <a:rPr lang="en-US" dirty="0"/>
              <a:t>For example, it is a central ingredient for solving inverse rendering problems using gradient-based methods such as stochastic gradient descent.</a:t>
            </a:r>
          </a:p>
          <a:p>
            <a:endParaRPr lang="en-US" dirty="0"/>
          </a:p>
          <a:p>
            <a:r>
              <a:rPr lang="en-US" dirty="0"/>
              <a:t>Also, it allows integrating complex light transport simulations into machine learning pipelines efficiently by enabling backpropagating gradients through the rendering processes.</a:t>
            </a:r>
          </a:p>
        </p:txBody>
      </p:sp>
      <p:sp>
        <p:nvSpPr>
          <p:cNvPr id="4" name="Slide Number Placeholder 3"/>
          <p:cNvSpPr>
            <a:spLocks noGrp="1"/>
          </p:cNvSpPr>
          <p:nvPr>
            <p:ph type="sldNum" sz="quarter" idx="5"/>
          </p:nvPr>
        </p:nvSpPr>
        <p:spPr/>
        <p:txBody>
          <a:bodyPr/>
          <a:lstStyle/>
          <a:p>
            <a:fld id="{3ED7148A-B536-4F24-9B3D-B1D2D3BA0B12}" type="slidenum">
              <a:rPr lang="en-US" smtClean="0"/>
              <a:t>3</a:t>
            </a:fld>
            <a:endParaRPr lang="en-US"/>
          </a:p>
        </p:txBody>
      </p:sp>
    </p:spTree>
    <p:extLst>
      <p:ext uri="{BB962C8B-B14F-4D97-AF65-F5344CB8AC3E}">
        <p14:creationId xmlns:p14="http://schemas.microsoft.com/office/powerpoint/2010/main" val="31251038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show an example where heterogeneous medium casts a colored shadow onto the ground. We optimize the orientation as well as the a density scaling factor of this medium jointly by only looking at the shadow, mimicking a non-line-of-sight imaging scenario.</a:t>
            </a:r>
          </a:p>
        </p:txBody>
      </p:sp>
      <p:sp>
        <p:nvSpPr>
          <p:cNvPr id="4" name="Slide Number Placeholder 3"/>
          <p:cNvSpPr>
            <a:spLocks noGrp="1"/>
          </p:cNvSpPr>
          <p:nvPr>
            <p:ph type="sldNum" sz="quarter" idx="5"/>
          </p:nvPr>
        </p:nvSpPr>
        <p:spPr/>
        <p:txBody>
          <a:bodyPr/>
          <a:lstStyle/>
          <a:p>
            <a:fld id="{3ED7148A-B536-4F24-9B3D-B1D2D3BA0B12}" type="slidenum">
              <a:rPr lang="en-US" smtClean="0"/>
              <a:t>30</a:t>
            </a:fld>
            <a:endParaRPr lang="en-US"/>
          </a:p>
        </p:txBody>
      </p:sp>
    </p:spTree>
    <p:extLst>
      <p:ext uri="{BB962C8B-B14F-4D97-AF65-F5344CB8AC3E}">
        <p14:creationId xmlns:p14="http://schemas.microsoft.com/office/powerpoint/2010/main" val="2011125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different view is also provided here only for better understanding of the optimization process, but only the shadow view is used for solving the inverse problem.</a:t>
            </a:r>
          </a:p>
          <a:p>
            <a:endParaRPr lang="en-US" dirty="0"/>
          </a:p>
        </p:txBody>
      </p:sp>
      <p:sp>
        <p:nvSpPr>
          <p:cNvPr id="4" name="Slide Number Placeholder 3"/>
          <p:cNvSpPr>
            <a:spLocks noGrp="1"/>
          </p:cNvSpPr>
          <p:nvPr>
            <p:ph type="sldNum" sz="quarter" idx="5"/>
          </p:nvPr>
        </p:nvSpPr>
        <p:spPr/>
        <p:txBody>
          <a:bodyPr/>
          <a:lstStyle/>
          <a:p>
            <a:fld id="{3ED7148A-B536-4F24-9B3D-B1D2D3BA0B12}" type="slidenum">
              <a:rPr lang="en-US" smtClean="0"/>
              <a:t>31</a:t>
            </a:fld>
            <a:endParaRPr lang="en-US"/>
          </a:p>
        </p:txBody>
      </p:sp>
    </p:spTree>
    <p:extLst>
      <p:ext uri="{BB962C8B-B14F-4D97-AF65-F5344CB8AC3E}">
        <p14:creationId xmlns:p14="http://schemas.microsoft.com/office/powerpoint/2010/main" val="3298145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I want to show an example inspired by lighting design. In the scene, a glossy teapot </a:t>
            </a:r>
            <a:r>
              <a:rPr lang="en-US" sz="1200" b="0" i="0" kern="1200" dirty="0">
                <a:solidFill>
                  <a:schemeClr val="tx1"/>
                </a:solidFill>
                <a:effectLst/>
                <a:latin typeface="+mn-lt"/>
                <a:ea typeface="+mn-ea"/>
                <a:cs typeface="+mn-cs"/>
              </a:rPr>
              <a:t>within a homogeneous medium is lit by two small spotlights. We search for the orientations, colors, and falloff angles of the spotlights to match the target image.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9A5E471-59D8-CC4E-B419-6AEDC88AFDE0}" type="slidenum">
              <a:rPr lang="en-US" smtClean="0"/>
              <a:t>32</a:t>
            </a:fld>
            <a:endParaRPr lang="en-US"/>
          </a:p>
        </p:txBody>
      </p:sp>
    </p:spTree>
    <p:extLst>
      <p:ext uri="{BB962C8B-B14F-4D97-AF65-F5344CB8AC3E}">
        <p14:creationId xmlns:p14="http://schemas.microsoft.com/office/powerpoint/2010/main" val="2612186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Different from previous examples, the target image is a hand-drawn image.</a:t>
            </a:r>
          </a:p>
          <a:p>
            <a:endParaRPr lang="en-US" dirty="0"/>
          </a:p>
        </p:txBody>
      </p:sp>
      <p:sp>
        <p:nvSpPr>
          <p:cNvPr id="4" name="Slide Number Placeholder 3"/>
          <p:cNvSpPr>
            <a:spLocks noGrp="1"/>
          </p:cNvSpPr>
          <p:nvPr>
            <p:ph type="sldNum" sz="quarter" idx="5"/>
          </p:nvPr>
        </p:nvSpPr>
        <p:spPr/>
        <p:txBody>
          <a:bodyPr/>
          <a:lstStyle/>
          <a:p>
            <a:fld id="{39A5E471-59D8-CC4E-B419-6AEDC88AFDE0}" type="slidenum">
              <a:rPr lang="en-US" smtClean="0"/>
              <a:t>33</a:t>
            </a:fld>
            <a:endParaRPr lang="en-US"/>
          </a:p>
        </p:txBody>
      </p:sp>
    </p:spTree>
    <p:extLst>
      <p:ext uri="{BB962C8B-B14F-4D97-AF65-F5344CB8AC3E}">
        <p14:creationId xmlns:p14="http://schemas.microsoft.com/office/powerpoint/2010/main" val="3624376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work is only a first step in differential radiative transfer, and there are many exciting future research topics.</a:t>
            </a:r>
          </a:p>
          <a:p>
            <a:endParaRPr lang="en-US" dirty="0"/>
          </a:p>
          <a:p>
            <a:r>
              <a:rPr lang="en-US" dirty="0"/>
              <a:t>For example, differentiable VPT can be slow and may take 10x or 20x more time compared to conventional VPT at equal samples per pixel. This is due to the overhead introduced by </a:t>
            </a:r>
            <a:r>
              <a:rPr lang="en-US" dirty="0" err="1"/>
              <a:t>autodiff</a:t>
            </a:r>
            <a:r>
              <a:rPr lang="en-US" dirty="0"/>
              <a:t> and, more importantly, the need to detect object silhouettes and to trace side paths. Therefore, further research is needed to improve the performance of differentiable rendering. In fact, the next paper in this very session focuses on this topic.</a:t>
            </a:r>
          </a:p>
          <a:p>
            <a:endParaRPr lang="en-US" dirty="0"/>
          </a:p>
          <a:p>
            <a:r>
              <a:rPr lang="en-US" dirty="0"/>
              <a:t>Also, estimated derivatives are usually noisier than the original images because of the lack of efficient sampling techniques tailored for differentiable rendering. </a:t>
            </a:r>
          </a:p>
          <a:p>
            <a:endParaRPr lang="en-US" dirty="0"/>
          </a:p>
        </p:txBody>
      </p:sp>
      <p:sp>
        <p:nvSpPr>
          <p:cNvPr id="4" name="Slide Number Placeholder 3"/>
          <p:cNvSpPr>
            <a:spLocks noGrp="1"/>
          </p:cNvSpPr>
          <p:nvPr>
            <p:ph type="sldNum" sz="quarter" idx="5"/>
          </p:nvPr>
        </p:nvSpPr>
        <p:spPr/>
        <p:txBody>
          <a:bodyPr/>
          <a:lstStyle/>
          <a:p>
            <a:fld id="{3ED7148A-B536-4F24-9B3D-B1D2D3BA0B12}" type="slidenum">
              <a:rPr lang="en-US" smtClean="0"/>
              <a:t>34</a:t>
            </a:fld>
            <a:endParaRPr lang="en-US"/>
          </a:p>
        </p:txBody>
      </p:sp>
    </p:spTree>
    <p:extLst>
      <p:ext uri="{BB962C8B-B14F-4D97-AF65-F5344CB8AC3E}">
        <p14:creationId xmlns:p14="http://schemas.microsoft.com/office/powerpoint/2010/main" val="3663839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 we introduced a differential theory of radiative transfer based on differentiating each operator of the RTE. Our theory enjoys the generality to handle a wide range of light transport effects and supports differentiation </a:t>
            </a:r>
            <a:r>
              <a:rPr lang="en-US" dirty="0" err="1"/>
              <a:t>wrt</a:t>
            </a:r>
            <a:r>
              <a:rPr lang="en-US" dirty="0"/>
              <a:t> arbitrary scene parameterizations. </a:t>
            </a:r>
          </a:p>
          <a:p>
            <a:endParaRPr lang="en-US" dirty="0"/>
          </a:p>
          <a:p>
            <a:r>
              <a:rPr lang="en-US" dirty="0"/>
              <a:t>Also, to numerically estimate the derivatives, we introduce an unbiased Monte Carlo estimator analogous to unidirectional volumetric path tracing. </a:t>
            </a:r>
          </a:p>
        </p:txBody>
      </p:sp>
      <p:sp>
        <p:nvSpPr>
          <p:cNvPr id="4" name="Slide Number Placeholder 3"/>
          <p:cNvSpPr>
            <a:spLocks noGrp="1"/>
          </p:cNvSpPr>
          <p:nvPr>
            <p:ph type="sldNum" sz="quarter" idx="5"/>
          </p:nvPr>
        </p:nvSpPr>
        <p:spPr/>
        <p:txBody>
          <a:bodyPr/>
          <a:lstStyle/>
          <a:p>
            <a:fld id="{3ED7148A-B536-4F24-9B3D-B1D2D3BA0B12}" type="slidenum">
              <a:rPr lang="en-US" smtClean="0"/>
              <a:t>35</a:t>
            </a:fld>
            <a:endParaRPr lang="en-US"/>
          </a:p>
        </p:txBody>
      </p:sp>
    </p:spTree>
    <p:extLst>
      <p:ext uri="{BB962C8B-B14F-4D97-AF65-F5344CB8AC3E}">
        <p14:creationId xmlns:p14="http://schemas.microsoft.com/office/powerpoint/2010/main" val="38481110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grateful to </a:t>
            </a:r>
            <a:r>
              <a:rPr lang="en-US" sz="1200" b="0" i="0" kern="1200" dirty="0">
                <a:solidFill>
                  <a:schemeClr val="tx1"/>
                </a:solidFill>
                <a:effectLst/>
                <a:latin typeface="+mn-lt"/>
                <a:ea typeface="+mn-ea"/>
                <a:cs typeface="+mn-cs"/>
              </a:rPr>
              <a:t>the anonymous reviewers and Jerome </a:t>
            </a:r>
            <a:r>
              <a:rPr lang="en-US" sz="1200" b="0" i="0" kern="1200" dirty="0" err="1">
                <a:solidFill>
                  <a:schemeClr val="tx1"/>
                </a:solidFill>
                <a:effectLst/>
                <a:latin typeface="+mn-lt"/>
                <a:ea typeface="+mn-ea"/>
                <a:cs typeface="+mn-cs"/>
              </a:rPr>
              <a:t>Spanier</a:t>
            </a:r>
            <a:r>
              <a:rPr lang="en-US" sz="1200" b="0" i="0" kern="1200" dirty="0">
                <a:solidFill>
                  <a:schemeClr val="tx1"/>
                </a:solidFill>
                <a:effectLst/>
                <a:latin typeface="+mn-lt"/>
                <a:ea typeface="+mn-ea"/>
                <a:cs typeface="+mn-cs"/>
              </a:rPr>
              <a:t> for their helpful suggestions. We would also like to thank our funding agencies.</a:t>
            </a:r>
            <a:endParaRPr lang="en-US" dirty="0"/>
          </a:p>
        </p:txBody>
      </p:sp>
      <p:sp>
        <p:nvSpPr>
          <p:cNvPr id="4" name="Slide Number Placeholder 3"/>
          <p:cNvSpPr>
            <a:spLocks noGrp="1"/>
          </p:cNvSpPr>
          <p:nvPr>
            <p:ph type="sldNum" sz="quarter" idx="5"/>
          </p:nvPr>
        </p:nvSpPr>
        <p:spPr/>
        <p:txBody>
          <a:bodyPr/>
          <a:lstStyle/>
          <a:p>
            <a:fld id="{39A5E471-59D8-CC4E-B419-6AEDC88AFDE0}" type="slidenum">
              <a:rPr lang="en-US" smtClean="0"/>
              <a:t>36</a:t>
            </a:fld>
            <a:endParaRPr lang="en-US"/>
          </a:p>
        </p:txBody>
      </p:sp>
    </p:spTree>
    <p:extLst>
      <p:ext uri="{BB962C8B-B14F-4D97-AF65-F5344CB8AC3E}">
        <p14:creationId xmlns:p14="http://schemas.microsoft.com/office/powerpoint/2010/main" val="3875553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attention. We will release our implementation as well as paper latex code soon. </a:t>
            </a:r>
          </a:p>
        </p:txBody>
      </p:sp>
      <p:sp>
        <p:nvSpPr>
          <p:cNvPr id="4" name="Slide Number Placeholder 3"/>
          <p:cNvSpPr>
            <a:spLocks noGrp="1"/>
          </p:cNvSpPr>
          <p:nvPr>
            <p:ph type="sldNum" sz="quarter" idx="5"/>
          </p:nvPr>
        </p:nvSpPr>
        <p:spPr/>
        <p:txBody>
          <a:bodyPr/>
          <a:lstStyle/>
          <a:p>
            <a:fld id="{39A5E471-59D8-CC4E-B419-6AEDC88AFDE0}" type="slidenum">
              <a:rPr lang="en-US" smtClean="0"/>
              <a:t>37</a:t>
            </a:fld>
            <a:endParaRPr lang="en-US"/>
          </a:p>
        </p:txBody>
      </p:sp>
    </p:spTree>
    <p:extLst>
      <p:ext uri="{BB962C8B-B14F-4D97-AF65-F5344CB8AC3E}">
        <p14:creationId xmlns:p14="http://schemas.microsoft.com/office/powerpoint/2010/main" val="244795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rendering process can be considered as a function F that maps scene parameters to rendered images.</a:t>
            </a:r>
          </a:p>
          <a:p>
            <a:endParaRPr lang="en-US" dirty="0"/>
          </a:p>
          <a:p>
            <a:r>
              <a:rPr lang="en-US" dirty="0"/>
              <a:t>(click) Similarly, differentiable rendering is about computing the derivative of F with respect to scene parameters.</a:t>
            </a:r>
          </a:p>
        </p:txBody>
      </p:sp>
      <p:sp>
        <p:nvSpPr>
          <p:cNvPr id="4" name="Slide Number Placeholder 3"/>
          <p:cNvSpPr>
            <a:spLocks noGrp="1"/>
          </p:cNvSpPr>
          <p:nvPr>
            <p:ph type="sldNum" sz="quarter" idx="5"/>
          </p:nvPr>
        </p:nvSpPr>
        <p:spPr/>
        <p:txBody>
          <a:bodyPr/>
          <a:lstStyle/>
          <a:p>
            <a:fld id="{3ED7148A-B536-4F24-9B3D-B1D2D3BA0B12}" type="slidenum">
              <a:rPr lang="en-US" smtClean="0"/>
              <a:t>4</a:t>
            </a:fld>
            <a:endParaRPr lang="en-US"/>
          </a:p>
        </p:txBody>
      </p:sp>
    </p:spTree>
    <p:extLst>
      <p:ext uri="{BB962C8B-B14F-4D97-AF65-F5344CB8AC3E}">
        <p14:creationId xmlns:p14="http://schemas.microsoft.com/office/powerpoint/2010/main" val="1629700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scene is typically described using many parameters. These can include the diffuse albedo of a surface, (click) positions of mesh vertices, and (click )spatially varying density of a medium (pause)</a:t>
            </a:r>
          </a:p>
          <a:p>
            <a:endParaRPr lang="en-US" dirty="0"/>
          </a:p>
        </p:txBody>
      </p:sp>
      <p:sp>
        <p:nvSpPr>
          <p:cNvPr id="4" name="Slide Number Placeholder 3"/>
          <p:cNvSpPr>
            <a:spLocks noGrp="1"/>
          </p:cNvSpPr>
          <p:nvPr>
            <p:ph type="sldNum" sz="quarter" idx="5"/>
          </p:nvPr>
        </p:nvSpPr>
        <p:spPr/>
        <p:txBody>
          <a:bodyPr/>
          <a:lstStyle/>
          <a:p>
            <a:fld id="{39A5E471-59D8-CC4E-B419-6AEDC88AFDE0}" type="slidenum">
              <a:rPr lang="en-US" smtClean="0"/>
              <a:t>5</a:t>
            </a:fld>
            <a:endParaRPr lang="en-US"/>
          </a:p>
        </p:txBody>
      </p:sp>
    </p:spTree>
    <p:extLst>
      <p:ext uri="{BB962C8B-B14F-4D97-AF65-F5344CB8AC3E}">
        <p14:creationId xmlns:p14="http://schemas.microsoft.com/office/powerpoint/2010/main" val="3472309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 techniques on differentiable rendering usually focus on computing image derivatives with respect to some specific parameters. Unfortunately, they lack the generality to handle complex light transport effects or to differentiate with respect to arbitrary scene parameters.</a:t>
            </a:r>
          </a:p>
          <a:p>
            <a:endParaRPr lang="en-US" dirty="0"/>
          </a:p>
          <a:p>
            <a:r>
              <a:rPr lang="en-US" dirty="0"/>
              <a:t>For example, some of them neglects volumetric effects while others cannot differentiate </a:t>
            </a:r>
            <a:r>
              <a:rPr lang="en-US" dirty="0" err="1"/>
              <a:t>wrt</a:t>
            </a:r>
            <a:r>
              <a:rPr lang="en-US" dirty="0"/>
              <a:t> geometry. </a:t>
            </a:r>
          </a:p>
          <a:p>
            <a:endParaRPr lang="en-US" dirty="0"/>
          </a:p>
          <a:p>
            <a:r>
              <a:rPr lang="en-US" dirty="0"/>
              <a:t>(click) All these methods are theoretically special cases of our technique (pause).</a:t>
            </a:r>
          </a:p>
          <a:p>
            <a:endParaRPr lang="en-US" dirty="0"/>
          </a:p>
        </p:txBody>
      </p:sp>
      <p:sp>
        <p:nvSpPr>
          <p:cNvPr id="4" name="Slide Number Placeholder 3"/>
          <p:cNvSpPr>
            <a:spLocks noGrp="1"/>
          </p:cNvSpPr>
          <p:nvPr>
            <p:ph type="sldNum" sz="quarter" idx="5"/>
          </p:nvPr>
        </p:nvSpPr>
        <p:spPr/>
        <p:txBody>
          <a:bodyPr/>
          <a:lstStyle/>
          <a:p>
            <a:fld id="{39A5E471-59D8-CC4E-B419-6AEDC88AFDE0}" type="slidenum">
              <a:rPr lang="en-US" smtClean="0"/>
              <a:t>6</a:t>
            </a:fld>
            <a:endParaRPr lang="en-US"/>
          </a:p>
        </p:txBody>
      </p:sp>
    </p:spTree>
    <p:extLst>
      <p:ext uri="{BB962C8B-B14F-4D97-AF65-F5344CB8AC3E}">
        <p14:creationId xmlns:p14="http://schemas.microsoft.com/office/powerpoint/2010/main" val="129276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contributions include a new differential theory of radiative transfer.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theory captures </a:t>
            </a:r>
            <a:r>
              <a:rPr lang="en-US" b="1" dirty="0"/>
              <a:t>all</a:t>
            </a:r>
            <a:r>
              <a:rPr lang="en-US" dirty="0"/>
              <a:t> surface and volumetric light transport effects and can handle arbitrary scene parameters.</a:t>
            </a:r>
          </a:p>
          <a:p>
            <a:endParaRPr lang="en-US" dirty="0"/>
          </a:p>
          <a:p>
            <a:r>
              <a:rPr lang="en-US" dirty="0"/>
              <a:t>Also, we introduce a new Monte Carlo method to  estimate image derivatives in an unbiased fashion.</a:t>
            </a:r>
          </a:p>
          <a:p>
            <a:endParaRPr lang="en-US" dirty="0"/>
          </a:p>
        </p:txBody>
      </p:sp>
      <p:sp>
        <p:nvSpPr>
          <p:cNvPr id="4" name="Slide Number Placeholder 3"/>
          <p:cNvSpPr>
            <a:spLocks noGrp="1"/>
          </p:cNvSpPr>
          <p:nvPr>
            <p:ph type="sldNum" sz="quarter" idx="5"/>
          </p:nvPr>
        </p:nvSpPr>
        <p:spPr/>
        <p:txBody>
          <a:bodyPr/>
          <a:lstStyle/>
          <a:p>
            <a:fld id="{39A5E471-59D8-CC4E-B419-6AEDC88AFDE0}" type="slidenum">
              <a:rPr lang="en-US" smtClean="0"/>
              <a:t>7</a:t>
            </a:fld>
            <a:endParaRPr lang="en-US"/>
          </a:p>
        </p:txBody>
      </p:sp>
    </p:spTree>
    <p:extLst>
      <p:ext uri="{BB962C8B-B14F-4D97-AF65-F5344CB8AC3E}">
        <p14:creationId xmlns:p14="http://schemas.microsoft.com/office/powerpoint/2010/main" val="2234686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Before introducing our differential theory, let’s first revisit how radiative transfer works.</a:t>
            </a:r>
          </a:p>
          <a:p>
            <a:endParaRPr lang="en-US" altLang="zh-CN" dirty="0"/>
          </a:p>
          <a:p>
            <a:r>
              <a:rPr lang="en-US" altLang="zh-CN" dirty="0"/>
              <a:t>Under this framework, the radiance at a given point and direction is determined by the amount of light scattered into this direction behind the point. (click) The amount of in-scattered light is in turn computed by integrating light coming from all directions.</a:t>
            </a:r>
          </a:p>
          <a:p>
            <a:endParaRPr lang="en-US" altLang="zh-CN" dirty="0"/>
          </a:p>
        </p:txBody>
      </p:sp>
      <p:sp>
        <p:nvSpPr>
          <p:cNvPr id="4" name="Slide Number Placeholder 3"/>
          <p:cNvSpPr>
            <a:spLocks noGrp="1"/>
          </p:cNvSpPr>
          <p:nvPr>
            <p:ph type="sldNum" sz="quarter" idx="5"/>
          </p:nvPr>
        </p:nvSpPr>
        <p:spPr/>
        <p:txBody>
          <a:bodyPr/>
          <a:lstStyle/>
          <a:p>
            <a:fld id="{3ED7148A-B536-4F24-9B3D-B1D2D3BA0B12}" type="slidenum">
              <a:rPr lang="en-US" smtClean="0"/>
              <a:t>8</a:t>
            </a:fld>
            <a:endParaRPr lang="en-US"/>
          </a:p>
        </p:txBody>
      </p:sp>
    </p:spTree>
    <p:extLst>
      <p:ext uri="{BB962C8B-B14F-4D97-AF65-F5344CB8AC3E}">
        <p14:creationId xmlns:p14="http://schemas.microsoft.com/office/powerpoint/2010/main" val="2038404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Mathematically this is described by the radiative transfer equation. Here we show the RTE in its operator form for simplicity, where the two operators describes what we just discussed.</a:t>
            </a:r>
          </a:p>
          <a:p>
            <a:endParaRPr lang="en-US" altLang="zh-CN" dirty="0"/>
          </a:p>
        </p:txBody>
      </p:sp>
      <p:sp>
        <p:nvSpPr>
          <p:cNvPr id="4" name="Slide Number Placeholder 3"/>
          <p:cNvSpPr>
            <a:spLocks noGrp="1"/>
          </p:cNvSpPr>
          <p:nvPr>
            <p:ph type="sldNum" sz="quarter" idx="5"/>
          </p:nvPr>
        </p:nvSpPr>
        <p:spPr/>
        <p:txBody>
          <a:bodyPr/>
          <a:lstStyle/>
          <a:p>
            <a:fld id="{3ED7148A-B536-4F24-9B3D-B1D2D3BA0B12}" type="slidenum">
              <a:rPr lang="en-US" smtClean="0"/>
              <a:t>9</a:t>
            </a:fld>
            <a:endParaRPr lang="en-US"/>
          </a:p>
        </p:txBody>
      </p:sp>
    </p:spTree>
    <p:extLst>
      <p:ext uri="{BB962C8B-B14F-4D97-AF65-F5344CB8AC3E}">
        <p14:creationId xmlns:p14="http://schemas.microsoft.com/office/powerpoint/2010/main" val="9871778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CC776-0D35-BB4E-8312-6E71D178554D}"/>
              </a:ext>
            </a:extLst>
          </p:cNvPr>
          <p:cNvSpPr>
            <a:spLocks noGrp="1"/>
          </p:cNvSpPr>
          <p:nvPr>
            <p:ph type="ctrTitle"/>
          </p:nvPr>
        </p:nvSpPr>
        <p:spPr>
          <a:xfrm>
            <a:off x="1524000" y="1441621"/>
            <a:ext cx="9144000" cy="2068341"/>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079F00D-5BF1-B04C-9B2A-DF2C412DE016}"/>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3D974723-581F-2F4A-B078-54E7DEBAA186}"/>
              </a:ext>
            </a:extLst>
          </p:cNvPr>
          <p:cNvPicPr>
            <a:picLocks noChangeAspect="1"/>
          </p:cNvPicPr>
          <p:nvPr userDrawn="1"/>
        </p:nvPicPr>
        <p:blipFill rotWithShape="1">
          <a:blip r:embed="rId2"/>
          <a:srcRect l="735" t="10878" b="9588"/>
          <a:stretch/>
        </p:blipFill>
        <p:spPr>
          <a:xfrm>
            <a:off x="-1" y="145510"/>
            <a:ext cx="4942167" cy="1831108"/>
          </a:xfrm>
          <a:prstGeom prst="rect">
            <a:avLst/>
          </a:prstGeom>
        </p:spPr>
      </p:pic>
    </p:spTree>
    <p:extLst>
      <p:ext uri="{BB962C8B-B14F-4D97-AF65-F5344CB8AC3E}">
        <p14:creationId xmlns:p14="http://schemas.microsoft.com/office/powerpoint/2010/main" val="1886033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62782-6074-2842-853B-706AC8707937}"/>
              </a:ext>
            </a:extLst>
          </p:cNvPr>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23A1DF7-94CD-2841-95C0-8B727ADDB8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23F25A4E-42B4-8A4C-AC7F-64CBD0AD142F}"/>
              </a:ext>
            </a:extLst>
          </p:cNvPr>
          <p:cNvPicPr>
            <a:picLocks noChangeAspect="1"/>
          </p:cNvPicPr>
          <p:nvPr userDrawn="1"/>
        </p:nvPicPr>
        <p:blipFill rotWithShape="1">
          <a:blip r:embed="rId2">
            <a:clrChange>
              <a:clrFrom>
                <a:srgbClr val="FFFFFF"/>
              </a:clrFrom>
              <a:clrTo>
                <a:srgbClr val="FFFFFF">
                  <a:alpha val="0"/>
                </a:srgbClr>
              </a:clrTo>
            </a:clrChange>
          </a:blip>
          <a:srcRect l="374" t="6738" r="9919"/>
          <a:stretch/>
        </p:blipFill>
        <p:spPr>
          <a:xfrm>
            <a:off x="10779092" y="54313"/>
            <a:ext cx="1328738" cy="1731174"/>
          </a:xfrm>
          <a:prstGeom prst="rect">
            <a:avLst/>
          </a:prstGeom>
        </p:spPr>
      </p:pic>
    </p:spTree>
    <p:extLst>
      <p:ext uri="{BB962C8B-B14F-4D97-AF65-F5344CB8AC3E}">
        <p14:creationId xmlns:p14="http://schemas.microsoft.com/office/powerpoint/2010/main" val="3576432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D77F3-135E-EA41-ACD6-28D0709EAB1A}"/>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2FCD23F7-7E20-8F4C-BD87-DA19E1C9639D}"/>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3B99BBCE-47C8-EA47-AE56-5AB3FC44585A}"/>
              </a:ext>
            </a:extLst>
          </p:cNvPr>
          <p:cNvPicPr>
            <a:picLocks noChangeAspect="1"/>
          </p:cNvPicPr>
          <p:nvPr userDrawn="1"/>
        </p:nvPicPr>
        <p:blipFill rotWithShape="1">
          <a:blip r:embed="rId2"/>
          <a:srcRect t="10878" b="9588"/>
          <a:stretch/>
        </p:blipFill>
        <p:spPr>
          <a:xfrm>
            <a:off x="62813" y="75937"/>
            <a:ext cx="4978744" cy="1831108"/>
          </a:xfrm>
          <a:prstGeom prst="rect">
            <a:avLst/>
          </a:prstGeom>
        </p:spPr>
      </p:pic>
    </p:spTree>
    <p:extLst>
      <p:ext uri="{BB962C8B-B14F-4D97-AF65-F5344CB8AC3E}">
        <p14:creationId xmlns:p14="http://schemas.microsoft.com/office/powerpoint/2010/main" val="346404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A432F-334F-124D-AB2A-7E2649FA1001}"/>
              </a:ext>
            </a:extLst>
          </p:cNvPr>
          <p:cNvSpPr>
            <a:spLocks noGrp="1"/>
          </p:cNvSpPr>
          <p:nvPr>
            <p:ph type="title"/>
          </p:nvPr>
        </p:nvSpPr>
        <p:spPr/>
        <p:txBody>
          <a:bodyPr/>
          <a:lstStyle>
            <a:lvl1pPr>
              <a:defRPr b="1">
                <a:latin typeface="+mn-lt"/>
              </a:defRPr>
            </a:lvl1pPr>
          </a:lstStyle>
          <a:p>
            <a:r>
              <a:rPr lang="en-US" dirty="0"/>
              <a:t>Click to edit Master title style</a:t>
            </a:r>
          </a:p>
        </p:txBody>
      </p:sp>
      <p:pic>
        <p:nvPicPr>
          <p:cNvPr id="4" name="Picture 3">
            <a:extLst>
              <a:ext uri="{FF2B5EF4-FFF2-40B4-BE49-F238E27FC236}">
                <a16:creationId xmlns:a16="http://schemas.microsoft.com/office/drawing/2014/main" id="{8776557E-BA3D-0748-BF53-D550FB07C892}"/>
              </a:ext>
            </a:extLst>
          </p:cNvPr>
          <p:cNvPicPr>
            <a:picLocks noChangeAspect="1"/>
          </p:cNvPicPr>
          <p:nvPr userDrawn="1"/>
        </p:nvPicPr>
        <p:blipFill rotWithShape="1">
          <a:blip r:embed="rId2">
            <a:clrChange>
              <a:clrFrom>
                <a:srgbClr val="FFFFFF"/>
              </a:clrFrom>
              <a:clrTo>
                <a:srgbClr val="FFFFFF">
                  <a:alpha val="0"/>
                </a:srgbClr>
              </a:clrTo>
            </a:clrChange>
          </a:blip>
          <a:srcRect l="374" t="6738" r="9919"/>
          <a:stretch/>
        </p:blipFill>
        <p:spPr>
          <a:xfrm>
            <a:off x="10779092" y="54313"/>
            <a:ext cx="1328738" cy="1731174"/>
          </a:xfrm>
          <a:prstGeom prst="rect">
            <a:avLst/>
          </a:prstGeom>
        </p:spPr>
      </p:pic>
    </p:spTree>
    <p:extLst>
      <p:ext uri="{BB962C8B-B14F-4D97-AF65-F5344CB8AC3E}">
        <p14:creationId xmlns:p14="http://schemas.microsoft.com/office/powerpoint/2010/main" val="2387651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8FA316-B1B0-1649-8EB1-2EFF2361B03B}"/>
              </a:ext>
            </a:extLst>
          </p:cNvPr>
          <p:cNvPicPr>
            <a:picLocks noChangeAspect="1"/>
          </p:cNvPicPr>
          <p:nvPr userDrawn="1"/>
        </p:nvPicPr>
        <p:blipFill rotWithShape="1">
          <a:blip r:embed="rId2">
            <a:clrChange>
              <a:clrFrom>
                <a:srgbClr val="FFFFFF"/>
              </a:clrFrom>
              <a:clrTo>
                <a:srgbClr val="FFFFFF">
                  <a:alpha val="0"/>
                </a:srgbClr>
              </a:clrTo>
            </a:clrChange>
          </a:blip>
          <a:srcRect l="374" t="6738" r="9919"/>
          <a:stretch/>
        </p:blipFill>
        <p:spPr>
          <a:xfrm>
            <a:off x="10779092" y="54313"/>
            <a:ext cx="1328738" cy="1731174"/>
          </a:xfrm>
          <a:prstGeom prst="rect">
            <a:avLst/>
          </a:prstGeom>
        </p:spPr>
      </p:pic>
    </p:spTree>
    <p:extLst>
      <p:ext uri="{BB962C8B-B14F-4D97-AF65-F5344CB8AC3E}">
        <p14:creationId xmlns:p14="http://schemas.microsoft.com/office/powerpoint/2010/main" val="23735031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E1603A-D797-2645-BC12-C61BAF1418C0}"/>
              </a:ext>
            </a:extLst>
          </p:cNvPr>
          <p:cNvSpPr>
            <a:spLocks noGrp="1"/>
          </p:cNvSpPr>
          <p:nvPr>
            <p:ph type="title"/>
          </p:nvPr>
        </p:nvSpPr>
        <p:spPr>
          <a:xfrm>
            <a:off x="127686" y="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A8AEA8-2DC5-BD4F-8C0D-0DC71558FEF3}"/>
              </a:ext>
            </a:extLst>
          </p:cNvPr>
          <p:cNvSpPr>
            <a:spLocks noGrp="1"/>
          </p:cNvSpPr>
          <p:nvPr>
            <p:ph type="body" idx="1"/>
          </p:nvPr>
        </p:nvSpPr>
        <p:spPr>
          <a:xfrm>
            <a:off x="133865" y="1520825"/>
            <a:ext cx="11924271" cy="47399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1683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4.png"/><Relationship Id="rId7"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image" Target="../media/image281.png"/><Relationship Id="rId4" Type="http://schemas.openxmlformats.org/officeDocument/2006/relationships/image" Target="../media/image59.png"/></Relationships>
</file>

<file path=ppt/slides/_rels/slide15.xml.rels><?xml version="1.0" encoding="UTF-8" standalone="yes"?>
<Relationships xmlns="http://schemas.openxmlformats.org/package/2006/relationships"><Relationship Id="rId3" Type="http://schemas.openxmlformats.org/officeDocument/2006/relationships/image" Target="../media/image28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64.png"/><Relationship Id="rId4" Type="http://schemas.openxmlformats.org/officeDocument/2006/relationships/image" Target="../media/image63.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72.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71.png"/><Relationship Id="rId5" Type="http://schemas.openxmlformats.org/officeDocument/2006/relationships/image" Target="../media/image27.png"/><Relationship Id="rId4" Type="http://schemas.openxmlformats.org/officeDocument/2006/relationships/image" Target="../media/image69.png"/></Relationships>
</file>

<file path=ppt/slides/_rels/slide1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75.png"/><Relationship Id="rId4" Type="http://schemas.openxmlformats.org/officeDocument/2006/relationships/image" Target="../media/image74.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60.png"/><Relationship Id="rId7" Type="http://schemas.openxmlformats.org/officeDocument/2006/relationships/image" Target="../media/image790.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0.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23.xml.rels><?xml version="1.0" encoding="UTF-8" standalone="yes"?>
<Relationships xmlns="http://schemas.openxmlformats.org/package/2006/relationships"><Relationship Id="rId3" Type="http://schemas.openxmlformats.org/officeDocument/2006/relationships/image" Target="../media/image85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png"/></Relationships>
</file>

<file path=ppt/slides/_rels/slide24.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78.png"/><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98.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60.png"/><Relationship Id="rId7" Type="http://schemas.openxmlformats.org/officeDocument/2006/relationships/image" Target="../media/image790.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0.png"/></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85.svg"/><Relationship Id="rId5" Type="http://schemas.openxmlformats.org/officeDocument/2006/relationships/image" Target="../media/image84.png"/><Relationship Id="rId4" Type="http://schemas.openxmlformats.org/officeDocument/2006/relationships/image" Target="../media/image83.svg"/></Relationships>
</file>

<file path=ppt/slides/_rels/slide31.xml.rels><?xml version="1.0" encoding="UTF-8" standalone="yes"?>
<Relationships xmlns="http://schemas.openxmlformats.org/package/2006/relationships"><Relationship Id="rId8" Type="http://schemas.openxmlformats.org/officeDocument/2006/relationships/image" Target="../media/image100.png"/><Relationship Id="rId3" Type="http://schemas.microsoft.com/office/2007/relationships/media" Target="../media/media3.mp4"/><Relationship Id="rId7" Type="http://schemas.openxmlformats.org/officeDocument/2006/relationships/image" Target="../media/image99.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notesSlide" Target="../notesSlides/notesSlide31.xml"/><Relationship Id="rId5" Type="http://schemas.openxmlformats.org/officeDocument/2006/relationships/slideLayout" Target="../slideLayouts/slideLayout4.xml"/><Relationship Id="rId4" Type="http://schemas.openxmlformats.org/officeDocument/2006/relationships/video" Target="../media/media3.mp4"/><Relationship Id="rId9" Type="http://schemas.openxmlformats.org/officeDocument/2006/relationships/image" Target="../media/image101.png"/></Relationships>
</file>

<file path=ppt/slides/_rels/slide3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104.png"/><Relationship Id="rId4" Type="http://schemas.openxmlformats.org/officeDocument/2006/relationships/image" Target="../media/image103.sv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4.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microsoft.com/office/2017/06/relationships/model3d" Target="../media/model3d2.glb"/><Relationship Id="rId13" Type="http://schemas.openxmlformats.org/officeDocument/2006/relationships/image" Target="../media/image15.png"/><Relationship Id="rId3" Type="http://schemas.microsoft.com/office/2017/06/relationships/model3d" Target="../media/model3d1.glb"/><Relationship Id="rId7" Type="http://schemas.openxmlformats.org/officeDocument/2006/relationships/image" Target="../media/image11.png"/><Relationship Id="rId12" Type="http://schemas.openxmlformats.org/officeDocument/2006/relationships/image" Target="../media/image14.png"/><Relationship Id="rId17" Type="http://schemas.openxmlformats.org/officeDocument/2006/relationships/image" Target="../media/image18.png"/><Relationship Id="rId2" Type="http://schemas.openxmlformats.org/officeDocument/2006/relationships/notesSlide" Target="../notesSlides/notesSlide5.xml"/><Relationship Id="rId16" Type="http://schemas.openxmlformats.org/officeDocument/2006/relationships/image" Target="../media/image11.tiff"/><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3.png"/><Relationship Id="rId15" Type="http://schemas.openxmlformats.org/officeDocument/2006/relationships/image" Target="../media/image17.png"/><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0.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3.tiff"/><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30.pn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C2A77-E042-4393-A74C-4035B89A31D7}"/>
              </a:ext>
            </a:extLst>
          </p:cNvPr>
          <p:cNvSpPr>
            <a:spLocks noGrp="1"/>
          </p:cNvSpPr>
          <p:nvPr>
            <p:ph type="ctrTitle"/>
          </p:nvPr>
        </p:nvSpPr>
        <p:spPr>
          <a:xfrm>
            <a:off x="1524000" y="1838230"/>
            <a:ext cx="9144000" cy="2068341"/>
          </a:xfrm>
        </p:spPr>
        <p:txBody>
          <a:bodyPr>
            <a:normAutofit/>
          </a:bodyPr>
          <a:lstStyle/>
          <a:p>
            <a:r>
              <a:rPr lang="en-US" altLang="zh-CN" b="1" dirty="0">
                <a:latin typeface="+mn-lt"/>
                <a:cs typeface="Helvetica" panose="020B0604020202020204" pitchFamily="34" charset="0"/>
              </a:rPr>
              <a:t>A Differential Theory of Radiative Transfer</a:t>
            </a:r>
            <a:endParaRPr lang="en-US" b="1" dirty="0">
              <a:latin typeface="+mn-lt"/>
              <a:cs typeface="Helvetica" panose="020B0604020202020204" pitchFamily="34" charset="0"/>
            </a:endParaRPr>
          </a:p>
        </p:txBody>
      </p:sp>
      <p:sp>
        <p:nvSpPr>
          <p:cNvPr id="3" name="Subtitle 2">
            <a:extLst>
              <a:ext uri="{FF2B5EF4-FFF2-40B4-BE49-F238E27FC236}">
                <a16:creationId xmlns:a16="http://schemas.microsoft.com/office/drawing/2014/main" id="{3D7AC192-D0E5-4BD4-84A9-3C6023FFFA3E}"/>
              </a:ext>
            </a:extLst>
          </p:cNvPr>
          <p:cNvSpPr>
            <a:spLocks noGrp="1"/>
          </p:cNvSpPr>
          <p:nvPr>
            <p:ph type="subTitle" idx="1"/>
          </p:nvPr>
        </p:nvSpPr>
        <p:spPr>
          <a:xfrm>
            <a:off x="1524000" y="4185933"/>
            <a:ext cx="9144000" cy="2068341"/>
          </a:xfrm>
        </p:spPr>
        <p:txBody>
          <a:bodyPr anchor="ctr">
            <a:noAutofit/>
          </a:bodyPr>
          <a:lstStyle/>
          <a:p>
            <a:pPr>
              <a:spcBef>
                <a:spcPts val="400"/>
              </a:spcBef>
            </a:pPr>
            <a:r>
              <a:rPr lang="en-US" b="1" dirty="0"/>
              <a:t>Cheng Zhang</a:t>
            </a:r>
            <a:r>
              <a:rPr lang="en-US" baseline="30000" dirty="0"/>
              <a:t>1</a:t>
            </a:r>
            <a:r>
              <a:rPr lang="en-US" dirty="0"/>
              <a:t>, </a:t>
            </a:r>
            <a:r>
              <a:rPr lang="en-US" dirty="0" err="1"/>
              <a:t>Lifan</a:t>
            </a:r>
            <a:r>
              <a:rPr lang="en-US" dirty="0"/>
              <a:t> Wu</a:t>
            </a:r>
            <a:r>
              <a:rPr lang="en-US" baseline="30000" dirty="0"/>
              <a:t>2</a:t>
            </a:r>
            <a:r>
              <a:rPr lang="en-US" dirty="0"/>
              <a:t>, </a:t>
            </a:r>
            <a:r>
              <a:rPr lang="en-US" dirty="0" err="1"/>
              <a:t>Changxi</a:t>
            </a:r>
            <a:r>
              <a:rPr lang="en-US" dirty="0"/>
              <a:t> Zheng</a:t>
            </a:r>
            <a:r>
              <a:rPr lang="en-US" baseline="30000" dirty="0"/>
              <a:t>3</a:t>
            </a:r>
            <a:r>
              <a:rPr lang="en-US" dirty="0"/>
              <a:t>, </a:t>
            </a:r>
          </a:p>
          <a:p>
            <a:pPr>
              <a:spcBef>
                <a:spcPts val="400"/>
              </a:spcBef>
            </a:pPr>
            <a:r>
              <a:rPr lang="en-US" dirty="0" err="1"/>
              <a:t>Ioannis</a:t>
            </a:r>
            <a:r>
              <a:rPr lang="en-US" dirty="0"/>
              <a:t> Gkioulekas</a:t>
            </a:r>
            <a:r>
              <a:rPr lang="en-US" baseline="30000" dirty="0"/>
              <a:t>4</a:t>
            </a:r>
            <a:r>
              <a:rPr lang="en-US" dirty="0"/>
              <a:t>, Ravi Ramamoorthi</a:t>
            </a:r>
            <a:r>
              <a:rPr lang="en-US" baseline="30000" dirty="0"/>
              <a:t>2</a:t>
            </a:r>
            <a:r>
              <a:rPr lang="en-US" dirty="0"/>
              <a:t>, and Shuang Zhao</a:t>
            </a:r>
            <a:r>
              <a:rPr lang="en-US" baseline="30000" dirty="0"/>
              <a:t>1</a:t>
            </a:r>
            <a:endParaRPr lang="en-US" sz="2000" baseline="30000" dirty="0"/>
          </a:p>
          <a:p>
            <a:pPr>
              <a:spcBef>
                <a:spcPts val="3000"/>
              </a:spcBef>
            </a:pPr>
            <a:r>
              <a:rPr lang="en-US" sz="2000" baseline="30000" dirty="0"/>
              <a:t>1</a:t>
            </a:r>
            <a:r>
              <a:rPr lang="en-US" sz="2000" dirty="0"/>
              <a:t>University of California, Irvine	</a:t>
            </a:r>
            <a:r>
              <a:rPr lang="en-US" sz="2000" baseline="30000" dirty="0"/>
              <a:t>2</a:t>
            </a:r>
            <a:r>
              <a:rPr lang="en-US" sz="2000" dirty="0"/>
              <a:t>University of California, San Diego</a:t>
            </a:r>
          </a:p>
          <a:p>
            <a:pPr>
              <a:spcBef>
                <a:spcPts val="0"/>
              </a:spcBef>
            </a:pPr>
            <a:r>
              <a:rPr lang="en-US" sz="2000" baseline="30000" dirty="0"/>
              <a:t>3</a:t>
            </a:r>
            <a:r>
              <a:rPr lang="en-US" sz="2000" dirty="0"/>
              <a:t>Columbia University	</a:t>
            </a:r>
            <a:r>
              <a:rPr lang="en-US" sz="2000" baseline="30000" dirty="0"/>
              <a:t>4</a:t>
            </a:r>
            <a:r>
              <a:rPr lang="en-US" sz="2000" dirty="0"/>
              <a:t>Carnegie Mellon University</a:t>
            </a:r>
          </a:p>
        </p:txBody>
      </p:sp>
    </p:spTree>
    <p:extLst>
      <p:ext uri="{BB962C8B-B14F-4D97-AF65-F5344CB8AC3E}">
        <p14:creationId xmlns:p14="http://schemas.microsoft.com/office/powerpoint/2010/main" val="2068384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BC0B1-5F2A-4997-A43E-FCCA3BA403ED}"/>
              </a:ext>
            </a:extLst>
          </p:cNvPr>
          <p:cNvSpPr>
            <a:spLocks noGrp="1"/>
          </p:cNvSpPr>
          <p:nvPr>
            <p:ph type="title"/>
          </p:nvPr>
        </p:nvSpPr>
        <p:spPr/>
        <p:txBody>
          <a:bodyPr/>
          <a:lstStyle/>
          <a:p>
            <a:r>
              <a:rPr lang="en-US" b="1" dirty="0">
                <a:latin typeface="+mn-lt"/>
              </a:rPr>
              <a:t>Differentiating the RTE</a:t>
            </a:r>
          </a:p>
        </p:txBody>
      </p:sp>
      <p:grpSp>
        <p:nvGrpSpPr>
          <p:cNvPr id="17" name="Group 16">
            <a:extLst>
              <a:ext uri="{FF2B5EF4-FFF2-40B4-BE49-F238E27FC236}">
                <a16:creationId xmlns:a16="http://schemas.microsoft.com/office/drawing/2014/main" id="{D5B1FDDC-274F-46CE-9BD1-BB6A527DA0CC}"/>
              </a:ext>
            </a:extLst>
          </p:cNvPr>
          <p:cNvGrpSpPr/>
          <p:nvPr/>
        </p:nvGrpSpPr>
        <p:grpSpPr>
          <a:xfrm>
            <a:off x="4324078" y="1869440"/>
            <a:ext cx="6145114" cy="4302740"/>
            <a:chOff x="4324078" y="1869440"/>
            <a:chExt cx="5433668" cy="4302740"/>
          </a:xfrm>
        </p:grpSpPr>
        <p:sp>
          <p:nvSpPr>
            <p:cNvPr id="15" name="Rectangle: Rounded Corners 14">
              <a:extLst>
                <a:ext uri="{FF2B5EF4-FFF2-40B4-BE49-F238E27FC236}">
                  <a16:creationId xmlns:a16="http://schemas.microsoft.com/office/drawing/2014/main" id="{722CC38E-093E-4174-AEB3-66132B5E903D}"/>
                </a:ext>
              </a:extLst>
            </p:cNvPr>
            <p:cNvSpPr/>
            <p:nvPr/>
          </p:nvSpPr>
          <p:spPr>
            <a:xfrm>
              <a:off x="4409440" y="1869440"/>
              <a:ext cx="5262923" cy="3779520"/>
            </a:xfrm>
            <a:prstGeom prst="roundRect">
              <a:avLst>
                <a:gd name="adj" fmla="val 6990"/>
              </a:avLst>
            </a:prstGeom>
            <a:solidFill>
              <a:schemeClr val="accent2">
                <a:lumMod val="20000"/>
                <a:lumOff val="80000"/>
                <a:alpha val="8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5C6CD68-F289-4E0F-9813-D28762FCD770}"/>
                </a:ext>
              </a:extLst>
            </p:cNvPr>
            <p:cNvSpPr txBox="1"/>
            <p:nvPr/>
          </p:nvSpPr>
          <p:spPr>
            <a:xfrm>
              <a:off x="4324078" y="5648960"/>
              <a:ext cx="5433668" cy="523220"/>
            </a:xfrm>
            <a:prstGeom prst="rect">
              <a:avLst/>
            </a:prstGeom>
            <a:noFill/>
          </p:spPr>
          <p:txBody>
            <a:bodyPr wrap="none" rtlCol="0">
              <a:spAutoFit/>
            </a:bodyPr>
            <a:lstStyle/>
            <a:p>
              <a:pPr algn="ctr"/>
              <a:r>
                <a:rPr lang="en-US" sz="2800" b="1" dirty="0">
                  <a:solidFill>
                    <a:schemeClr val="accent2"/>
                  </a:solidFill>
                </a:rPr>
                <a:t>Differentiating individual operators</a:t>
              </a: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CDB08BA-8DD1-40F6-BE8C-92002049F481}"/>
                  </a:ext>
                </a:extLst>
              </p:cNvPr>
              <p:cNvSpPr txBox="1"/>
              <p:nvPr/>
            </p:nvSpPr>
            <p:spPr>
              <a:xfrm>
                <a:off x="2509477" y="1995785"/>
                <a:ext cx="6906954" cy="10156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6000" i="1" smtClean="0">
                          <a:latin typeface="Cambria Math" panose="02040503050406030204" pitchFamily="18" charset="0"/>
                        </a:rPr>
                        <m:t>𝐿</m:t>
                      </m:r>
                      <m:r>
                        <a:rPr lang="en-US" sz="6000" b="0" i="1" smtClean="0">
                          <a:latin typeface="Cambria Math" panose="02040503050406030204" pitchFamily="18" charset="0"/>
                        </a:rPr>
                        <m:t> </m:t>
                      </m:r>
                      <m:r>
                        <a:rPr lang="en-US" sz="6000" i="1">
                          <a:latin typeface="Cambria Math" panose="02040503050406030204" pitchFamily="18" charset="0"/>
                        </a:rPr>
                        <m:t>=</m:t>
                      </m:r>
                      <m:r>
                        <a:rPr lang="en-US" sz="6000" b="0" i="1" smtClean="0">
                          <a:latin typeface="Cambria Math" panose="02040503050406030204" pitchFamily="18" charset="0"/>
                        </a:rPr>
                        <m:t>       </m:t>
                      </m:r>
                      <m:sSub>
                        <m:sSubPr>
                          <m:ctrlPr>
                            <a:rPr lang="en-US" sz="6000" i="1">
                              <a:solidFill>
                                <a:schemeClr val="accent6"/>
                              </a:solidFill>
                              <a:latin typeface="Cambria Math" panose="02040503050406030204" pitchFamily="18" charset="0"/>
                            </a:rPr>
                          </m:ctrlPr>
                        </m:sSubPr>
                        <m:e>
                          <m:r>
                            <a:rPr lang="en-US" sz="6000" i="1">
                              <a:solidFill>
                                <a:schemeClr val="accent6"/>
                              </a:solidFill>
                              <a:latin typeface="Cambria Math" panose="02040503050406030204" pitchFamily="18" charset="0"/>
                            </a:rPr>
                            <m:t>𝐾</m:t>
                          </m:r>
                        </m:e>
                        <m:sub>
                          <m:r>
                            <a:rPr lang="en-US" sz="6000" i="1">
                              <a:solidFill>
                                <a:schemeClr val="accent6"/>
                              </a:solidFill>
                              <a:latin typeface="Cambria Math" panose="02040503050406030204" pitchFamily="18" charset="0"/>
                            </a:rPr>
                            <m:t>𝑇</m:t>
                          </m:r>
                        </m:sub>
                      </m:sSub>
                      <m:sSub>
                        <m:sSubPr>
                          <m:ctrlPr>
                            <a:rPr lang="en-US" sz="6000" i="1">
                              <a:solidFill>
                                <a:schemeClr val="accent1"/>
                              </a:solidFill>
                              <a:latin typeface="Cambria Math" panose="02040503050406030204" pitchFamily="18" charset="0"/>
                            </a:rPr>
                          </m:ctrlPr>
                        </m:sSubPr>
                        <m:e>
                          <m:r>
                            <a:rPr lang="en-US" sz="6000" i="1">
                              <a:solidFill>
                                <a:schemeClr val="accent1"/>
                              </a:solidFill>
                              <a:latin typeface="Cambria Math" panose="02040503050406030204" pitchFamily="18" charset="0"/>
                            </a:rPr>
                            <m:t>𝐾</m:t>
                          </m:r>
                        </m:e>
                        <m:sub>
                          <m:r>
                            <a:rPr lang="en-US" sz="6000" i="1">
                              <a:solidFill>
                                <a:schemeClr val="accent1"/>
                              </a:solidFill>
                              <a:latin typeface="Cambria Math" panose="02040503050406030204" pitchFamily="18" charset="0"/>
                            </a:rPr>
                            <m:t>𝑐</m:t>
                          </m:r>
                        </m:sub>
                      </m:sSub>
                      <m:r>
                        <a:rPr lang="en-US" sz="6000" i="1">
                          <a:latin typeface="Cambria Math" panose="02040503050406030204" pitchFamily="18" charset="0"/>
                        </a:rPr>
                        <m:t>𝐿</m:t>
                      </m:r>
                      <m:r>
                        <a:rPr lang="en-US" sz="6000" b="0" i="1" smtClean="0">
                          <a:latin typeface="Cambria Math" panose="02040503050406030204" pitchFamily="18" charset="0"/>
                        </a:rPr>
                        <m:t> </m:t>
                      </m:r>
                      <m:r>
                        <a:rPr lang="en-US" sz="6000" i="1">
                          <a:latin typeface="Cambria Math" panose="02040503050406030204" pitchFamily="18" charset="0"/>
                        </a:rPr>
                        <m:t>+</m:t>
                      </m:r>
                      <m:r>
                        <a:rPr lang="en-US" sz="6000" i="1">
                          <a:solidFill>
                            <a:srgbClr val="FFC000"/>
                          </a:solidFill>
                          <a:latin typeface="Cambria Math" panose="02040503050406030204" pitchFamily="18" charset="0"/>
                        </a:rPr>
                        <m:t>𝑄</m:t>
                      </m:r>
                    </m:oMath>
                  </m:oMathPara>
                </a14:m>
                <a:endParaRPr lang="en-US" sz="6000" dirty="0"/>
              </a:p>
            </p:txBody>
          </p:sp>
        </mc:Choice>
        <mc:Fallback xmlns="">
          <p:sp>
            <p:nvSpPr>
              <p:cNvPr id="8" name="TextBox 7">
                <a:extLst>
                  <a:ext uri="{FF2B5EF4-FFF2-40B4-BE49-F238E27FC236}">
                    <a16:creationId xmlns:a16="http://schemas.microsoft.com/office/drawing/2014/main" id="{2CDB08BA-8DD1-40F6-BE8C-92002049F481}"/>
                  </a:ext>
                </a:extLst>
              </p:cNvPr>
              <p:cNvSpPr txBox="1">
                <a:spLocks noRot="1" noChangeAspect="1" noMove="1" noResize="1" noEditPoints="1" noAdjustHandles="1" noChangeArrowheads="1" noChangeShapeType="1" noTextEdit="1"/>
              </p:cNvSpPr>
              <p:nvPr/>
            </p:nvSpPr>
            <p:spPr>
              <a:xfrm>
                <a:off x="2509477" y="1995785"/>
                <a:ext cx="6906954" cy="101566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ED7EA0F-FDBF-42B6-A40A-7C3040FB12F6}"/>
                  </a:ext>
                </a:extLst>
              </p:cNvPr>
              <p:cNvSpPr txBox="1"/>
              <p:nvPr/>
            </p:nvSpPr>
            <p:spPr>
              <a:xfrm>
                <a:off x="1891972" y="4354381"/>
                <a:ext cx="8577220" cy="10156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6000" i="1" smtClean="0">
                              <a:solidFill>
                                <a:prstClr val="black"/>
                              </a:solidFill>
                              <a:latin typeface="Cambria Math" panose="02040503050406030204" pitchFamily="18" charset="0"/>
                            </a:rPr>
                          </m:ctrlPr>
                        </m:sSubPr>
                        <m:e>
                          <m:r>
                            <a:rPr lang="en-US" sz="6000" i="1">
                              <a:solidFill>
                                <a:prstClr val="black"/>
                              </a:solidFill>
                              <a:latin typeface="Cambria Math" panose="02040503050406030204" pitchFamily="18" charset="0"/>
                              <a:ea typeface="Cambria Math" panose="02040503050406030204" pitchFamily="18" charset="0"/>
                            </a:rPr>
                            <m:t>𝜕</m:t>
                          </m:r>
                        </m:e>
                        <m:sub>
                          <m:r>
                            <a:rPr lang="en-US" sz="6000" i="1">
                              <a:solidFill>
                                <a:prstClr val="black"/>
                              </a:solidFill>
                              <a:latin typeface="Cambria Math" panose="02040503050406030204" pitchFamily="18" charset="0"/>
                              <a:ea typeface="Cambria Math" panose="02040503050406030204" pitchFamily="18" charset="0"/>
                            </a:rPr>
                            <m:t>𝜋</m:t>
                          </m:r>
                        </m:sub>
                      </m:sSub>
                      <m:r>
                        <a:rPr lang="en-US" sz="6000" b="0" i="1" smtClean="0">
                          <a:solidFill>
                            <a:prstClr val="black"/>
                          </a:solidFill>
                          <a:latin typeface="Cambria Math" panose="02040503050406030204" pitchFamily="18" charset="0"/>
                          <a:ea typeface="Cambria Math" panose="02040503050406030204" pitchFamily="18" charset="0"/>
                        </a:rPr>
                        <m:t>𝐿</m:t>
                      </m:r>
                      <m:r>
                        <a:rPr lang="en-US" sz="6000" i="1">
                          <a:solidFill>
                            <a:prstClr val="black"/>
                          </a:solidFill>
                          <a:latin typeface="Cambria Math" panose="02040503050406030204" pitchFamily="18" charset="0"/>
                        </a:rPr>
                        <m:t>=</m:t>
                      </m:r>
                      <m:r>
                        <a:rPr lang="en-US" sz="6000" b="0" i="1" smtClean="0">
                          <a:solidFill>
                            <a:prstClr val="black"/>
                          </a:solidFill>
                          <a:latin typeface="Cambria Math" panose="02040503050406030204" pitchFamily="18" charset="0"/>
                        </a:rPr>
                        <m:t> </m:t>
                      </m:r>
                      <m:sSub>
                        <m:sSubPr>
                          <m:ctrlPr>
                            <a:rPr lang="en-US" sz="6000" i="1">
                              <a:solidFill>
                                <a:prstClr val="black"/>
                              </a:solidFill>
                              <a:latin typeface="Cambria Math" panose="02040503050406030204" pitchFamily="18" charset="0"/>
                            </a:rPr>
                          </m:ctrlPr>
                        </m:sSubPr>
                        <m:e>
                          <m:r>
                            <a:rPr lang="en-US" sz="6000" i="1">
                              <a:solidFill>
                                <a:prstClr val="black"/>
                              </a:solidFill>
                              <a:latin typeface="Cambria Math" panose="02040503050406030204" pitchFamily="18" charset="0"/>
                              <a:ea typeface="Cambria Math" panose="02040503050406030204" pitchFamily="18" charset="0"/>
                            </a:rPr>
                            <m:t>𝜕</m:t>
                          </m:r>
                        </m:e>
                        <m:sub>
                          <m:r>
                            <a:rPr lang="en-US" sz="6000" i="1">
                              <a:solidFill>
                                <a:prstClr val="black"/>
                              </a:solidFill>
                              <a:latin typeface="Cambria Math" panose="02040503050406030204" pitchFamily="18" charset="0"/>
                              <a:ea typeface="Cambria Math" panose="02040503050406030204" pitchFamily="18" charset="0"/>
                            </a:rPr>
                            <m:t>𝜋</m:t>
                          </m:r>
                        </m:sub>
                      </m:sSub>
                      <m:r>
                        <a:rPr lang="en-US" sz="6000" i="1">
                          <a:solidFill>
                            <a:prstClr val="black"/>
                          </a:solidFill>
                          <a:latin typeface="Cambria Math" panose="02040503050406030204" pitchFamily="18" charset="0"/>
                          <a:ea typeface="Cambria Math" panose="02040503050406030204" pitchFamily="18" charset="0"/>
                        </a:rPr>
                        <m:t>(</m:t>
                      </m:r>
                      <m:sSub>
                        <m:sSubPr>
                          <m:ctrlPr>
                            <a:rPr lang="en-US" sz="6000" i="1">
                              <a:solidFill>
                                <a:srgbClr val="70AD47"/>
                              </a:solidFill>
                              <a:latin typeface="Cambria Math" panose="02040503050406030204" pitchFamily="18" charset="0"/>
                            </a:rPr>
                          </m:ctrlPr>
                        </m:sSubPr>
                        <m:e>
                          <m:r>
                            <a:rPr lang="en-US" sz="6000" i="1">
                              <a:solidFill>
                                <a:srgbClr val="70AD47"/>
                              </a:solidFill>
                              <a:latin typeface="Cambria Math" panose="02040503050406030204" pitchFamily="18" charset="0"/>
                            </a:rPr>
                            <m:t>𝐾</m:t>
                          </m:r>
                        </m:e>
                        <m:sub>
                          <m:r>
                            <a:rPr lang="en-US" sz="6000" i="1">
                              <a:solidFill>
                                <a:srgbClr val="70AD47"/>
                              </a:solidFill>
                              <a:latin typeface="Cambria Math" panose="02040503050406030204" pitchFamily="18" charset="0"/>
                            </a:rPr>
                            <m:t>𝑇</m:t>
                          </m:r>
                        </m:sub>
                      </m:sSub>
                      <m:sSub>
                        <m:sSubPr>
                          <m:ctrlPr>
                            <a:rPr lang="en-US" sz="6000" i="1">
                              <a:solidFill>
                                <a:srgbClr val="4472C4"/>
                              </a:solidFill>
                              <a:latin typeface="Cambria Math" panose="02040503050406030204" pitchFamily="18" charset="0"/>
                            </a:rPr>
                          </m:ctrlPr>
                        </m:sSubPr>
                        <m:e>
                          <m:r>
                            <a:rPr lang="en-US" sz="6000" i="1">
                              <a:solidFill>
                                <a:srgbClr val="4472C4"/>
                              </a:solidFill>
                              <a:latin typeface="Cambria Math" panose="02040503050406030204" pitchFamily="18" charset="0"/>
                            </a:rPr>
                            <m:t>𝐾</m:t>
                          </m:r>
                        </m:e>
                        <m:sub>
                          <m:r>
                            <a:rPr lang="en-US" sz="6000" i="1">
                              <a:solidFill>
                                <a:srgbClr val="4472C4"/>
                              </a:solidFill>
                              <a:latin typeface="Cambria Math" panose="02040503050406030204" pitchFamily="18" charset="0"/>
                            </a:rPr>
                            <m:t>𝑐</m:t>
                          </m:r>
                        </m:sub>
                      </m:sSub>
                      <m:r>
                        <a:rPr lang="en-US" sz="6000" i="1">
                          <a:solidFill>
                            <a:prstClr val="black"/>
                          </a:solidFill>
                          <a:latin typeface="Cambria Math" panose="02040503050406030204" pitchFamily="18" charset="0"/>
                        </a:rPr>
                        <m:t>𝐿</m:t>
                      </m:r>
                      <m:r>
                        <a:rPr lang="en-US" sz="6000" i="1">
                          <a:solidFill>
                            <a:prstClr val="black"/>
                          </a:solidFill>
                          <a:latin typeface="Cambria Math" panose="02040503050406030204" pitchFamily="18" charset="0"/>
                        </a:rPr>
                        <m:t>)+</m:t>
                      </m:r>
                      <m:sSub>
                        <m:sSubPr>
                          <m:ctrlPr>
                            <a:rPr lang="en-US" sz="6000" i="1" smtClean="0">
                              <a:solidFill>
                                <a:schemeClr val="tx1"/>
                              </a:solidFill>
                              <a:latin typeface="Cambria Math" panose="02040503050406030204" pitchFamily="18" charset="0"/>
                            </a:rPr>
                          </m:ctrlPr>
                        </m:sSubPr>
                        <m:e>
                          <m:r>
                            <a:rPr lang="en-US" sz="6000" i="1">
                              <a:solidFill>
                                <a:schemeClr val="tx1"/>
                              </a:solidFill>
                              <a:latin typeface="Cambria Math" panose="02040503050406030204" pitchFamily="18" charset="0"/>
                              <a:ea typeface="Cambria Math" panose="02040503050406030204" pitchFamily="18" charset="0"/>
                            </a:rPr>
                            <m:t>𝜕</m:t>
                          </m:r>
                        </m:e>
                        <m:sub>
                          <m:r>
                            <a:rPr lang="en-US" sz="6000" i="1">
                              <a:solidFill>
                                <a:schemeClr val="tx1"/>
                              </a:solidFill>
                              <a:latin typeface="Cambria Math" panose="02040503050406030204" pitchFamily="18" charset="0"/>
                              <a:ea typeface="Cambria Math" panose="02040503050406030204" pitchFamily="18" charset="0"/>
                            </a:rPr>
                            <m:t>𝜋</m:t>
                          </m:r>
                        </m:sub>
                      </m:sSub>
                      <m:r>
                        <a:rPr lang="en-US" sz="6000" b="0" i="1" smtClean="0">
                          <a:solidFill>
                            <a:schemeClr val="accent4"/>
                          </a:solidFill>
                          <a:latin typeface="Cambria Math" panose="02040503050406030204" pitchFamily="18" charset="0"/>
                          <a:ea typeface="Cambria Math" panose="02040503050406030204" pitchFamily="18" charset="0"/>
                        </a:rPr>
                        <m:t>𝑄</m:t>
                      </m:r>
                    </m:oMath>
                  </m:oMathPara>
                </a14:m>
                <a:endParaRPr lang="en-US" sz="6000" dirty="0"/>
              </a:p>
            </p:txBody>
          </p:sp>
        </mc:Choice>
        <mc:Fallback xmlns="">
          <p:sp>
            <p:nvSpPr>
              <p:cNvPr id="9" name="TextBox 8">
                <a:extLst>
                  <a:ext uri="{FF2B5EF4-FFF2-40B4-BE49-F238E27FC236}">
                    <a16:creationId xmlns:a16="http://schemas.microsoft.com/office/drawing/2014/main" id="{8ED7EA0F-FDBF-42B6-A40A-7C3040FB12F6}"/>
                  </a:ext>
                </a:extLst>
              </p:cNvPr>
              <p:cNvSpPr txBox="1">
                <a:spLocks noRot="1" noChangeAspect="1" noMove="1" noResize="1" noEditPoints="1" noAdjustHandles="1" noChangeArrowheads="1" noChangeShapeType="1" noTextEdit="1"/>
              </p:cNvSpPr>
              <p:nvPr/>
            </p:nvSpPr>
            <p:spPr>
              <a:xfrm>
                <a:off x="1891972" y="4354381"/>
                <a:ext cx="8577220" cy="1015663"/>
              </a:xfrm>
              <a:prstGeom prst="rect">
                <a:avLst/>
              </a:prstGeom>
              <a:blipFill>
                <a:blip r:embed="rId4"/>
                <a:stretch>
                  <a:fillRect l="-592" t="-2469" r="-888" b="-27160"/>
                </a:stretch>
              </a:blipFill>
            </p:spPr>
            <p:txBody>
              <a:bodyPr/>
              <a:lstStyle/>
              <a:p>
                <a:r>
                  <a:rPr lang="en-US">
                    <a:noFill/>
                  </a:rPr>
                  <a:t> </a:t>
                </a:r>
              </a:p>
            </p:txBody>
          </p:sp>
        </mc:Fallback>
      </mc:AlternateContent>
      <p:sp>
        <p:nvSpPr>
          <p:cNvPr id="10" name="Arrow: Down 9">
            <a:extLst>
              <a:ext uri="{FF2B5EF4-FFF2-40B4-BE49-F238E27FC236}">
                <a16:creationId xmlns:a16="http://schemas.microsoft.com/office/drawing/2014/main" id="{CE8455FB-2D42-4B9D-A012-DA884AD89C23}"/>
              </a:ext>
            </a:extLst>
          </p:cNvPr>
          <p:cNvSpPr/>
          <p:nvPr/>
        </p:nvSpPr>
        <p:spPr>
          <a:xfrm>
            <a:off x="2621280" y="3157547"/>
            <a:ext cx="568960" cy="1050737"/>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E1B540A7-2F81-4BEB-B4BF-D2BA5F8D7AEC}"/>
              </a:ext>
            </a:extLst>
          </p:cNvPr>
          <p:cNvSpPr/>
          <p:nvPr/>
        </p:nvSpPr>
        <p:spPr>
          <a:xfrm>
            <a:off x="6360160" y="3157547"/>
            <a:ext cx="568960" cy="1050737"/>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7E47C39-52FA-4C7E-B85F-E2F794C9D143}"/>
              </a:ext>
            </a:extLst>
          </p:cNvPr>
          <p:cNvSpPr txBox="1"/>
          <p:nvPr/>
        </p:nvSpPr>
        <p:spPr>
          <a:xfrm>
            <a:off x="3632803" y="3205861"/>
            <a:ext cx="2284793" cy="954107"/>
          </a:xfrm>
          <a:prstGeom prst="rect">
            <a:avLst/>
          </a:prstGeom>
          <a:noFill/>
        </p:spPr>
        <p:txBody>
          <a:bodyPr wrap="none" rtlCol="0">
            <a:spAutoFit/>
          </a:bodyPr>
          <a:lstStyle/>
          <a:p>
            <a:pPr algn="ctr"/>
            <a:r>
              <a:rPr lang="en-US" sz="2800" b="1" dirty="0">
                <a:latin typeface="+mj-lt"/>
              </a:rPr>
              <a:t>Differentiating</a:t>
            </a:r>
            <a:br>
              <a:rPr lang="en-US" sz="2800" b="1" dirty="0">
                <a:latin typeface="+mj-lt"/>
              </a:rPr>
            </a:br>
            <a:r>
              <a:rPr lang="en-US" sz="2800" b="1" dirty="0">
                <a:latin typeface="+mj-lt"/>
              </a:rPr>
              <a:t>both sides</a:t>
            </a:r>
          </a:p>
        </p:txBody>
      </p:sp>
    </p:spTree>
    <p:extLst>
      <p:ext uri="{BB962C8B-B14F-4D97-AF65-F5344CB8AC3E}">
        <p14:creationId xmlns:p14="http://schemas.microsoft.com/office/powerpoint/2010/main" val="369931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a:extLst>
              <a:ext uri="{FF2B5EF4-FFF2-40B4-BE49-F238E27FC236}">
                <a16:creationId xmlns:a16="http://schemas.microsoft.com/office/drawing/2014/main" id="{A5EB964A-97FB-BC41-BE11-1E260042C4E4}"/>
              </a:ext>
            </a:extLst>
          </p:cNvPr>
          <p:cNvSpPr/>
          <p:nvPr/>
        </p:nvSpPr>
        <p:spPr>
          <a:xfrm>
            <a:off x="3931874" y="3302333"/>
            <a:ext cx="1772628" cy="53433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D29FB684-3B2E-F141-9A9B-8EE773C54636}"/>
              </a:ext>
            </a:extLst>
          </p:cNvPr>
          <p:cNvSpPr/>
          <p:nvPr/>
        </p:nvSpPr>
        <p:spPr>
          <a:xfrm>
            <a:off x="2895670" y="3301701"/>
            <a:ext cx="464745" cy="53433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37BF9B88-F3B1-7049-9E46-C299B435CEEB}"/>
              </a:ext>
            </a:extLst>
          </p:cNvPr>
          <p:cNvGrpSpPr/>
          <p:nvPr/>
        </p:nvGrpSpPr>
        <p:grpSpPr>
          <a:xfrm>
            <a:off x="498084" y="2369490"/>
            <a:ext cx="7175851" cy="1732771"/>
            <a:chOff x="931278" y="1206627"/>
            <a:chExt cx="7175851" cy="1732771"/>
          </a:xfrm>
        </p:grpSpPr>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61AE763A-BE8B-454F-9961-D36517C7FAEA}"/>
                    </a:ext>
                  </a:extLst>
                </p:cNvPr>
                <p:cNvSpPr/>
                <p:nvPr/>
              </p:nvSpPr>
              <p:spPr>
                <a:xfrm>
                  <a:off x="931278" y="1837814"/>
                  <a:ext cx="7175851" cy="110158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3200" b="0" i="1" smtClean="0">
                                <a:latin typeface="Cambria Math" panose="02040503050406030204" pitchFamily="18" charset="0"/>
                              </a:rPr>
                            </m:ctrlPr>
                          </m:dPr>
                          <m:e>
                            <m:r>
                              <a:rPr lang="en-US" sz="3200" b="0" i="1" smtClean="0">
                                <a:solidFill>
                                  <a:schemeClr val="accent1"/>
                                </a:solidFill>
                                <a:latin typeface="Cambria Math" panose="02040503050406030204" pitchFamily="18" charset="0"/>
                              </a:rPr>
                              <m:t>𝐾𝑐</m:t>
                            </m:r>
                            <m:r>
                              <a:rPr lang="en-US" sz="3200" b="0" i="1" smtClean="0">
                                <a:latin typeface="Cambria Math" panose="02040503050406030204" pitchFamily="18" charset="0"/>
                              </a:rPr>
                              <m:t>𝐿</m:t>
                            </m:r>
                          </m:e>
                        </m:d>
                        <m:d>
                          <m:dPr>
                            <m:ctrlPr>
                              <a:rPr lang="en-US" sz="3200" b="0" i="1" smtClean="0">
                                <a:latin typeface="Cambria Math" panose="02040503050406030204" pitchFamily="18" charset="0"/>
                              </a:rPr>
                            </m:ctrlPr>
                          </m:dPr>
                          <m:e>
                            <m:r>
                              <a:rPr lang="en-US" sz="3200" b="1" i="1">
                                <a:latin typeface="Cambria Math" panose="02040503050406030204" pitchFamily="18" charset="0"/>
                                <a:ea typeface="Cambria Math" panose="02040503050406030204" pitchFamily="18" charset="0"/>
                              </a:rPr>
                              <m:t>𝝎</m:t>
                            </m:r>
                          </m:e>
                        </m:d>
                        <m:r>
                          <a:rPr lang="en-US" sz="3200" b="0" i="1" smtClean="0">
                            <a:latin typeface="Cambria Math" panose="02040503050406030204" pitchFamily="18" charset="0"/>
                          </a:rPr>
                          <m:t>=</m:t>
                        </m:r>
                        <m:sSub>
                          <m:sSubPr>
                            <m:ctrlPr>
                              <a:rPr lang="en-US" sz="3200" i="1" smtClean="0">
                                <a:solidFill>
                                  <a:sysClr val="windowText" lastClr="000000"/>
                                </a:solidFill>
                                <a:latin typeface="Cambria Math" panose="02040503050406030204" pitchFamily="18" charset="0"/>
                              </a:rPr>
                            </m:ctrlPr>
                          </m:sSubPr>
                          <m:e>
                            <m:r>
                              <a:rPr lang="en-US" sz="3200" i="1">
                                <a:solidFill>
                                  <a:sysClr val="windowText" lastClr="000000"/>
                                </a:solidFill>
                                <a:latin typeface="Cambria Math" panose="02040503050406030204" pitchFamily="18" charset="0"/>
                                <a:ea typeface="Cambria Math" panose="02040503050406030204" pitchFamily="18" charset="0"/>
                              </a:rPr>
                              <m:t>𝜎</m:t>
                            </m:r>
                          </m:e>
                          <m:sub>
                            <m:r>
                              <a:rPr lang="en-US" sz="3200" i="1">
                                <a:solidFill>
                                  <a:sysClr val="windowText" lastClr="000000"/>
                                </a:solidFill>
                                <a:latin typeface="Cambria Math" panose="02040503050406030204" pitchFamily="18" charset="0"/>
                              </a:rPr>
                              <m:t>𝑠</m:t>
                            </m:r>
                          </m:sub>
                        </m:sSub>
                        <m:nary>
                          <m:naryPr>
                            <m:supHide m:val="on"/>
                            <m:ctrlPr>
                              <a:rPr lang="en-US" sz="3200" i="1">
                                <a:solidFill>
                                  <a:sysClr val="windowText" lastClr="000000"/>
                                </a:solidFill>
                                <a:latin typeface="Cambria Math" panose="02040503050406030204" pitchFamily="18" charset="0"/>
                              </a:rPr>
                            </m:ctrlPr>
                          </m:naryPr>
                          <m:sub>
                            <m:sSup>
                              <m:sSupPr>
                                <m:ctrlPr>
                                  <a:rPr lang="en-US" sz="3200" i="1">
                                    <a:solidFill>
                                      <a:sysClr val="windowText" lastClr="000000"/>
                                    </a:solidFill>
                                    <a:latin typeface="Cambria Math" panose="02040503050406030204" pitchFamily="18" charset="0"/>
                                  </a:rPr>
                                </m:ctrlPr>
                              </m:sSupPr>
                              <m:e>
                                <m:r>
                                  <a:rPr lang="en-US" sz="3200" i="1">
                                    <a:solidFill>
                                      <a:sysClr val="windowText" lastClr="000000"/>
                                    </a:solidFill>
                                    <a:latin typeface="Cambria Math" panose="02040503050406030204" pitchFamily="18" charset="0"/>
                                  </a:rPr>
                                  <m:t>𝕤</m:t>
                                </m:r>
                              </m:e>
                              <m:sup>
                                <m:r>
                                  <a:rPr lang="en-US" sz="3200" i="1">
                                    <a:solidFill>
                                      <a:sysClr val="windowText" lastClr="000000"/>
                                    </a:solidFill>
                                    <a:latin typeface="Cambria Math" panose="02040503050406030204" pitchFamily="18" charset="0"/>
                                  </a:rPr>
                                  <m:t>2</m:t>
                                </m:r>
                              </m:sup>
                            </m:sSup>
                          </m:sub>
                          <m:sup/>
                          <m:e>
                            <m:sSub>
                              <m:sSubPr>
                                <m:ctrlPr>
                                  <a:rPr lang="en-US" sz="3200" i="1">
                                    <a:solidFill>
                                      <a:sysClr val="windowText" lastClr="000000"/>
                                    </a:solidFill>
                                    <a:latin typeface="Cambria Math" panose="02040503050406030204" pitchFamily="18" charset="0"/>
                                  </a:rPr>
                                </m:ctrlPr>
                              </m:sSubPr>
                              <m:e>
                                <m:r>
                                  <a:rPr lang="en-US" sz="3200" b="0" i="1" smtClean="0">
                                    <a:solidFill>
                                      <a:sysClr val="windowText" lastClr="000000"/>
                                    </a:solidFill>
                                    <a:latin typeface="Cambria Math" panose="02040503050406030204" pitchFamily="18" charset="0"/>
                                  </a:rPr>
                                  <m:t>  </m:t>
                                </m:r>
                                <m:r>
                                  <a:rPr lang="en-US" sz="3200" i="1">
                                    <a:solidFill>
                                      <a:sysClr val="windowText" lastClr="000000"/>
                                    </a:solidFill>
                                    <a:latin typeface="Cambria Math" panose="02040503050406030204" pitchFamily="18" charset="0"/>
                                  </a:rPr>
                                  <m:t>𝑓</m:t>
                                </m:r>
                              </m:e>
                              <m:sub>
                                <m:r>
                                  <a:rPr lang="en-US" sz="3200" i="1">
                                    <a:solidFill>
                                      <a:sysClr val="windowText" lastClr="000000"/>
                                    </a:solidFill>
                                    <a:latin typeface="Cambria Math" panose="02040503050406030204" pitchFamily="18" charset="0"/>
                                  </a:rPr>
                                  <m:t>𝑝</m:t>
                                </m:r>
                              </m:sub>
                            </m:sSub>
                            <m:d>
                              <m:dPr>
                                <m:ctrlPr>
                                  <a:rPr lang="en-US" sz="3200" i="1">
                                    <a:solidFill>
                                      <a:sysClr val="windowText" lastClr="000000"/>
                                    </a:solidFill>
                                    <a:latin typeface="Cambria Math" panose="02040503050406030204" pitchFamily="18" charset="0"/>
                                  </a:rPr>
                                </m:ctrlPr>
                              </m:dPr>
                              <m:e>
                                <m:sSub>
                                  <m:sSubPr>
                                    <m:ctrlPr>
                                      <a:rPr lang="en-US" sz="3200" b="1" i="1" dirty="0">
                                        <a:solidFill>
                                          <a:sysClr val="windowText" lastClr="000000"/>
                                        </a:solidFill>
                                        <a:latin typeface="Cambria Math" panose="02040503050406030204" pitchFamily="18" charset="0"/>
                                      </a:rPr>
                                    </m:ctrlPr>
                                  </m:sSubPr>
                                  <m:e>
                                    <m:r>
                                      <a:rPr lang="en-US" sz="3200" b="1" i="1" dirty="0">
                                        <a:solidFill>
                                          <a:sysClr val="windowText" lastClr="000000"/>
                                        </a:solidFill>
                                        <a:latin typeface="Cambria Math" panose="02040503050406030204" pitchFamily="18" charset="0"/>
                                        <a:ea typeface="Cambria Math" panose="02040503050406030204" pitchFamily="18" charset="0"/>
                                      </a:rPr>
                                      <m:t>𝝎</m:t>
                                    </m:r>
                                  </m:e>
                                  <m:sub>
                                    <m:r>
                                      <a:rPr lang="en-US" sz="3200" b="1" i="1" dirty="0">
                                        <a:solidFill>
                                          <a:sysClr val="windowText" lastClr="000000"/>
                                        </a:solidFill>
                                        <a:latin typeface="Cambria Math" panose="02040503050406030204" pitchFamily="18" charset="0"/>
                                      </a:rPr>
                                      <m:t>𝒊</m:t>
                                    </m:r>
                                  </m:sub>
                                </m:sSub>
                                <m:r>
                                  <a:rPr lang="en-US" sz="3200" i="1">
                                    <a:solidFill>
                                      <a:sysClr val="windowText" lastClr="000000"/>
                                    </a:solidFill>
                                    <a:latin typeface="Cambria Math" panose="02040503050406030204" pitchFamily="18" charset="0"/>
                                  </a:rPr>
                                  <m:t>,</m:t>
                                </m:r>
                                <m:r>
                                  <a:rPr lang="en-US" sz="3200" b="1" i="1" dirty="0">
                                    <a:solidFill>
                                      <a:sysClr val="windowText" lastClr="000000"/>
                                    </a:solidFill>
                                    <a:latin typeface="Cambria Math" panose="02040503050406030204" pitchFamily="18" charset="0"/>
                                    <a:ea typeface="Cambria Math" panose="02040503050406030204" pitchFamily="18" charset="0"/>
                                  </a:rPr>
                                  <m:t>𝝎</m:t>
                                </m:r>
                              </m:e>
                            </m:d>
                            <m:r>
                              <a:rPr lang="en-US" sz="3200" b="0" i="1" dirty="0" smtClean="0">
                                <a:solidFill>
                                  <a:sysClr val="windowText" lastClr="000000"/>
                                </a:solidFill>
                                <a:latin typeface="Cambria Math" panose="02040503050406030204" pitchFamily="18" charset="0"/>
                                <a:ea typeface="Cambria Math" panose="02040503050406030204" pitchFamily="18" charset="0"/>
                              </a:rPr>
                              <m:t> </m:t>
                            </m:r>
                            <m:r>
                              <a:rPr lang="en-US" sz="3200" b="0" i="1" dirty="0" smtClean="0">
                                <a:solidFill>
                                  <a:sysClr val="windowText" lastClr="000000"/>
                                </a:solidFill>
                                <a:latin typeface="Cambria Math" panose="02040503050406030204" pitchFamily="18" charset="0"/>
                                <a:ea typeface="Cambria Math" panose="02040503050406030204" pitchFamily="18" charset="0"/>
                              </a:rPr>
                              <m:t>𝐿</m:t>
                            </m:r>
                            <m:d>
                              <m:dPr>
                                <m:ctrlPr>
                                  <a:rPr lang="en-US" sz="3200" i="1">
                                    <a:solidFill>
                                      <a:sysClr val="windowText" lastClr="000000"/>
                                    </a:solidFill>
                                    <a:latin typeface="Cambria Math" panose="02040503050406030204" pitchFamily="18" charset="0"/>
                                  </a:rPr>
                                </m:ctrlPr>
                              </m:dPr>
                              <m:e>
                                <m:sSub>
                                  <m:sSubPr>
                                    <m:ctrlPr>
                                      <a:rPr lang="en-US" sz="3200" b="1" i="1" dirty="0">
                                        <a:solidFill>
                                          <a:sysClr val="windowText" lastClr="000000"/>
                                        </a:solidFill>
                                        <a:latin typeface="Cambria Math" panose="02040503050406030204" pitchFamily="18" charset="0"/>
                                      </a:rPr>
                                    </m:ctrlPr>
                                  </m:sSubPr>
                                  <m:e>
                                    <m:r>
                                      <a:rPr lang="en-US" sz="3200" b="1" i="1" dirty="0">
                                        <a:solidFill>
                                          <a:sysClr val="windowText" lastClr="000000"/>
                                        </a:solidFill>
                                        <a:latin typeface="Cambria Math" panose="02040503050406030204" pitchFamily="18" charset="0"/>
                                        <a:ea typeface="Cambria Math" panose="02040503050406030204" pitchFamily="18" charset="0"/>
                                      </a:rPr>
                                      <m:t>𝝎</m:t>
                                    </m:r>
                                  </m:e>
                                  <m:sub>
                                    <m:r>
                                      <a:rPr lang="en-US" sz="3200" b="1" i="1" dirty="0">
                                        <a:solidFill>
                                          <a:sysClr val="windowText" lastClr="000000"/>
                                        </a:solidFill>
                                        <a:latin typeface="Cambria Math" panose="02040503050406030204" pitchFamily="18" charset="0"/>
                                      </a:rPr>
                                      <m:t>𝒊</m:t>
                                    </m:r>
                                  </m:sub>
                                </m:sSub>
                              </m:e>
                            </m:d>
                            <m:r>
                              <m:rPr>
                                <m:sty m:val="p"/>
                              </m:rPr>
                              <a:rPr lang="en-US" sz="3200" b="0" i="0" dirty="0">
                                <a:solidFill>
                                  <a:sysClr val="windowText" lastClr="000000"/>
                                </a:solidFill>
                                <a:latin typeface="Cambria Math" panose="02040503050406030204" pitchFamily="18" charset="0"/>
                              </a:rPr>
                              <m:t>d</m:t>
                            </m:r>
                            <m:sSub>
                              <m:sSubPr>
                                <m:ctrlPr>
                                  <a:rPr lang="en-US" sz="3200" b="1" i="1" dirty="0">
                                    <a:solidFill>
                                      <a:sysClr val="windowText" lastClr="000000"/>
                                    </a:solidFill>
                                    <a:latin typeface="Cambria Math" panose="02040503050406030204" pitchFamily="18" charset="0"/>
                                  </a:rPr>
                                </m:ctrlPr>
                              </m:sSubPr>
                              <m:e>
                                <m:r>
                                  <a:rPr lang="en-US" sz="3200" b="1" i="1" dirty="0">
                                    <a:solidFill>
                                      <a:sysClr val="windowText" lastClr="000000"/>
                                    </a:solidFill>
                                    <a:latin typeface="Cambria Math" panose="02040503050406030204" pitchFamily="18" charset="0"/>
                                    <a:ea typeface="Cambria Math" panose="02040503050406030204" pitchFamily="18" charset="0"/>
                                  </a:rPr>
                                  <m:t>𝝎</m:t>
                                </m:r>
                              </m:e>
                              <m:sub>
                                <m:r>
                                  <a:rPr lang="en-US" sz="3200" b="1" i="1" dirty="0">
                                    <a:solidFill>
                                      <a:sysClr val="windowText" lastClr="000000"/>
                                    </a:solidFill>
                                    <a:latin typeface="Cambria Math" panose="02040503050406030204" pitchFamily="18" charset="0"/>
                                  </a:rPr>
                                  <m:t>𝒊</m:t>
                                </m:r>
                              </m:sub>
                            </m:sSub>
                          </m:e>
                        </m:nary>
                      </m:oMath>
                    </m:oMathPara>
                  </a14:m>
                  <a:endParaRPr lang="en-US" sz="3200" dirty="0"/>
                </a:p>
              </p:txBody>
            </p:sp>
          </mc:Choice>
          <mc:Fallback xmlns="">
            <p:sp>
              <p:nvSpPr>
                <p:cNvPr id="21" name="Rectangle 20">
                  <a:extLst>
                    <a:ext uri="{FF2B5EF4-FFF2-40B4-BE49-F238E27FC236}">
                      <a16:creationId xmlns:a16="http://schemas.microsoft.com/office/drawing/2014/main" id="{61AE763A-BE8B-454F-9961-D36517C7FAEA}"/>
                    </a:ext>
                  </a:extLst>
                </p:cNvPr>
                <p:cNvSpPr>
                  <a:spLocks noRot="1" noChangeAspect="1" noMove="1" noResize="1" noEditPoints="1" noAdjustHandles="1" noChangeArrowheads="1" noChangeShapeType="1" noTextEdit="1"/>
                </p:cNvSpPr>
                <p:nvPr/>
              </p:nvSpPr>
              <p:spPr>
                <a:xfrm>
                  <a:off x="931278" y="1837814"/>
                  <a:ext cx="7175851" cy="1101584"/>
                </a:xfrm>
                <a:prstGeom prst="rect">
                  <a:avLst/>
                </a:prstGeom>
                <a:blipFill>
                  <a:blip r:embed="rId3"/>
                  <a:stretch>
                    <a:fillRect t="-185227" b="-263636"/>
                  </a:stretch>
                </a:blipFill>
              </p:spPr>
              <p:txBody>
                <a:bodyPr/>
                <a:lstStyle/>
                <a:p>
                  <a:r>
                    <a:rPr lang="en-US">
                      <a:noFill/>
                    </a:rPr>
                    <a:t> </a:t>
                  </a:r>
                </a:p>
              </p:txBody>
            </p:sp>
          </mc:Fallback>
        </mc:AlternateContent>
        <p:sp>
          <p:nvSpPr>
            <p:cNvPr id="90" name="Left Brace 89">
              <a:extLst>
                <a:ext uri="{FF2B5EF4-FFF2-40B4-BE49-F238E27FC236}">
                  <a16:creationId xmlns:a16="http://schemas.microsoft.com/office/drawing/2014/main" id="{0A39898F-4214-BB40-94E6-19AE635124CA}"/>
                </a:ext>
              </a:extLst>
            </p:cNvPr>
            <p:cNvSpPr/>
            <p:nvPr/>
          </p:nvSpPr>
          <p:spPr>
            <a:xfrm rot="5400000" flipV="1">
              <a:off x="5589967" y="673386"/>
              <a:ext cx="167206" cy="2441590"/>
            </a:xfrm>
            <a:prstGeom prst="leftBrace">
              <a:avLst>
                <a:gd name="adj1" fmla="val 95736"/>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869CD716-C550-CB4F-99B2-AD1CB4F557DE}"/>
                    </a:ext>
                  </a:extLst>
                </p:cNvPr>
                <p:cNvSpPr/>
                <p:nvPr/>
              </p:nvSpPr>
              <p:spPr>
                <a:xfrm>
                  <a:off x="5068328" y="1206627"/>
                  <a:ext cx="1210484"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𝑓</m:t>
                        </m:r>
                        <m:d>
                          <m:dPr>
                            <m:ctrlPr>
                              <a:rPr lang="en-US" sz="2800" i="1">
                                <a:latin typeface="Cambria Math" panose="02040503050406030204" pitchFamily="18" charset="0"/>
                              </a:rPr>
                            </m:ctrlPr>
                          </m:dPr>
                          <m:e>
                            <m:sSub>
                              <m:sSubPr>
                                <m:ctrlPr>
                                  <a:rPr lang="en-US" sz="2800" b="1" i="1" dirty="0">
                                    <a:latin typeface="Cambria Math" panose="02040503050406030204" pitchFamily="18" charset="0"/>
                                  </a:rPr>
                                </m:ctrlPr>
                              </m:sSubPr>
                              <m:e>
                                <m:r>
                                  <a:rPr lang="en-US" sz="2800" b="1" i="1" dirty="0">
                                    <a:latin typeface="Cambria Math" panose="02040503050406030204" pitchFamily="18" charset="0"/>
                                    <a:ea typeface="Cambria Math" panose="02040503050406030204" pitchFamily="18" charset="0"/>
                                  </a:rPr>
                                  <m:t>𝝎</m:t>
                                </m:r>
                              </m:e>
                              <m:sub>
                                <m:r>
                                  <a:rPr lang="en-US" sz="2800" b="1" i="1" dirty="0">
                                    <a:latin typeface="Cambria Math" panose="02040503050406030204" pitchFamily="18" charset="0"/>
                                  </a:rPr>
                                  <m:t>𝒊</m:t>
                                </m:r>
                              </m:sub>
                            </m:sSub>
                          </m:e>
                        </m:d>
                      </m:oMath>
                    </m:oMathPara>
                  </a14:m>
                  <a:endParaRPr lang="en-US" sz="2800" dirty="0"/>
                </a:p>
              </p:txBody>
            </p:sp>
          </mc:Choice>
          <mc:Fallback xmlns="">
            <p:sp>
              <p:nvSpPr>
                <p:cNvPr id="91" name="Rectangle 90">
                  <a:extLst>
                    <a:ext uri="{FF2B5EF4-FFF2-40B4-BE49-F238E27FC236}">
                      <a16:creationId xmlns:a16="http://schemas.microsoft.com/office/drawing/2014/main" id="{869CD716-C550-CB4F-99B2-AD1CB4F557DE}"/>
                    </a:ext>
                  </a:extLst>
                </p:cNvPr>
                <p:cNvSpPr>
                  <a:spLocks noRot="1" noChangeAspect="1" noMove="1" noResize="1" noEditPoints="1" noAdjustHandles="1" noChangeArrowheads="1" noChangeShapeType="1" noTextEdit="1"/>
                </p:cNvSpPr>
                <p:nvPr/>
              </p:nvSpPr>
              <p:spPr>
                <a:xfrm>
                  <a:off x="5068328" y="1206627"/>
                  <a:ext cx="1210484" cy="523220"/>
                </a:xfrm>
                <a:prstGeom prst="rect">
                  <a:avLst/>
                </a:prstGeom>
                <a:blipFill>
                  <a:blip r:embed="rId4"/>
                  <a:stretch>
                    <a:fillRect l="-1042"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87038D55-10BE-6643-894C-C6DF805522D3}"/>
                    </a:ext>
                  </a:extLst>
                </p:cNvPr>
                <p:cNvSpPr txBox="1"/>
                <p:nvPr/>
              </p:nvSpPr>
              <p:spPr>
                <a:xfrm>
                  <a:off x="1031474" y="1275685"/>
                  <a:ext cx="2424508" cy="707886"/>
                </a:xfrm>
                <a:prstGeom prst="rect">
                  <a:avLst/>
                </a:prstGeom>
                <a:noFill/>
              </p:spPr>
              <p:txBody>
                <a:bodyPr wrap="square" rtlCol="0">
                  <a:spAutoFit/>
                </a:bodyPr>
                <a:lstStyle/>
                <a:p>
                  <a:r>
                    <a:rPr lang="en-US" sz="2000" dirty="0">
                      <a:solidFill>
                        <a:schemeClr val="bg1">
                          <a:lumMod val="75000"/>
                        </a:schemeClr>
                      </a:solidFill>
                    </a:rPr>
                    <a:t>(</a:t>
                  </a:r>
                  <a14:m>
                    <m:oMath xmlns:m="http://schemas.openxmlformats.org/officeDocument/2006/math">
                      <m:r>
                        <a:rPr lang="en-US" sz="2000" b="1" i="1">
                          <a:solidFill>
                            <a:schemeClr val="bg1">
                              <a:lumMod val="75000"/>
                            </a:schemeClr>
                          </a:solidFill>
                          <a:latin typeface="Cambria Math" panose="02040503050406030204" pitchFamily="18" charset="0"/>
                        </a:rPr>
                        <m:t>𝒙</m:t>
                      </m:r>
                    </m:oMath>
                  </a14:m>
                  <a:r>
                    <a:rPr lang="en-US" sz="2000" i="1" dirty="0">
                      <a:solidFill>
                        <a:schemeClr val="bg1">
                          <a:lumMod val="75000"/>
                        </a:schemeClr>
                      </a:solidFill>
                    </a:rPr>
                    <a:t> omitted for</a:t>
                  </a:r>
                  <a:br>
                    <a:rPr lang="en-US" sz="2000" i="1" dirty="0">
                      <a:solidFill>
                        <a:schemeClr val="bg1">
                          <a:lumMod val="75000"/>
                        </a:schemeClr>
                      </a:solidFill>
                    </a:rPr>
                  </a:br>
                  <a:r>
                    <a:rPr lang="en-US" sz="2000" i="1" dirty="0">
                      <a:solidFill>
                        <a:schemeClr val="bg1">
                          <a:lumMod val="75000"/>
                        </a:schemeClr>
                      </a:solidFill>
                    </a:rPr>
                    <a:t>notational simplicity)</a:t>
                  </a:r>
                </a:p>
              </p:txBody>
            </p:sp>
          </mc:Choice>
          <mc:Fallback xmlns="">
            <p:sp>
              <p:nvSpPr>
                <p:cNvPr id="92" name="TextBox 91">
                  <a:extLst>
                    <a:ext uri="{FF2B5EF4-FFF2-40B4-BE49-F238E27FC236}">
                      <a16:creationId xmlns:a16="http://schemas.microsoft.com/office/drawing/2014/main" id="{87038D55-10BE-6643-894C-C6DF805522D3}"/>
                    </a:ext>
                  </a:extLst>
                </p:cNvPr>
                <p:cNvSpPr txBox="1">
                  <a:spLocks noRot="1" noChangeAspect="1" noMove="1" noResize="1" noEditPoints="1" noAdjustHandles="1" noChangeArrowheads="1" noChangeShapeType="1" noTextEdit="1"/>
                </p:cNvSpPr>
                <p:nvPr/>
              </p:nvSpPr>
              <p:spPr>
                <a:xfrm>
                  <a:off x="1031474" y="1275685"/>
                  <a:ext cx="2424508" cy="707886"/>
                </a:xfrm>
                <a:prstGeom prst="rect">
                  <a:avLst/>
                </a:prstGeom>
                <a:blipFill>
                  <a:blip r:embed="rId5"/>
                  <a:stretch>
                    <a:fillRect l="-2083" t="-5357" b="-12500"/>
                  </a:stretch>
                </a:blipFill>
              </p:spPr>
              <p:txBody>
                <a:bodyPr/>
                <a:lstStyle/>
                <a:p>
                  <a:r>
                    <a:rPr lang="en-US">
                      <a:noFill/>
                    </a:rPr>
                    <a:t> </a:t>
                  </a:r>
                </a:p>
              </p:txBody>
            </p:sp>
          </mc:Fallback>
        </mc:AlternateContent>
      </p:grpSp>
      <p:grpSp>
        <p:nvGrpSpPr>
          <p:cNvPr id="7" name="Group 6">
            <a:extLst>
              <a:ext uri="{FF2B5EF4-FFF2-40B4-BE49-F238E27FC236}">
                <a16:creationId xmlns:a16="http://schemas.microsoft.com/office/drawing/2014/main" id="{81F121F3-334C-934B-AF5F-B2DEE0883127}"/>
              </a:ext>
            </a:extLst>
          </p:cNvPr>
          <p:cNvGrpSpPr/>
          <p:nvPr/>
        </p:nvGrpSpPr>
        <p:grpSpPr>
          <a:xfrm>
            <a:off x="2226401" y="5149617"/>
            <a:ext cx="3804472" cy="1101584"/>
            <a:chOff x="3677918" y="4491512"/>
            <a:chExt cx="3804472" cy="1101584"/>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395DF1C-22B0-F04E-84F1-FDE199770181}"/>
                    </a:ext>
                  </a:extLst>
                </p:cNvPr>
                <p:cNvSpPr/>
                <p:nvPr/>
              </p:nvSpPr>
              <p:spPr>
                <a:xfrm>
                  <a:off x="3677918" y="4491512"/>
                  <a:ext cx="3391698" cy="11015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smtClean="0">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ea typeface="Cambria Math" panose="02040503050406030204" pitchFamily="18" charset="0"/>
                              </a:rPr>
                              <m:t>𝜕</m:t>
                            </m:r>
                          </m:e>
                          <m:sub>
                            <m:r>
                              <a:rPr lang="en-US" sz="3200" i="1">
                                <a:solidFill>
                                  <a:prstClr val="black"/>
                                </a:solidFill>
                                <a:latin typeface="Cambria Math" panose="02040503050406030204" pitchFamily="18" charset="0"/>
                                <a:ea typeface="Cambria Math" panose="02040503050406030204" pitchFamily="18" charset="0"/>
                              </a:rPr>
                              <m:t>𝜋</m:t>
                            </m:r>
                          </m:sub>
                        </m:sSub>
                        <m:nary>
                          <m:naryPr>
                            <m:supHide m:val="on"/>
                            <m:ctrlPr>
                              <a:rPr lang="en-US" sz="3200" i="1" smtClean="0">
                                <a:latin typeface="Cambria Math" panose="02040503050406030204" pitchFamily="18" charset="0"/>
                              </a:rPr>
                            </m:ctrlPr>
                          </m:naryPr>
                          <m:sub>
                            <m:sSup>
                              <m:sSupPr>
                                <m:ctrlPr>
                                  <a:rPr lang="en-US" sz="3200" i="1">
                                    <a:latin typeface="Cambria Math" panose="02040503050406030204" pitchFamily="18" charset="0"/>
                                  </a:rPr>
                                </m:ctrlPr>
                              </m:sSupPr>
                              <m:e>
                                <m:r>
                                  <a:rPr lang="en-US" sz="3200" i="1">
                                    <a:latin typeface="Cambria Math" panose="02040503050406030204" pitchFamily="18" charset="0"/>
                                  </a:rPr>
                                  <m:t>𝕤</m:t>
                                </m:r>
                              </m:e>
                              <m:sup>
                                <m:r>
                                  <a:rPr lang="en-US" sz="3200" i="1">
                                    <a:latin typeface="Cambria Math" panose="02040503050406030204" pitchFamily="18" charset="0"/>
                                  </a:rPr>
                                  <m:t>2</m:t>
                                </m:r>
                              </m:sup>
                            </m:sSup>
                          </m:sub>
                          <m:sup/>
                          <m:e>
                            <m:r>
                              <a:rPr lang="en-US" sz="3200" i="1">
                                <a:latin typeface="Cambria Math" panose="02040503050406030204" pitchFamily="18" charset="0"/>
                              </a:rPr>
                              <m:t>𝑓</m:t>
                            </m:r>
                            <m:d>
                              <m:dPr>
                                <m:ctrlPr>
                                  <a:rPr lang="en-US" sz="3200" i="1">
                                    <a:latin typeface="Cambria Math" panose="02040503050406030204" pitchFamily="18" charset="0"/>
                                  </a:rPr>
                                </m:ctrlPr>
                              </m:dPr>
                              <m:e>
                                <m:sSub>
                                  <m:sSubPr>
                                    <m:ctrlPr>
                                      <a:rPr lang="en-US" sz="3200" b="1" i="1" dirty="0">
                                        <a:latin typeface="Cambria Math" panose="02040503050406030204" pitchFamily="18" charset="0"/>
                                      </a:rPr>
                                    </m:ctrlPr>
                                  </m:sSubPr>
                                  <m:e>
                                    <m:r>
                                      <a:rPr lang="en-US" sz="3200" b="1" i="1" dirty="0">
                                        <a:latin typeface="Cambria Math" panose="02040503050406030204" pitchFamily="18" charset="0"/>
                                        <a:ea typeface="Cambria Math" panose="02040503050406030204" pitchFamily="18" charset="0"/>
                                      </a:rPr>
                                      <m:t>𝝎</m:t>
                                    </m:r>
                                  </m:e>
                                  <m:sub>
                                    <m:r>
                                      <a:rPr lang="en-US" sz="3200" b="1" i="1" dirty="0">
                                        <a:latin typeface="Cambria Math" panose="02040503050406030204" pitchFamily="18" charset="0"/>
                                      </a:rPr>
                                      <m:t>𝒊</m:t>
                                    </m:r>
                                  </m:sub>
                                </m:sSub>
                              </m:e>
                            </m:d>
                            <m:r>
                              <m:rPr>
                                <m:sty m:val="p"/>
                              </m:rPr>
                              <a:rPr lang="en-US" sz="3200" dirty="0">
                                <a:latin typeface="Cambria Math" panose="02040503050406030204" pitchFamily="18" charset="0"/>
                              </a:rPr>
                              <m:t>d</m:t>
                            </m:r>
                            <m:sSub>
                              <m:sSubPr>
                                <m:ctrlPr>
                                  <a:rPr lang="en-US" sz="3200" b="1" i="1" dirty="0">
                                    <a:latin typeface="Cambria Math" panose="02040503050406030204" pitchFamily="18" charset="0"/>
                                  </a:rPr>
                                </m:ctrlPr>
                              </m:sSubPr>
                              <m:e>
                                <m:r>
                                  <a:rPr lang="en-US" sz="3200" b="1" i="1" dirty="0">
                                    <a:latin typeface="Cambria Math" panose="02040503050406030204" pitchFamily="18" charset="0"/>
                                    <a:ea typeface="Cambria Math" panose="02040503050406030204" pitchFamily="18" charset="0"/>
                                  </a:rPr>
                                  <m:t>𝝎</m:t>
                                </m:r>
                              </m:e>
                              <m:sub>
                                <m:r>
                                  <a:rPr lang="en-US" sz="3200" b="1" i="1" dirty="0">
                                    <a:latin typeface="Cambria Math" panose="02040503050406030204" pitchFamily="18" charset="0"/>
                                  </a:rPr>
                                  <m:t>𝒊</m:t>
                                </m:r>
                              </m:sub>
                            </m:sSub>
                            <m:r>
                              <a:rPr lang="en-US" sz="3200" b="1" i="1" dirty="0" smtClean="0">
                                <a:latin typeface="Cambria Math" panose="02040503050406030204" pitchFamily="18" charset="0"/>
                              </a:rPr>
                              <m:t>=</m:t>
                            </m:r>
                          </m:e>
                        </m:nary>
                      </m:oMath>
                    </m:oMathPara>
                  </a14:m>
                  <a:endParaRPr lang="en-US" sz="3200" dirty="0"/>
                </a:p>
              </p:txBody>
            </p:sp>
          </mc:Choice>
          <mc:Fallback xmlns="">
            <p:sp>
              <p:nvSpPr>
                <p:cNvPr id="8" name="Rectangle 7">
                  <a:extLst>
                    <a:ext uri="{FF2B5EF4-FFF2-40B4-BE49-F238E27FC236}">
                      <a16:creationId xmlns:a16="http://schemas.microsoft.com/office/drawing/2014/main" id="{3395DF1C-22B0-F04E-84F1-FDE199770181}"/>
                    </a:ext>
                  </a:extLst>
                </p:cNvPr>
                <p:cNvSpPr>
                  <a:spLocks noRot="1" noChangeAspect="1" noMove="1" noResize="1" noEditPoints="1" noAdjustHandles="1" noChangeArrowheads="1" noChangeShapeType="1" noTextEdit="1"/>
                </p:cNvSpPr>
                <p:nvPr/>
              </p:nvSpPr>
              <p:spPr>
                <a:xfrm>
                  <a:off x="3677918" y="4491512"/>
                  <a:ext cx="3391698" cy="1101584"/>
                </a:xfrm>
                <a:prstGeom prst="rect">
                  <a:avLst/>
                </a:prstGeom>
                <a:blipFill>
                  <a:blip r:embed="rId6"/>
                  <a:stretch>
                    <a:fillRect l="-32463" t="-185227" b="-264773"/>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A871AB76-D89C-F443-AFC7-6BD918776B65}"/>
                </a:ext>
              </a:extLst>
            </p:cNvPr>
            <p:cNvSpPr txBox="1"/>
            <p:nvPr/>
          </p:nvSpPr>
          <p:spPr>
            <a:xfrm>
              <a:off x="7069616" y="4626805"/>
              <a:ext cx="412774" cy="830997"/>
            </a:xfrm>
            <a:prstGeom prst="rect">
              <a:avLst/>
            </a:prstGeom>
            <a:noFill/>
          </p:spPr>
          <p:txBody>
            <a:bodyPr wrap="square" rtlCol="0">
              <a:spAutoFit/>
            </a:bodyPr>
            <a:lstStyle/>
            <a:p>
              <a:r>
                <a:rPr lang="en-US" sz="4800" dirty="0"/>
                <a:t>?</a:t>
              </a:r>
            </a:p>
          </p:txBody>
        </p:sp>
      </p:grpSp>
      <p:sp>
        <p:nvSpPr>
          <p:cNvPr id="3" name="Title 2">
            <a:extLst>
              <a:ext uri="{FF2B5EF4-FFF2-40B4-BE49-F238E27FC236}">
                <a16:creationId xmlns:a16="http://schemas.microsoft.com/office/drawing/2014/main" id="{BCF39970-B51C-4348-BB4F-E98CC32E5B67}"/>
              </a:ext>
            </a:extLst>
          </p:cNvPr>
          <p:cNvSpPr>
            <a:spLocks noGrp="1"/>
          </p:cNvSpPr>
          <p:nvPr>
            <p:ph type="title"/>
          </p:nvPr>
        </p:nvSpPr>
        <p:spPr>
          <a:xfrm>
            <a:off x="127685" y="0"/>
            <a:ext cx="10515600" cy="1325563"/>
          </a:xfrm>
        </p:spPr>
        <p:txBody>
          <a:bodyPr/>
          <a:lstStyle/>
          <a:p>
            <a:r>
              <a:rPr lang="en-US" altLang="zh-CN" dirty="0"/>
              <a:t>Differentiating the </a:t>
            </a:r>
            <a:r>
              <a:rPr lang="en-US" altLang="zh-CN" dirty="0">
                <a:solidFill>
                  <a:schemeClr val="accent1"/>
                </a:solidFill>
              </a:rPr>
              <a:t>Collision Operator</a:t>
            </a:r>
            <a:endParaRPr lang="en-US" dirty="0"/>
          </a:p>
        </p:txBody>
      </p:sp>
      <p:grpSp>
        <p:nvGrpSpPr>
          <p:cNvPr id="31" name="Group 30">
            <a:extLst>
              <a:ext uri="{FF2B5EF4-FFF2-40B4-BE49-F238E27FC236}">
                <a16:creationId xmlns:a16="http://schemas.microsoft.com/office/drawing/2014/main" id="{F896349C-5B1B-1745-9926-8F351775F054}"/>
              </a:ext>
            </a:extLst>
          </p:cNvPr>
          <p:cNvGrpSpPr/>
          <p:nvPr/>
        </p:nvGrpSpPr>
        <p:grpSpPr>
          <a:xfrm>
            <a:off x="7939304" y="2499410"/>
            <a:ext cx="3339150" cy="2244713"/>
            <a:chOff x="7662161" y="589038"/>
            <a:chExt cx="4224620" cy="2839962"/>
          </a:xfrm>
        </p:grpSpPr>
        <p:sp>
          <p:nvSpPr>
            <p:cNvPr id="32" name="Cloud 31">
              <a:extLst>
                <a:ext uri="{FF2B5EF4-FFF2-40B4-BE49-F238E27FC236}">
                  <a16:creationId xmlns:a16="http://schemas.microsoft.com/office/drawing/2014/main" id="{F32CDFAF-0585-FF4E-BB1D-6A424DB36B8E}"/>
                </a:ext>
              </a:extLst>
            </p:cNvPr>
            <p:cNvSpPr/>
            <p:nvPr/>
          </p:nvSpPr>
          <p:spPr>
            <a:xfrm>
              <a:off x="7662161" y="589038"/>
              <a:ext cx="4224620" cy="2839962"/>
            </a:xfrm>
            <a:prstGeom prst="cloud">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656FFBAF-0DB2-C74B-8C2D-0F067779E3C5}"/>
                </a:ext>
              </a:extLst>
            </p:cNvPr>
            <p:cNvGrpSpPr/>
            <p:nvPr/>
          </p:nvGrpSpPr>
          <p:grpSpPr>
            <a:xfrm>
              <a:off x="9201297" y="1173270"/>
              <a:ext cx="1738056" cy="1600898"/>
              <a:chOff x="9201297" y="1173270"/>
              <a:chExt cx="1738056" cy="1600898"/>
            </a:xfrm>
          </p:grpSpPr>
          <p:cxnSp>
            <p:nvCxnSpPr>
              <p:cNvPr id="34" name="Straight Arrow Connector 33">
                <a:extLst>
                  <a:ext uri="{FF2B5EF4-FFF2-40B4-BE49-F238E27FC236}">
                    <a16:creationId xmlns:a16="http://schemas.microsoft.com/office/drawing/2014/main" id="{17F88396-14BF-414A-B4BB-FE22B0912644}"/>
                  </a:ext>
                </a:extLst>
              </p:cNvPr>
              <p:cNvCxnSpPr>
                <a:cxnSpLocks/>
              </p:cNvCxnSpPr>
              <p:nvPr/>
            </p:nvCxnSpPr>
            <p:spPr>
              <a:xfrm flipV="1">
                <a:off x="9990547" y="1973413"/>
                <a:ext cx="948806" cy="790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62D7FB3E-1F65-8D4A-B204-97E93B54E659}"/>
                  </a:ext>
                </a:extLst>
              </p:cNvPr>
              <p:cNvGrpSpPr/>
              <p:nvPr/>
            </p:nvGrpSpPr>
            <p:grpSpPr>
              <a:xfrm>
                <a:off x="9201297" y="1173270"/>
                <a:ext cx="1547332" cy="1600898"/>
                <a:chOff x="4713169" y="2788083"/>
                <a:chExt cx="1547332" cy="1600898"/>
              </a:xfrm>
            </p:grpSpPr>
            <p:cxnSp>
              <p:nvCxnSpPr>
                <p:cNvPr id="38" name="Straight Arrow Connector 37">
                  <a:extLst>
                    <a:ext uri="{FF2B5EF4-FFF2-40B4-BE49-F238E27FC236}">
                      <a16:creationId xmlns:a16="http://schemas.microsoft.com/office/drawing/2014/main" id="{29D80EAB-9EC7-F540-A775-789ADF1837AF}"/>
                    </a:ext>
                  </a:extLst>
                </p:cNvPr>
                <p:cNvCxnSpPr>
                  <a:cxnSpLocks/>
                </p:cNvCxnSpPr>
                <p:nvPr/>
              </p:nvCxnSpPr>
              <p:spPr>
                <a:xfrm flipH="1">
                  <a:off x="5611833" y="3050678"/>
                  <a:ext cx="648668" cy="460515"/>
                </a:xfrm>
                <a:prstGeom prst="straightConnector1">
                  <a:avLst/>
                </a:prstGeom>
                <a:ln w="381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00B493C-DE84-1743-BF08-3C5402C5BCE4}"/>
                    </a:ext>
                  </a:extLst>
                </p:cNvPr>
                <p:cNvCxnSpPr>
                  <a:cxnSpLocks/>
                </p:cNvCxnSpPr>
                <p:nvPr/>
              </p:nvCxnSpPr>
              <p:spPr>
                <a:xfrm>
                  <a:off x="5504800" y="2788083"/>
                  <a:ext cx="0" cy="662278"/>
                </a:xfrm>
                <a:prstGeom prst="straightConnector1">
                  <a:avLst/>
                </a:prstGeom>
                <a:ln w="381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86B7DB5-F105-F34C-B148-17132A740E80}"/>
                    </a:ext>
                  </a:extLst>
                </p:cNvPr>
                <p:cNvCxnSpPr>
                  <a:cxnSpLocks/>
                </p:cNvCxnSpPr>
                <p:nvPr/>
              </p:nvCxnSpPr>
              <p:spPr>
                <a:xfrm>
                  <a:off x="4772025" y="3050678"/>
                  <a:ext cx="594252" cy="460515"/>
                </a:xfrm>
                <a:prstGeom prst="straightConnector1">
                  <a:avLst/>
                </a:prstGeom>
                <a:ln w="381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6B1D151-1B4D-2D43-8D35-A3B7A9FCB1D4}"/>
                    </a:ext>
                  </a:extLst>
                </p:cNvPr>
                <p:cNvCxnSpPr>
                  <a:cxnSpLocks/>
                </p:cNvCxnSpPr>
                <p:nvPr/>
              </p:nvCxnSpPr>
              <p:spPr>
                <a:xfrm flipH="1">
                  <a:off x="4713169" y="3664248"/>
                  <a:ext cx="648668" cy="460515"/>
                </a:xfrm>
                <a:prstGeom prst="straightConnector1">
                  <a:avLst/>
                </a:prstGeom>
                <a:ln w="38100">
                  <a:solidFill>
                    <a:schemeClr val="accent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4334592-1EDC-5C45-989D-245F99DCEFCB}"/>
                    </a:ext>
                  </a:extLst>
                </p:cNvPr>
                <p:cNvCxnSpPr>
                  <a:cxnSpLocks/>
                </p:cNvCxnSpPr>
                <p:nvPr/>
              </p:nvCxnSpPr>
              <p:spPr>
                <a:xfrm>
                  <a:off x="5502419" y="3726703"/>
                  <a:ext cx="0" cy="662278"/>
                </a:xfrm>
                <a:prstGeom prst="straightConnector1">
                  <a:avLst/>
                </a:prstGeom>
                <a:ln w="38100">
                  <a:solidFill>
                    <a:schemeClr val="accent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2ED23AE-FC87-B345-BB36-6BE80AEE6C07}"/>
                    </a:ext>
                  </a:extLst>
                </p:cNvPr>
                <p:cNvCxnSpPr>
                  <a:cxnSpLocks/>
                </p:cNvCxnSpPr>
                <p:nvPr/>
              </p:nvCxnSpPr>
              <p:spPr>
                <a:xfrm>
                  <a:off x="5638561" y="3688714"/>
                  <a:ext cx="594252" cy="460515"/>
                </a:xfrm>
                <a:prstGeom prst="straightConnector1">
                  <a:avLst/>
                </a:prstGeom>
                <a:ln w="38100">
                  <a:solidFill>
                    <a:schemeClr val="accent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36" name="Oval 35">
                <a:extLst>
                  <a:ext uri="{FF2B5EF4-FFF2-40B4-BE49-F238E27FC236}">
                    <a16:creationId xmlns:a16="http://schemas.microsoft.com/office/drawing/2014/main" id="{0EBC9641-681B-D54B-88E4-EACB0F32AECB}"/>
                  </a:ext>
                </a:extLst>
              </p:cNvPr>
              <p:cNvSpPr/>
              <p:nvPr/>
            </p:nvSpPr>
            <p:spPr>
              <a:xfrm>
                <a:off x="9854405" y="1853571"/>
                <a:ext cx="272284" cy="2700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 name="TextBox 5">
            <a:extLst>
              <a:ext uri="{FF2B5EF4-FFF2-40B4-BE49-F238E27FC236}">
                <a16:creationId xmlns:a16="http://schemas.microsoft.com/office/drawing/2014/main" id="{1D8CA727-31C6-1545-8826-23150EDD7666}"/>
              </a:ext>
            </a:extLst>
          </p:cNvPr>
          <p:cNvSpPr txBox="1"/>
          <p:nvPr/>
        </p:nvSpPr>
        <p:spPr>
          <a:xfrm>
            <a:off x="1933709" y="3829700"/>
            <a:ext cx="1497589" cy="830997"/>
          </a:xfrm>
          <a:prstGeom prst="rect">
            <a:avLst/>
          </a:prstGeom>
          <a:noFill/>
        </p:spPr>
        <p:txBody>
          <a:bodyPr wrap="none" rtlCol="0">
            <a:spAutoFit/>
          </a:bodyPr>
          <a:lstStyle/>
          <a:p>
            <a:r>
              <a:rPr lang="en-US" sz="2400" dirty="0">
                <a:solidFill>
                  <a:schemeClr val="accent4"/>
                </a:solidFill>
              </a:rPr>
              <a:t>Scattering</a:t>
            </a:r>
          </a:p>
          <a:p>
            <a:r>
              <a:rPr lang="en-US" sz="2400" dirty="0">
                <a:solidFill>
                  <a:schemeClr val="accent4"/>
                </a:solidFill>
              </a:rPr>
              <a:t>coefficient</a:t>
            </a:r>
          </a:p>
        </p:txBody>
      </p:sp>
      <p:sp>
        <p:nvSpPr>
          <p:cNvPr id="49" name="TextBox 48">
            <a:extLst>
              <a:ext uri="{FF2B5EF4-FFF2-40B4-BE49-F238E27FC236}">
                <a16:creationId xmlns:a16="http://schemas.microsoft.com/office/drawing/2014/main" id="{956C701F-7FA9-9445-843B-AF018911EA13}"/>
              </a:ext>
            </a:extLst>
          </p:cNvPr>
          <p:cNvSpPr txBox="1"/>
          <p:nvPr/>
        </p:nvSpPr>
        <p:spPr>
          <a:xfrm>
            <a:off x="4128637" y="3830415"/>
            <a:ext cx="1229824" cy="830997"/>
          </a:xfrm>
          <a:prstGeom prst="rect">
            <a:avLst/>
          </a:prstGeom>
          <a:noFill/>
        </p:spPr>
        <p:txBody>
          <a:bodyPr wrap="none" rtlCol="0">
            <a:spAutoFit/>
          </a:bodyPr>
          <a:lstStyle/>
          <a:p>
            <a:pPr algn="ctr"/>
            <a:r>
              <a:rPr lang="en-US" sz="2400" dirty="0">
                <a:solidFill>
                  <a:schemeClr val="accent6"/>
                </a:solidFill>
              </a:rPr>
              <a:t>Phase</a:t>
            </a:r>
          </a:p>
          <a:p>
            <a:pPr algn="ctr"/>
            <a:r>
              <a:rPr lang="en-US" sz="2400" dirty="0">
                <a:solidFill>
                  <a:schemeClr val="accent6"/>
                </a:solidFill>
              </a:rPr>
              <a:t>function</a:t>
            </a:r>
          </a:p>
        </p:txBody>
      </p:sp>
      <p:grpSp>
        <p:nvGrpSpPr>
          <p:cNvPr id="12" name="Group 11">
            <a:extLst>
              <a:ext uri="{FF2B5EF4-FFF2-40B4-BE49-F238E27FC236}">
                <a16:creationId xmlns:a16="http://schemas.microsoft.com/office/drawing/2014/main" id="{453AFE68-6AB6-CA42-802D-5C62B68AFAC3}"/>
              </a:ext>
            </a:extLst>
          </p:cNvPr>
          <p:cNvGrpSpPr/>
          <p:nvPr/>
        </p:nvGrpSpPr>
        <p:grpSpPr>
          <a:xfrm>
            <a:off x="598280" y="1336772"/>
            <a:ext cx="3752850" cy="760151"/>
            <a:chOff x="1013013" y="1189591"/>
            <a:chExt cx="3752850" cy="760151"/>
          </a:xfrm>
        </p:grpSpPr>
        <p:sp>
          <p:nvSpPr>
            <p:cNvPr id="11" name="Rounded Rectangle 10">
              <a:extLst>
                <a:ext uri="{FF2B5EF4-FFF2-40B4-BE49-F238E27FC236}">
                  <a16:creationId xmlns:a16="http://schemas.microsoft.com/office/drawing/2014/main" id="{B2E6F570-E997-4F40-B452-56AFC84145E7}"/>
                </a:ext>
              </a:extLst>
            </p:cNvPr>
            <p:cNvSpPr/>
            <p:nvPr/>
          </p:nvSpPr>
          <p:spPr>
            <a:xfrm>
              <a:off x="1013013" y="1189591"/>
              <a:ext cx="3752850" cy="760151"/>
            </a:xfrm>
            <a:prstGeom prst="round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0" name="Group 9">
              <a:extLst>
                <a:ext uri="{FF2B5EF4-FFF2-40B4-BE49-F238E27FC236}">
                  <a16:creationId xmlns:a16="http://schemas.microsoft.com/office/drawing/2014/main" id="{FC7690F9-3F38-274D-B149-22759515FC14}"/>
                </a:ext>
              </a:extLst>
            </p:cNvPr>
            <p:cNvGrpSpPr/>
            <p:nvPr/>
          </p:nvGrpSpPr>
          <p:grpSpPr>
            <a:xfrm>
              <a:off x="1191332" y="1294154"/>
              <a:ext cx="3443802" cy="533605"/>
              <a:chOff x="1876559" y="1419714"/>
              <a:chExt cx="3443802" cy="533605"/>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12E110D-711E-DD41-9541-740E629B9311}"/>
                      </a:ext>
                    </a:extLst>
                  </p:cNvPr>
                  <p:cNvSpPr txBox="1"/>
                  <p:nvPr/>
                </p:nvSpPr>
                <p:spPr>
                  <a:xfrm>
                    <a:off x="2715866" y="1430099"/>
                    <a:ext cx="260449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𝐿</m:t>
                          </m:r>
                          <m:r>
                            <a:rPr lang="en-US" sz="2800" i="1">
                              <a:latin typeface="Cambria Math" panose="02040503050406030204" pitchFamily="18" charset="0"/>
                            </a:rPr>
                            <m:t>=</m:t>
                          </m:r>
                          <m:sSub>
                            <m:sSubPr>
                              <m:ctrlPr>
                                <a:rPr lang="en-US" sz="2800" i="1" smtClean="0">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𝐾</m:t>
                              </m:r>
                            </m:e>
                            <m:sub>
                              <m:r>
                                <a:rPr lang="en-US" sz="2800" i="1">
                                  <a:solidFill>
                                    <a:schemeClr val="tx1"/>
                                  </a:solidFill>
                                  <a:latin typeface="Cambria Math" panose="02040503050406030204" pitchFamily="18" charset="0"/>
                                </a:rPr>
                                <m:t>𝑇</m:t>
                              </m:r>
                            </m:sub>
                          </m:sSub>
                          <m:sSub>
                            <m:sSubPr>
                              <m:ctrlPr>
                                <a:rPr lang="en-US" sz="2800" i="1">
                                  <a:solidFill>
                                    <a:schemeClr val="accent1"/>
                                  </a:solidFill>
                                  <a:latin typeface="Cambria Math" panose="02040503050406030204" pitchFamily="18" charset="0"/>
                                </a:rPr>
                              </m:ctrlPr>
                            </m:sSubPr>
                            <m:e>
                              <m:r>
                                <a:rPr lang="en-US" sz="2800" i="1">
                                  <a:solidFill>
                                    <a:schemeClr val="accent1"/>
                                  </a:solidFill>
                                  <a:latin typeface="Cambria Math" panose="02040503050406030204" pitchFamily="18" charset="0"/>
                                </a:rPr>
                                <m:t>𝐾</m:t>
                              </m:r>
                            </m:e>
                            <m:sub>
                              <m:r>
                                <a:rPr lang="en-US" sz="2800" i="1">
                                  <a:solidFill>
                                    <a:schemeClr val="accent1"/>
                                  </a:solidFill>
                                  <a:latin typeface="Cambria Math" panose="02040503050406030204" pitchFamily="18" charset="0"/>
                                </a:rPr>
                                <m:t>𝑐</m:t>
                              </m:r>
                            </m:sub>
                          </m:sSub>
                          <m:r>
                            <a:rPr lang="en-US" sz="2800" i="1">
                              <a:latin typeface="Cambria Math" panose="02040503050406030204" pitchFamily="18" charset="0"/>
                            </a:rPr>
                            <m:t>𝐿</m:t>
                          </m:r>
                          <m:r>
                            <a:rPr lang="en-US" sz="2800" i="1">
                              <a:latin typeface="Cambria Math" panose="02040503050406030204" pitchFamily="18" charset="0"/>
                            </a:rPr>
                            <m:t>+</m:t>
                          </m:r>
                          <m:r>
                            <a:rPr lang="en-US" sz="2800" i="1" smtClean="0">
                              <a:solidFill>
                                <a:schemeClr val="tx1"/>
                              </a:solidFill>
                              <a:latin typeface="Cambria Math" panose="02040503050406030204" pitchFamily="18" charset="0"/>
                            </a:rPr>
                            <m:t>𝑄</m:t>
                          </m:r>
                        </m:oMath>
                      </m:oMathPara>
                    </a14:m>
                    <a:endParaRPr lang="en-US" sz="2800" dirty="0"/>
                  </a:p>
                </p:txBody>
              </p:sp>
            </mc:Choice>
            <mc:Fallback xmlns="">
              <p:sp>
                <p:nvSpPr>
                  <p:cNvPr id="30" name="TextBox 29">
                    <a:extLst>
                      <a:ext uri="{FF2B5EF4-FFF2-40B4-BE49-F238E27FC236}">
                        <a16:creationId xmlns:a16="http://schemas.microsoft.com/office/drawing/2014/main" id="{612E110D-711E-DD41-9541-740E629B9311}"/>
                      </a:ext>
                    </a:extLst>
                  </p:cNvPr>
                  <p:cNvSpPr txBox="1">
                    <a:spLocks noRot="1" noChangeAspect="1" noMove="1" noResize="1" noEditPoints="1" noAdjustHandles="1" noChangeArrowheads="1" noChangeShapeType="1" noTextEdit="1"/>
                  </p:cNvSpPr>
                  <p:nvPr/>
                </p:nvSpPr>
                <p:spPr>
                  <a:xfrm>
                    <a:off x="2715866" y="1430099"/>
                    <a:ext cx="2604495" cy="523220"/>
                  </a:xfrm>
                  <a:prstGeom prst="rect">
                    <a:avLst/>
                  </a:prstGeom>
                  <a:blipFill>
                    <a:blip r:embed="rId7"/>
                    <a:stretch>
                      <a:fillRect b="-11628"/>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B5860FAC-01BE-D24D-ABF5-9B11594EB0A5}"/>
                  </a:ext>
                </a:extLst>
              </p:cNvPr>
              <p:cNvSpPr txBox="1"/>
              <p:nvPr/>
            </p:nvSpPr>
            <p:spPr>
              <a:xfrm>
                <a:off x="1876559" y="1419714"/>
                <a:ext cx="822341" cy="523220"/>
              </a:xfrm>
              <a:prstGeom prst="rect">
                <a:avLst/>
              </a:prstGeom>
              <a:noFill/>
            </p:spPr>
            <p:txBody>
              <a:bodyPr wrap="none" rtlCol="0">
                <a:spAutoFit/>
              </a:bodyPr>
              <a:lstStyle/>
              <a:p>
                <a:r>
                  <a:rPr lang="en-US" sz="2800" dirty="0"/>
                  <a:t>RTE:</a:t>
                </a:r>
              </a:p>
            </p:txBody>
          </p:sp>
        </p:grpSp>
      </p:grpSp>
      <p:grpSp>
        <p:nvGrpSpPr>
          <p:cNvPr id="14" name="Group 13">
            <a:extLst>
              <a:ext uri="{FF2B5EF4-FFF2-40B4-BE49-F238E27FC236}">
                <a16:creationId xmlns:a16="http://schemas.microsoft.com/office/drawing/2014/main" id="{1D10EB12-A81D-8144-A6BA-D6B2043E82CE}"/>
              </a:ext>
            </a:extLst>
          </p:cNvPr>
          <p:cNvGrpSpPr/>
          <p:nvPr/>
        </p:nvGrpSpPr>
        <p:grpSpPr>
          <a:xfrm>
            <a:off x="6361332" y="5270225"/>
            <a:ext cx="4168273" cy="830997"/>
            <a:chOff x="6361332" y="5270225"/>
            <a:chExt cx="4168273" cy="830997"/>
          </a:xfrm>
        </p:grpSpPr>
        <p:sp>
          <p:nvSpPr>
            <p:cNvPr id="13" name="TextBox 12">
              <a:extLst>
                <a:ext uri="{FF2B5EF4-FFF2-40B4-BE49-F238E27FC236}">
                  <a16:creationId xmlns:a16="http://schemas.microsoft.com/office/drawing/2014/main" id="{4226DE46-BCB2-C44D-A52F-D3CC432DFC39}"/>
                </a:ext>
              </a:extLst>
            </p:cNvPr>
            <p:cNvSpPr txBox="1"/>
            <p:nvPr/>
          </p:nvSpPr>
          <p:spPr>
            <a:xfrm>
              <a:off x="7410931" y="5270225"/>
              <a:ext cx="3118674" cy="830997"/>
            </a:xfrm>
            <a:prstGeom prst="rect">
              <a:avLst/>
            </a:prstGeom>
            <a:noFill/>
          </p:spPr>
          <p:txBody>
            <a:bodyPr wrap="none" rtlCol="0">
              <a:spAutoFit/>
            </a:bodyPr>
            <a:lstStyle/>
            <a:p>
              <a:r>
                <a:rPr lang="en-US" sz="2400" dirty="0"/>
                <a:t>Requires differentiating</a:t>
              </a:r>
              <a:br>
                <a:rPr lang="en-US" sz="2400" dirty="0"/>
              </a:br>
              <a:r>
                <a:rPr lang="en-US" sz="2400" dirty="0"/>
                <a:t>a (spherical) integral</a:t>
              </a:r>
            </a:p>
          </p:txBody>
        </p:sp>
        <p:sp>
          <p:nvSpPr>
            <p:cNvPr id="55" name="Right Arrow 54">
              <a:extLst>
                <a:ext uri="{FF2B5EF4-FFF2-40B4-BE49-F238E27FC236}">
                  <a16:creationId xmlns:a16="http://schemas.microsoft.com/office/drawing/2014/main" id="{CECFD415-97FE-A140-8275-24BF8B403164}"/>
                </a:ext>
              </a:extLst>
            </p:cNvPr>
            <p:cNvSpPr/>
            <p:nvPr/>
          </p:nvSpPr>
          <p:spPr>
            <a:xfrm flipH="1">
              <a:off x="6361332" y="5458092"/>
              <a:ext cx="719140" cy="4846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5101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5D00FAA-9D1E-A246-94B4-60A9CAD47FA4}"/>
              </a:ext>
            </a:extLst>
          </p:cNvPr>
          <p:cNvSpPr>
            <a:spLocks noGrp="1"/>
          </p:cNvSpPr>
          <p:nvPr>
            <p:ph type="title"/>
          </p:nvPr>
        </p:nvSpPr>
        <p:spPr>
          <a:xfrm>
            <a:off x="127686" y="0"/>
            <a:ext cx="10515600" cy="1325563"/>
          </a:xfrm>
        </p:spPr>
        <p:txBody>
          <a:bodyPr/>
          <a:lstStyle/>
          <a:p>
            <a:r>
              <a:rPr lang="en-US" altLang="zh-CN" b="1" dirty="0"/>
              <a:t>Differentiating the </a:t>
            </a:r>
            <a:r>
              <a:rPr lang="en-US" altLang="zh-CN" b="1" dirty="0">
                <a:solidFill>
                  <a:schemeClr val="accent1"/>
                </a:solidFill>
              </a:rPr>
              <a:t>Collision Operator</a:t>
            </a:r>
            <a:endParaRPr lang="en-US" b="1" dirty="0">
              <a:solidFill>
                <a:schemeClr val="accent1"/>
              </a:solidFill>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41E4ABD-84C0-E84A-981E-FDE7FFCFCCB0}"/>
                  </a:ext>
                </a:extLst>
              </p:cNvPr>
              <p:cNvSpPr txBox="1"/>
              <p:nvPr/>
            </p:nvSpPr>
            <p:spPr>
              <a:xfrm>
                <a:off x="7148557" y="3603753"/>
                <a:ext cx="4117666" cy="954107"/>
              </a:xfrm>
              <a:prstGeom prst="rect">
                <a:avLst/>
              </a:prstGeom>
              <a:noFill/>
            </p:spPr>
            <p:txBody>
              <a:bodyPr wrap="square" rtlCol="0">
                <a:spAutoFit/>
              </a:bodyPr>
              <a:lstStyle/>
              <a:p>
                <a:pPr algn="ctr"/>
                <a:r>
                  <a:rPr lang="en-US" sz="2800" dirty="0">
                    <a:solidFill>
                      <a:srgbClr val="C00000"/>
                    </a:solidFill>
                  </a:rPr>
                  <a:t>when </a:t>
                </a:r>
                <a14:m>
                  <m:oMath xmlns:m="http://schemas.openxmlformats.org/officeDocument/2006/math">
                    <m:r>
                      <a:rPr lang="en-US" sz="2800" i="1" smtClean="0">
                        <a:solidFill>
                          <a:srgbClr val="C00000"/>
                        </a:solidFill>
                        <a:latin typeface="Cambria Math" panose="02040503050406030204" pitchFamily="18" charset="0"/>
                      </a:rPr>
                      <m:t>𝑓</m:t>
                    </m:r>
                  </m:oMath>
                </a14:m>
                <a:r>
                  <a:rPr lang="en-US" sz="2800" dirty="0">
                    <a:solidFill>
                      <a:srgbClr val="C00000"/>
                    </a:solidFill>
                  </a:rPr>
                  <a:t> has discontinuities </a:t>
                </a:r>
              </a:p>
              <a:p>
                <a:pPr algn="ctr"/>
                <a:r>
                  <a:rPr lang="en-US" sz="2800" dirty="0">
                    <a:solidFill>
                      <a:srgbClr val="C00000"/>
                    </a:solidFill>
                  </a:rPr>
                  <a:t>that depend </a:t>
                </a:r>
                <a14:m>
                  <m:oMath xmlns:m="http://schemas.openxmlformats.org/officeDocument/2006/math">
                    <m:r>
                      <a:rPr lang="en-US" sz="2800" i="1">
                        <a:solidFill>
                          <a:srgbClr val="C00000"/>
                        </a:solidFill>
                        <a:latin typeface="Cambria Math" panose="02040503050406030204" pitchFamily="18" charset="0"/>
                        <a:ea typeface="Cambria Math" panose="02040503050406030204" pitchFamily="18" charset="0"/>
                      </a:rPr>
                      <m:t>𝜋</m:t>
                    </m:r>
                  </m:oMath>
                </a14:m>
                <a:r>
                  <a:rPr lang="en-US" sz="2800" dirty="0">
                    <a:solidFill>
                      <a:srgbClr val="C00000"/>
                    </a:solidFill>
                  </a:rPr>
                  <a:t>  </a:t>
                </a:r>
              </a:p>
            </p:txBody>
          </p:sp>
        </mc:Choice>
        <mc:Fallback xmlns="">
          <p:sp>
            <p:nvSpPr>
              <p:cNvPr id="15" name="TextBox 14">
                <a:extLst>
                  <a:ext uri="{FF2B5EF4-FFF2-40B4-BE49-F238E27FC236}">
                    <a16:creationId xmlns:a16="http://schemas.microsoft.com/office/drawing/2014/main" id="{541E4ABD-84C0-E84A-981E-FDE7FFCFCCB0}"/>
                  </a:ext>
                </a:extLst>
              </p:cNvPr>
              <p:cNvSpPr txBox="1">
                <a:spLocks noRot="1" noChangeAspect="1" noMove="1" noResize="1" noEditPoints="1" noAdjustHandles="1" noChangeArrowheads="1" noChangeShapeType="1" noTextEdit="1"/>
              </p:cNvSpPr>
              <p:nvPr/>
            </p:nvSpPr>
            <p:spPr>
              <a:xfrm>
                <a:off x="7148557" y="3603753"/>
                <a:ext cx="4117666" cy="954107"/>
              </a:xfrm>
              <a:prstGeom prst="rect">
                <a:avLst/>
              </a:prstGeom>
              <a:blipFill>
                <a:blip r:embed="rId3"/>
                <a:stretch>
                  <a:fillRect l="-1846" t="-6579" r="-4000"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B91B232-8414-014C-A895-892CB8AB458C}"/>
                  </a:ext>
                </a:extLst>
              </p:cNvPr>
              <p:cNvSpPr txBox="1"/>
              <p:nvPr/>
            </p:nvSpPr>
            <p:spPr>
              <a:xfrm>
                <a:off x="3486975" y="3747339"/>
                <a:ext cx="549830"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C00000"/>
                          </a:solidFill>
                          <a:latin typeface="Cambria Math" panose="02040503050406030204" pitchFamily="18" charset="0"/>
                          <a:ea typeface="Cambria Math" panose="02040503050406030204" pitchFamily="18" charset="0"/>
                        </a:rPr>
                        <m:t>≠</m:t>
                      </m:r>
                    </m:oMath>
                  </m:oMathPara>
                </a14:m>
                <a:endParaRPr lang="en-US" sz="4400" b="1" i="1" dirty="0">
                  <a:solidFill>
                    <a:srgbClr val="C00000"/>
                  </a:solidFill>
                </a:endParaRPr>
              </a:p>
            </p:txBody>
          </p:sp>
        </mc:Choice>
        <mc:Fallback xmlns="">
          <p:sp>
            <p:nvSpPr>
              <p:cNvPr id="2" name="TextBox 1">
                <a:extLst>
                  <a:ext uri="{FF2B5EF4-FFF2-40B4-BE49-F238E27FC236}">
                    <a16:creationId xmlns:a16="http://schemas.microsoft.com/office/drawing/2014/main" id="{EB91B232-8414-014C-A895-892CB8AB458C}"/>
                  </a:ext>
                </a:extLst>
              </p:cNvPr>
              <p:cNvSpPr txBox="1">
                <a:spLocks noRot="1" noChangeAspect="1" noMove="1" noResize="1" noEditPoints="1" noAdjustHandles="1" noChangeArrowheads="1" noChangeShapeType="1" noTextEdit="1"/>
              </p:cNvSpPr>
              <p:nvPr/>
            </p:nvSpPr>
            <p:spPr>
              <a:xfrm>
                <a:off x="3486975" y="3747339"/>
                <a:ext cx="549830" cy="677108"/>
              </a:xfrm>
              <a:prstGeom prst="rect">
                <a:avLst/>
              </a:prstGeom>
              <a:blipFill>
                <a:blip r:embed="rId4"/>
                <a:stretch>
                  <a:fillRect l="-18182" r="-15909" b="-3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F1C5443-705C-D546-ADE7-AF06953D3A7B}"/>
                  </a:ext>
                </a:extLst>
              </p:cNvPr>
              <p:cNvSpPr/>
              <p:nvPr/>
            </p:nvSpPr>
            <p:spPr>
              <a:xfrm>
                <a:off x="7059261" y="3791706"/>
                <a:ext cx="63350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1">
                          <a:solidFill>
                            <a:prstClr val="black"/>
                          </a:solidFill>
                          <a:latin typeface="Cambria Math" panose="02040503050406030204" pitchFamily="18" charset="0"/>
                        </a:rPr>
                        <m:t>+</m:t>
                      </m:r>
                    </m:oMath>
                  </m:oMathPara>
                </a14:m>
                <a:endParaRPr lang="en-US" dirty="0"/>
              </a:p>
            </p:txBody>
          </p:sp>
        </mc:Choice>
        <mc:Fallback xmlns="">
          <p:sp>
            <p:nvSpPr>
              <p:cNvPr id="4" name="Rectangle 3">
                <a:extLst>
                  <a:ext uri="{FF2B5EF4-FFF2-40B4-BE49-F238E27FC236}">
                    <a16:creationId xmlns:a16="http://schemas.microsoft.com/office/drawing/2014/main" id="{7F1C5443-705C-D546-ADE7-AF06953D3A7B}"/>
                  </a:ext>
                </a:extLst>
              </p:cNvPr>
              <p:cNvSpPr>
                <a:spLocks noRot="1" noChangeAspect="1" noMove="1" noResize="1" noEditPoints="1" noAdjustHandles="1" noChangeArrowheads="1" noChangeShapeType="1" noTextEdit="1"/>
              </p:cNvSpPr>
              <p:nvPr/>
            </p:nvSpPr>
            <p:spPr>
              <a:xfrm>
                <a:off x="7059261" y="3791706"/>
                <a:ext cx="633507" cy="646331"/>
              </a:xfrm>
              <a:prstGeom prst="rect">
                <a:avLst/>
              </a:prstGeom>
              <a:blipFill>
                <a:blip r:embed="rId5"/>
                <a:stretch>
                  <a:fillRect/>
                </a:stretch>
              </a:blipFill>
            </p:spPr>
            <p:txBody>
              <a:bodyPr/>
              <a:lstStyle/>
              <a:p>
                <a:r>
                  <a:rPr lang="en-US">
                    <a:noFill/>
                  </a:rPr>
                  <a:t> </a:t>
                </a:r>
              </a:p>
            </p:txBody>
          </p:sp>
        </mc:Fallback>
      </mc:AlternateContent>
      <p:sp>
        <p:nvSpPr>
          <p:cNvPr id="20" name="TextBox 19" hidden="1">
            <a:extLst>
              <a:ext uri="{FF2B5EF4-FFF2-40B4-BE49-F238E27FC236}">
                <a16:creationId xmlns:a16="http://schemas.microsoft.com/office/drawing/2014/main" id="{E1FEE194-7D67-4A4F-9CB5-3B3CEAC68B84}"/>
              </a:ext>
            </a:extLst>
          </p:cNvPr>
          <p:cNvSpPr txBox="1"/>
          <p:nvPr/>
        </p:nvSpPr>
        <p:spPr>
          <a:xfrm>
            <a:off x="2901888" y="5417402"/>
            <a:ext cx="6388224" cy="523220"/>
          </a:xfrm>
          <a:prstGeom prst="rect">
            <a:avLst/>
          </a:prstGeom>
          <a:noFill/>
        </p:spPr>
        <p:txBody>
          <a:bodyPr wrap="none" rtlCol="0">
            <a:spAutoFit/>
          </a:bodyPr>
          <a:lstStyle/>
          <a:p>
            <a:pPr algn="ctr"/>
            <a:r>
              <a:rPr lang="en-US" sz="2800" dirty="0"/>
              <a:t>(according to </a:t>
            </a:r>
            <a:r>
              <a:rPr lang="en-US" sz="2800" i="1" dirty="0"/>
              <a:t>Reynolds transport theorem</a:t>
            </a:r>
            <a:r>
              <a:rPr lang="en-US" sz="2800" dirty="0"/>
              <a:t>)</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447DE381-8337-1D41-B280-4395F988FFC3}"/>
                  </a:ext>
                </a:extLst>
              </p:cNvPr>
              <p:cNvSpPr/>
              <p:nvPr/>
            </p:nvSpPr>
            <p:spPr>
              <a:xfrm>
                <a:off x="4245745" y="3564080"/>
                <a:ext cx="2903102" cy="11015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supHide m:val="on"/>
                          <m:ctrlPr>
                            <a:rPr lang="en-US" sz="3200" i="1" smtClean="0">
                              <a:solidFill>
                                <a:schemeClr val="tx1"/>
                              </a:solidFill>
                              <a:latin typeface="Cambria Math" panose="02040503050406030204" pitchFamily="18" charset="0"/>
                            </a:rPr>
                          </m:ctrlPr>
                        </m:naryPr>
                        <m:sub>
                          <m:sSup>
                            <m:sSupPr>
                              <m:ctrlPr>
                                <a:rPr lang="en-US" sz="3200" i="1">
                                  <a:solidFill>
                                    <a:schemeClr val="tx1"/>
                                  </a:solidFill>
                                  <a:latin typeface="Cambria Math" panose="02040503050406030204" pitchFamily="18" charset="0"/>
                                </a:rPr>
                              </m:ctrlPr>
                            </m:sSupPr>
                            <m:e>
                              <m:r>
                                <a:rPr lang="en-US" sz="3200" i="1">
                                  <a:solidFill>
                                    <a:schemeClr val="tx1"/>
                                  </a:solidFill>
                                  <a:latin typeface="Cambria Math" panose="02040503050406030204" pitchFamily="18" charset="0"/>
                                </a:rPr>
                                <m:t>𝕤</m:t>
                              </m:r>
                            </m:e>
                            <m:sup>
                              <m:r>
                                <a:rPr lang="en-US" sz="3200" i="1">
                                  <a:solidFill>
                                    <a:schemeClr val="tx1"/>
                                  </a:solidFill>
                                  <a:latin typeface="Cambria Math" panose="02040503050406030204" pitchFamily="18" charset="0"/>
                                </a:rPr>
                                <m:t>2</m:t>
                              </m:r>
                            </m:sup>
                          </m:sSup>
                        </m:sub>
                        <m:sup/>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ea typeface="Cambria Math" panose="02040503050406030204" pitchFamily="18" charset="0"/>
                                </a:rPr>
                                <m:t>𝜕</m:t>
                              </m:r>
                            </m:e>
                            <m:sub>
                              <m:r>
                                <a:rPr lang="en-US" sz="3200" i="1">
                                  <a:solidFill>
                                    <a:prstClr val="black"/>
                                  </a:solidFill>
                                  <a:latin typeface="Cambria Math" panose="02040503050406030204" pitchFamily="18" charset="0"/>
                                  <a:ea typeface="Cambria Math" panose="02040503050406030204" pitchFamily="18" charset="0"/>
                                </a:rPr>
                                <m:t>𝜋</m:t>
                              </m:r>
                            </m:sub>
                          </m:sSub>
                          <m:r>
                            <a:rPr lang="en-US" sz="3200" b="0" i="1" smtClean="0">
                              <a:solidFill>
                                <a:schemeClr val="tx1"/>
                              </a:solidFill>
                              <a:latin typeface="Cambria Math" panose="02040503050406030204" pitchFamily="18" charset="0"/>
                            </a:rPr>
                            <m:t>𝑓</m:t>
                          </m:r>
                          <m:d>
                            <m:dPr>
                              <m:ctrlPr>
                                <a:rPr lang="en-US" sz="3200" i="1" smtClean="0">
                                  <a:solidFill>
                                    <a:schemeClr val="tx1"/>
                                  </a:solidFill>
                                  <a:latin typeface="Cambria Math" panose="02040503050406030204" pitchFamily="18" charset="0"/>
                                </a:rPr>
                              </m:ctrlPr>
                            </m:dPr>
                            <m:e>
                              <m:sSub>
                                <m:sSubPr>
                                  <m:ctrlPr>
                                    <a:rPr lang="en-US" sz="3200" b="1" i="1" dirty="0">
                                      <a:solidFill>
                                        <a:schemeClr val="tx1"/>
                                      </a:solidFill>
                                      <a:latin typeface="Cambria Math" panose="02040503050406030204" pitchFamily="18" charset="0"/>
                                    </a:rPr>
                                  </m:ctrlPr>
                                </m:sSubPr>
                                <m:e>
                                  <m:r>
                                    <a:rPr lang="en-US" sz="3200" b="1" i="1" dirty="0">
                                      <a:solidFill>
                                        <a:schemeClr val="tx1"/>
                                      </a:solidFill>
                                      <a:latin typeface="Cambria Math" panose="02040503050406030204" pitchFamily="18" charset="0"/>
                                      <a:ea typeface="Cambria Math" panose="02040503050406030204" pitchFamily="18" charset="0"/>
                                    </a:rPr>
                                    <m:t>𝝎</m:t>
                                  </m:r>
                                </m:e>
                                <m:sub>
                                  <m:r>
                                    <a:rPr lang="en-US" sz="3200" b="1" i="1" dirty="0">
                                      <a:solidFill>
                                        <a:schemeClr val="tx1"/>
                                      </a:solidFill>
                                      <a:latin typeface="Cambria Math" panose="02040503050406030204" pitchFamily="18" charset="0"/>
                                    </a:rPr>
                                    <m:t>𝒊</m:t>
                                  </m:r>
                                </m:sub>
                              </m:sSub>
                            </m:e>
                          </m:d>
                          <m:r>
                            <m:rPr>
                              <m:sty m:val="p"/>
                            </m:rPr>
                            <a:rPr lang="en-US" sz="3200" b="0" i="0" dirty="0">
                              <a:solidFill>
                                <a:schemeClr val="tx1"/>
                              </a:solidFill>
                              <a:latin typeface="Cambria Math" panose="02040503050406030204" pitchFamily="18" charset="0"/>
                            </a:rPr>
                            <m:t>d</m:t>
                          </m:r>
                          <m:sSub>
                            <m:sSubPr>
                              <m:ctrlPr>
                                <a:rPr lang="en-US" sz="3200" b="1" i="1" dirty="0">
                                  <a:solidFill>
                                    <a:schemeClr val="tx1"/>
                                  </a:solidFill>
                                  <a:latin typeface="Cambria Math" panose="02040503050406030204" pitchFamily="18" charset="0"/>
                                </a:rPr>
                              </m:ctrlPr>
                            </m:sSubPr>
                            <m:e>
                              <m:r>
                                <a:rPr lang="en-US" sz="3200" b="1" i="1" dirty="0">
                                  <a:solidFill>
                                    <a:schemeClr val="tx1"/>
                                  </a:solidFill>
                                  <a:latin typeface="Cambria Math" panose="02040503050406030204" pitchFamily="18" charset="0"/>
                                  <a:ea typeface="Cambria Math" panose="02040503050406030204" pitchFamily="18" charset="0"/>
                                </a:rPr>
                                <m:t>𝝎</m:t>
                              </m:r>
                            </m:e>
                            <m:sub>
                              <m:r>
                                <a:rPr lang="en-US" sz="3200" b="1" i="1" dirty="0">
                                  <a:solidFill>
                                    <a:schemeClr val="tx1"/>
                                  </a:solidFill>
                                  <a:latin typeface="Cambria Math" panose="02040503050406030204" pitchFamily="18" charset="0"/>
                                </a:rPr>
                                <m:t>𝒊</m:t>
                              </m:r>
                            </m:sub>
                          </m:sSub>
                        </m:e>
                      </m:nary>
                    </m:oMath>
                  </m:oMathPara>
                </a14:m>
                <a:endParaRPr lang="en-US" sz="3200" dirty="0">
                  <a:solidFill>
                    <a:schemeClr val="tx1"/>
                  </a:solidFill>
                </a:endParaRPr>
              </a:p>
            </p:txBody>
          </p:sp>
        </mc:Choice>
        <mc:Fallback xmlns="">
          <p:sp>
            <p:nvSpPr>
              <p:cNvPr id="10" name="Rectangle 9">
                <a:extLst>
                  <a:ext uri="{FF2B5EF4-FFF2-40B4-BE49-F238E27FC236}">
                    <a16:creationId xmlns:a16="http://schemas.microsoft.com/office/drawing/2014/main" id="{447DE381-8337-1D41-B280-4395F988FFC3}"/>
                  </a:ext>
                </a:extLst>
              </p:cNvPr>
              <p:cNvSpPr>
                <a:spLocks noRot="1" noChangeAspect="1" noMove="1" noResize="1" noEditPoints="1" noAdjustHandles="1" noChangeArrowheads="1" noChangeShapeType="1" noTextEdit="1"/>
              </p:cNvSpPr>
              <p:nvPr/>
            </p:nvSpPr>
            <p:spPr>
              <a:xfrm>
                <a:off x="4245745" y="3564080"/>
                <a:ext cx="2903102" cy="1101584"/>
              </a:xfrm>
              <a:prstGeom prst="rect">
                <a:avLst/>
              </a:prstGeom>
              <a:blipFill>
                <a:blip r:embed="rId6"/>
                <a:stretch>
                  <a:fillRect l="-54783" t="-187356" b="-2678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B221DDE-BAA4-BD46-8D81-0EDC6B612D99}"/>
                  </a:ext>
                </a:extLst>
              </p:cNvPr>
              <p:cNvSpPr/>
              <p:nvPr/>
            </p:nvSpPr>
            <p:spPr>
              <a:xfrm>
                <a:off x="374934" y="3564080"/>
                <a:ext cx="2971518" cy="11015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smtClean="0">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ea typeface="Cambria Math" panose="02040503050406030204" pitchFamily="18" charset="0"/>
                            </a:rPr>
                            <m:t>𝜕</m:t>
                          </m:r>
                        </m:e>
                        <m:sub>
                          <m:r>
                            <a:rPr lang="en-US" sz="3200" i="1">
                              <a:solidFill>
                                <a:prstClr val="black"/>
                              </a:solidFill>
                              <a:latin typeface="Cambria Math" panose="02040503050406030204" pitchFamily="18" charset="0"/>
                              <a:ea typeface="Cambria Math" panose="02040503050406030204" pitchFamily="18" charset="0"/>
                            </a:rPr>
                            <m:t>𝜋</m:t>
                          </m:r>
                        </m:sub>
                      </m:sSub>
                      <m:nary>
                        <m:naryPr>
                          <m:supHide m:val="on"/>
                          <m:ctrlPr>
                            <a:rPr lang="en-US" sz="3200" i="1" smtClean="0">
                              <a:latin typeface="Cambria Math" panose="02040503050406030204" pitchFamily="18" charset="0"/>
                            </a:rPr>
                          </m:ctrlPr>
                        </m:naryPr>
                        <m:sub>
                          <m:sSup>
                            <m:sSupPr>
                              <m:ctrlPr>
                                <a:rPr lang="en-US" sz="3200" i="1">
                                  <a:latin typeface="Cambria Math" panose="02040503050406030204" pitchFamily="18" charset="0"/>
                                </a:rPr>
                              </m:ctrlPr>
                            </m:sSupPr>
                            <m:e>
                              <m:r>
                                <a:rPr lang="en-US" sz="3200" i="1">
                                  <a:latin typeface="Cambria Math" panose="02040503050406030204" pitchFamily="18" charset="0"/>
                                </a:rPr>
                                <m:t>𝕤</m:t>
                              </m:r>
                            </m:e>
                            <m:sup>
                              <m:r>
                                <a:rPr lang="en-US" sz="3200" i="1">
                                  <a:latin typeface="Cambria Math" panose="02040503050406030204" pitchFamily="18" charset="0"/>
                                </a:rPr>
                                <m:t>2</m:t>
                              </m:r>
                            </m:sup>
                          </m:sSup>
                        </m:sub>
                        <m:sup/>
                        <m:e>
                          <m:r>
                            <a:rPr lang="en-US" sz="3200" i="1">
                              <a:latin typeface="Cambria Math" panose="02040503050406030204" pitchFamily="18" charset="0"/>
                            </a:rPr>
                            <m:t>𝑓</m:t>
                          </m:r>
                          <m:d>
                            <m:dPr>
                              <m:ctrlPr>
                                <a:rPr lang="en-US" sz="3200" i="1">
                                  <a:latin typeface="Cambria Math" panose="02040503050406030204" pitchFamily="18" charset="0"/>
                                </a:rPr>
                              </m:ctrlPr>
                            </m:dPr>
                            <m:e>
                              <m:sSub>
                                <m:sSubPr>
                                  <m:ctrlPr>
                                    <a:rPr lang="en-US" sz="3200" b="1" i="1" dirty="0">
                                      <a:latin typeface="Cambria Math" panose="02040503050406030204" pitchFamily="18" charset="0"/>
                                    </a:rPr>
                                  </m:ctrlPr>
                                </m:sSubPr>
                                <m:e>
                                  <m:r>
                                    <a:rPr lang="en-US" sz="3200" b="1" i="1" dirty="0">
                                      <a:latin typeface="Cambria Math" panose="02040503050406030204" pitchFamily="18" charset="0"/>
                                      <a:ea typeface="Cambria Math" panose="02040503050406030204" pitchFamily="18" charset="0"/>
                                    </a:rPr>
                                    <m:t>𝝎</m:t>
                                  </m:r>
                                </m:e>
                                <m:sub>
                                  <m:r>
                                    <a:rPr lang="en-US" sz="3200" b="1" i="1" dirty="0">
                                      <a:latin typeface="Cambria Math" panose="02040503050406030204" pitchFamily="18" charset="0"/>
                                    </a:rPr>
                                    <m:t>𝒊</m:t>
                                  </m:r>
                                </m:sub>
                              </m:sSub>
                            </m:e>
                          </m:d>
                          <m:r>
                            <m:rPr>
                              <m:sty m:val="p"/>
                            </m:rPr>
                            <a:rPr lang="en-US" sz="3200" dirty="0">
                              <a:latin typeface="Cambria Math" panose="02040503050406030204" pitchFamily="18" charset="0"/>
                            </a:rPr>
                            <m:t>d</m:t>
                          </m:r>
                          <m:sSub>
                            <m:sSubPr>
                              <m:ctrlPr>
                                <a:rPr lang="en-US" sz="3200" b="1" i="1" dirty="0">
                                  <a:latin typeface="Cambria Math" panose="02040503050406030204" pitchFamily="18" charset="0"/>
                                </a:rPr>
                              </m:ctrlPr>
                            </m:sSubPr>
                            <m:e>
                              <m:r>
                                <a:rPr lang="en-US" sz="3200" b="1" i="1" dirty="0">
                                  <a:latin typeface="Cambria Math" panose="02040503050406030204" pitchFamily="18" charset="0"/>
                                  <a:ea typeface="Cambria Math" panose="02040503050406030204" pitchFamily="18" charset="0"/>
                                </a:rPr>
                                <m:t>𝝎</m:t>
                              </m:r>
                            </m:e>
                            <m:sub>
                              <m:r>
                                <a:rPr lang="en-US" sz="3200" b="1" i="1" dirty="0">
                                  <a:latin typeface="Cambria Math" panose="02040503050406030204" pitchFamily="18" charset="0"/>
                                </a:rPr>
                                <m:t>𝒊</m:t>
                              </m:r>
                            </m:sub>
                          </m:sSub>
                        </m:e>
                      </m:nary>
                    </m:oMath>
                  </m:oMathPara>
                </a14:m>
                <a:endParaRPr lang="en-US" sz="3200" dirty="0"/>
              </a:p>
            </p:txBody>
          </p:sp>
        </mc:Choice>
        <mc:Fallback xmlns="">
          <p:sp>
            <p:nvSpPr>
              <p:cNvPr id="11" name="Rectangle 10">
                <a:extLst>
                  <a:ext uri="{FF2B5EF4-FFF2-40B4-BE49-F238E27FC236}">
                    <a16:creationId xmlns:a16="http://schemas.microsoft.com/office/drawing/2014/main" id="{8B221DDE-BAA4-BD46-8D81-0EDC6B612D99}"/>
                  </a:ext>
                </a:extLst>
              </p:cNvPr>
              <p:cNvSpPr>
                <a:spLocks noRot="1" noChangeAspect="1" noMove="1" noResize="1" noEditPoints="1" noAdjustHandles="1" noChangeArrowheads="1" noChangeShapeType="1" noTextEdit="1"/>
              </p:cNvSpPr>
              <p:nvPr/>
            </p:nvSpPr>
            <p:spPr>
              <a:xfrm>
                <a:off x="374934" y="3564080"/>
                <a:ext cx="2971518" cy="1101584"/>
              </a:xfrm>
              <a:prstGeom prst="rect">
                <a:avLst/>
              </a:prstGeom>
              <a:blipFill>
                <a:blip r:embed="rId7"/>
                <a:stretch>
                  <a:fillRect l="-37021" t="-187356" b="-267816"/>
                </a:stretch>
              </a:blipFill>
            </p:spPr>
            <p:txBody>
              <a:bodyPr/>
              <a:lstStyle/>
              <a:p>
                <a:r>
                  <a:rPr lang="en-US">
                    <a:noFill/>
                  </a:rPr>
                  <a:t> </a:t>
                </a:r>
              </a:p>
            </p:txBody>
          </p:sp>
        </mc:Fallback>
      </mc:AlternateContent>
      <p:sp>
        <p:nvSpPr>
          <p:cNvPr id="7" name="Right Arrow 6">
            <a:extLst>
              <a:ext uri="{FF2B5EF4-FFF2-40B4-BE49-F238E27FC236}">
                <a16:creationId xmlns:a16="http://schemas.microsoft.com/office/drawing/2014/main" id="{7B528681-21E7-B74A-91C8-ECE48FE26A3F}"/>
              </a:ext>
            </a:extLst>
          </p:cNvPr>
          <p:cNvSpPr/>
          <p:nvPr/>
        </p:nvSpPr>
        <p:spPr>
          <a:xfrm>
            <a:off x="3453770" y="3872556"/>
            <a:ext cx="719140" cy="4846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405F1D1-CBC2-3440-986B-CA50A4019132}"/>
                  </a:ext>
                </a:extLst>
              </p:cNvPr>
              <p:cNvSpPr txBox="1"/>
              <p:nvPr/>
            </p:nvSpPr>
            <p:spPr>
              <a:xfrm>
                <a:off x="3486974" y="3742253"/>
                <a:ext cx="549830"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1"/>
                          </a:solidFill>
                          <a:latin typeface="Cambria Math" panose="02040503050406030204" pitchFamily="18" charset="0"/>
                          <a:ea typeface="Cambria Math" panose="02040503050406030204" pitchFamily="18" charset="0"/>
                        </a:rPr>
                        <m:t>=</m:t>
                      </m:r>
                    </m:oMath>
                  </m:oMathPara>
                </a14:m>
                <a:endParaRPr lang="en-US" sz="4400" b="1" i="1" dirty="0">
                  <a:solidFill>
                    <a:schemeClr val="tx1"/>
                  </a:solidFill>
                </a:endParaRPr>
              </a:p>
            </p:txBody>
          </p:sp>
        </mc:Choice>
        <mc:Fallback xmlns="">
          <p:sp>
            <p:nvSpPr>
              <p:cNvPr id="21" name="TextBox 20">
                <a:extLst>
                  <a:ext uri="{FF2B5EF4-FFF2-40B4-BE49-F238E27FC236}">
                    <a16:creationId xmlns:a16="http://schemas.microsoft.com/office/drawing/2014/main" id="{D405F1D1-CBC2-3440-986B-CA50A4019132}"/>
                  </a:ext>
                </a:extLst>
              </p:cNvPr>
              <p:cNvSpPr txBox="1">
                <a:spLocks noRot="1" noChangeAspect="1" noMove="1" noResize="1" noEditPoints="1" noAdjustHandles="1" noChangeArrowheads="1" noChangeShapeType="1" noTextEdit="1"/>
              </p:cNvSpPr>
              <p:nvPr/>
            </p:nvSpPr>
            <p:spPr>
              <a:xfrm>
                <a:off x="3486974" y="3742253"/>
                <a:ext cx="549830" cy="677108"/>
              </a:xfrm>
              <a:prstGeom prst="rect">
                <a:avLst/>
              </a:prstGeom>
              <a:blipFill>
                <a:blip r:embed="rId8"/>
                <a:stretch>
                  <a:fillRect l="-9091" r="-9091"/>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66F48298-01E1-5040-8B74-1B272D94B3B7}"/>
              </a:ext>
            </a:extLst>
          </p:cNvPr>
          <p:cNvGrpSpPr/>
          <p:nvPr/>
        </p:nvGrpSpPr>
        <p:grpSpPr>
          <a:xfrm>
            <a:off x="7577812" y="3539331"/>
            <a:ext cx="4117666" cy="1674299"/>
            <a:chOff x="7577812" y="3449686"/>
            <a:chExt cx="4117666" cy="1674299"/>
          </a:xfrm>
        </p:grpSpPr>
        <p:sp>
          <p:nvSpPr>
            <p:cNvPr id="22" name="Rounded Rectangle 21">
              <a:extLst>
                <a:ext uri="{FF2B5EF4-FFF2-40B4-BE49-F238E27FC236}">
                  <a16:creationId xmlns:a16="http://schemas.microsoft.com/office/drawing/2014/main" id="{CCEAA840-7736-8443-A7CD-BC06A2A67F6B}"/>
                </a:ext>
              </a:extLst>
            </p:cNvPr>
            <p:cNvSpPr/>
            <p:nvPr/>
          </p:nvSpPr>
          <p:spPr>
            <a:xfrm>
              <a:off x="7654107" y="3449686"/>
              <a:ext cx="3964152" cy="1141595"/>
            </a:xfrm>
            <a:prstGeom prst="roundRect">
              <a:avLst/>
            </a:prstGeom>
            <a:solidFill>
              <a:srgbClr val="7030A0">
                <a:alpha val="14902"/>
              </a:srgbClr>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3087A76-FF95-654C-B6E6-616F0A7EA443}"/>
                    </a:ext>
                  </a:extLst>
                </p:cNvPr>
                <p:cNvSpPr/>
                <p:nvPr/>
              </p:nvSpPr>
              <p:spPr>
                <a:xfrm>
                  <a:off x="7577812" y="3454428"/>
                  <a:ext cx="4117666" cy="1141595"/>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nary>
                          <m:naryPr>
                            <m:supHide m:val="on"/>
                            <m:ctrlPr>
                              <a:rPr lang="en-US" sz="3200" b="1" i="1" dirty="0" smtClean="0">
                                <a:solidFill>
                                  <a:prstClr val="black"/>
                                </a:solidFill>
                                <a:latin typeface="Cambria Math" panose="02040503050406030204" pitchFamily="18" charset="0"/>
                              </a:rPr>
                            </m:ctrlPr>
                          </m:naryPr>
                          <m:sub>
                            <m:r>
                              <a:rPr lang="en-US" sz="3200" i="1">
                                <a:solidFill>
                                  <a:prstClr val="black"/>
                                </a:solidFill>
                                <a:latin typeface="Cambria Math" panose="02040503050406030204" pitchFamily="18" charset="0"/>
                              </a:rPr>
                              <m:t>𝕤</m:t>
                            </m:r>
                          </m:sub>
                          <m:sup/>
                          <m:e>
                            <m:d>
                              <m:dPr>
                                <m:begChr m:val="⟨"/>
                                <m:endChr m:val="⟩"/>
                                <m:ctrlPr>
                                  <a:rPr lang="en-US" sz="3200" i="1">
                                    <a:solidFill>
                                      <a:prstClr val="black"/>
                                    </a:solidFill>
                                    <a:latin typeface="Cambria Math" panose="02040503050406030204" pitchFamily="18" charset="0"/>
                                  </a:rPr>
                                </m:ctrlPr>
                              </m:dPr>
                              <m:e>
                                <m:r>
                                  <a:rPr lang="en-US" sz="3200" b="1" i="1" smtClean="0">
                                    <a:solidFill>
                                      <a:prstClr val="black"/>
                                    </a:solidFill>
                                    <a:latin typeface="Cambria Math" panose="02040503050406030204" pitchFamily="18" charset="0"/>
                                  </a:rPr>
                                  <m:t>𝒏</m:t>
                                </m:r>
                                <m:r>
                                  <a:rPr lang="en-US" sz="3200" i="1">
                                    <a:solidFill>
                                      <a:prstClr val="black"/>
                                    </a:solidFill>
                                    <a:latin typeface="Cambria Math" panose="02040503050406030204" pitchFamily="18" charset="0"/>
                                  </a:rPr>
                                  <m:t>,</m:t>
                                </m:r>
                                <m:r>
                                  <a:rPr lang="en-US" sz="3200" b="0" i="1" smtClean="0">
                                    <a:solidFill>
                                      <a:prstClr val="black"/>
                                    </a:solidFill>
                                    <a:latin typeface="Cambria Math" panose="02040503050406030204" pitchFamily="18" charset="0"/>
                                  </a:rPr>
                                  <m:t> </m:t>
                                </m:r>
                                <m:f>
                                  <m:fPr>
                                    <m:ctrlPr>
                                      <a:rPr lang="en-US" sz="3200" i="1">
                                        <a:solidFill>
                                          <a:prstClr val="black"/>
                                        </a:solidFill>
                                        <a:latin typeface="Cambria Math" panose="02040503050406030204" pitchFamily="18" charset="0"/>
                                      </a:rPr>
                                    </m:ctrlPr>
                                  </m:fPr>
                                  <m:num>
                                    <m:r>
                                      <a:rPr lang="en-US" sz="3200" i="1">
                                        <a:solidFill>
                                          <a:prstClr val="black"/>
                                        </a:solidFill>
                                        <a:latin typeface="Cambria Math" panose="02040503050406030204" pitchFamily="18" charset="0"/>
                                        <a:ea typeface="Cambria Math" panose="02040503050406030204" pitchFamily="18" charset="0"/>
                                      </a:rPr>
                                      <m:t>𝜕</m:t>
                                    </m:r>
                                    <m:sSub>
                                      <m:sSubPr>
                                        <m:ctrlPr>
                                          <a:rPr lang="en-US" sz="3200" b="1" i="1" dirty="0">
                                            <a:solidFill>
                                              <a:prstClr val="black"/>
                                            </a:solidFill>
                                            <a:latin typeface="Cambria Math" panose="02040503050406030204" pitchFamily="18" charset="0"/>
                                          </a:rPr>
                                        </m:ctrlPr>
                                      </m:sSubPr>
                                      <m:e>
                                        <m:r>
                                          <a:rPr lang="en-US" sz="3200" b="1" i="1" dirty="0">
                                            <a:solidFill>
                                              <a:prstClr val="black"/>
                                            </a:solidFill>
                                            <a:latin typeface="Cambria Math" panose="02040503050406030204" pitchFamily="18" charset="0"/>
                                            <a:ea typeface="Cambria Math" panose="02040503050406030204" pitchFamily="18" charset="0"/>
                                          </a:rPr>
                                          <m:t>𝝎</m:t>
                                        </m:r>
                                      </m:e>
                                      <m:sub>
                                        <m:r>
                                          <a:rPr lang="en-US" sz="3200" b="1" i="1" dirty="0">
                                            <a:solidFill>
                                              <a:prstClr val="black"/>
                                            </a:solidFill>
                                            <a:latin typeface="Cambria Math" panose="02040503050406030204" pitchFamily="18" charset="0"/>
                                          </a:rPr>
                                          <m:t>𝒊</m:t>
                                        </m:r>
                                      </m:sub>
                                    </m:sSub>
                                  </m:num>
                                  <m:den>
                                    <m:r>
                                      <a:rPr lang="en-US" sz="3200" i="1">
                                        <a:solidFill>
                                          <a:prstClr val="black"/>
                                        </a:solidFill>
                                        <a:latin typeface="Cambria Math" panose="02040503050406030204" pitchFamily="18" charset="0"/>
                                        <a:ea typeface="Cambria Math" panose="02040503050406030204" pitchFamily="18" charset="0"/>
                                      </a:rPr>
                                      <m:t>𝜕𝜋</m:t>
                                    </m:r>
                                  </m:den>
                                </m:f>
                              </m:e>
                            </m:d>
                            <m:r>
                              <a:rPr lang="en-US" sz="3200" i="1">
                                <a:solidFill>
                                  <a:prstClr val="black"/>
                                </a:solidFill>
                                <a:latin typeface="Cambria Math" panose="02040503050406030204" pitchFamily="18" charset="0"/>
                                <a:ea typeface="Cambria Math" panose="02040503050406030204" pitchFamily="18" charset="0"/>
                              </a:rPr>
                              <m:t>∆</m:t>
                            </m:r>
                            <m:r>
                              <a:rPr lang="en-US" sz="3200" i="1">
                                <a:solidFill>
                                  <a:prstClr val="black"/>
                                </a:solidFill>
                                <a:latin typeface="Cambria Math" panose="02040503050406030204" pitchFamily="18" charset="0"/>
                                <a:ea typeface="Cambria Math" panose="02040503050406030204" pitchFamily="18" charset="0"/>
                              </a:rPr>
                              <m:t>𝑓</m:t>
                            </m:r>
                            <m:r>
                              <a:rPr lang="en-US" sz="3200" b="0" i="1" smtClean="0">
                                <a:solidFill>
                                  <a:prstClr val="black"/>
                                </a:solidFill>
                                <a:latin typeface="Cambria Math" panose="02040503050406030204" pitchFamily="18" charset="0"/>
                                <a:ea typeface="Cambria Math" panose="02040503050406030204" pitchFamily="18" charset="0"/>
                              </a:rPr>
                              <m:t>(</m:t>
                            </m:r>
                            <m:sSub>
                              <m:sSubPr>
                                <m:ctrlPr>
                                  <a:rPr lang="en-US" sz="3200" b="1" i="1" dirty="0">
                                    <a:latin typeface="Cambria Math" panose="02040503050406030204" pitchFamily="18" charset="0"/>
                                  </a:rPr>
                                </m:ctrlPr>
                              </m:sSubPr>
                              <m:e>
                                <m:r>
                                  <a:rPr lang="en-US" sz="3200" b="1" i="1" dirty="0">
                                    <a:latin typeface="Cambria Math" panose="02040503050406030204" pitchFamily="18" charset="0"/>
                                    <a:ea typeface="Cambria Math" panose="02040503050406030204" pitchFamily="18" charset="0"/>
                                  </a:rPr>
                                  <m:t>𝝎</m:t>
                                </m:r>
                              </m:e>
                              <m:sub>
                                <m:r>
                                  <a:rPr lang="en-US" sz="3200" b="1" i="1" dirty="0">
                                    <a:latin typeface="Cambria Math" panose="02040503050406030204" pitchFamily="18" charset="0"/>
                                  </a:rPr>
                                  <m:t>𝒊</m:t>
                                </m:r>
                              </m:sub>
                            </m:sSub>
                            <m:r>
                              <a:rPr lang="en-US" sz="3200" b="0" i="1" smtClean="0">
                                <a:solidFill>
                                  <a:prstClr val="black"/>
                                </a:solidFill>
                                <a:latin typeface="Cambria Math" panose="02040503050406030204" pitchFamily="18" charset="0"/>
                                <a:ea typeface="Cambria Math" panose="02040503050406030204" pitchFamily="18" charset="0"/>
                              </a:rPr>
                              <m:t>)</m:t>
                            </m:r>
                            <m:r>
                              <m:rPr>
                                <m:sty m:val="p"/>
                              </m:rPr>
                              <a:rPr lang="en-US" sz="3200" i="0">
                                <a:solidFill>
                                  <a:prstClr val="black"/>
                                </a:solidFill>
                                <a:latin typeface="Cambria Math" panose="02040503050406030204" pitchFamily="18" charset="0"/>
                              </a:rPr>
                              <m:t>d</m:t>
                            </m:r>
                            <m:sSub>
                              <m:sSubPr>
                                <m:ctrlPr>
                                  <a:rPr lang="en-US" sz="3200" b="1" i="1" dirty="0">
                                    <a:solidFill>
                                      <a:prstClr val="black"/>
                                    </a:solidFill>
                                    <a:latin typeface="Cambria Math" panose="02040503050406030204" pitchFamily="18" charset="0"/>
                                  </a:rPr>
                                </m:ctrlPr>
                              </m:sSubPr>
                              <m:e>
                                <m:r>
                                  <a:rPr lang="en-US" sz="3200" b="1" i="1" dirty="0">
                                    <a:solidFill>
                                      <a:prstClr val="black"/>
                                    </a:solidFill>
                                    <a:latin typeface="Cambria Math" panose="02040503050406030204" pitchFamily="18" charset="0"/>
                                    <a:ea typeface="Cambria Math" panose="02040503050406030204" pitchFamily="18" charset="0"/>
                                  </a:rPr>
                                  <m:t>𝝎</m:t>
                                </m:r>
                              </m:e>
                              <m:sub>
                                <m:r>
                                  <a:rPr lang="en-US" sz="3200" b="1" i="1" dirty="0">
                                    <a:solidFill>
                                      <a:prstClr val="black"/>
                                    </a:solidFill>
                                    <a:latin typeface="Cambria Math" panose="02040503050406030204" pitchFamily="18" charset="0"/>
                                  </a:rPr>
                                  <m:t>𝒊</m:t>
                                </m:r>
                              </m:sub>
                            </m:sSub>
                          </m:e>
                        </m:nary>
                      </m:oMath>
                    </m:oMathPara>
                  </a14:m>
                  <a:endParaRPr lang="en-US" sz="1600" dirty="0"/>
                </a:p>
              </p:txBody>
            </p:sp>
          </mc:Choice>
          <mc:Fallback xmlns="">
            <p:sp>
              <p:nvSpPr>
                <p:cNvPr id="3" name="Rectangle 2">
                  <a:extLst>
                    <a:ext uri="{FF2B5EF4-FFF2-40B4-BE49-F238E27FC236}">
                      <a16:creationId xmlns:a16="http://schemas.microsoft.com/office/drawing/2014/main" id="{E3087A76-FF95-654C-B6E6-616F0A7EA443}"/>
                    </a:ext>
                  </a:extLst>
                </p:cNvPr>
                <p:cNvSpPr>
                  <a:spLocks noRot="1" noChangeAspect="1" noMove="1" noResize="1" noEditPoints="1" noAdjustHandles="1" noChangeArrowheads="1" noChangeShapeType="1" noTextEdit="1"/>
                </p:cNvSpPr>
                <p:nvPr/>
              </p:nvSpPr>
              <p:spPr>
                <a:xfrm>
                  <a:off x="7577812" y="3454428"/>
                  <a:ext cx="4117666" cy="1141595"/>
                </a:xfrm>
                <a:prstGeom prst="rect">
                  <a:avLst/>
                </a:prstGeom>
                <a:blipFill>
                  <a:blip r:embed="rId9"/>
                  <a:stretch>
                    <a:fillRect l="-38769" t="-175824" b="-254945"/>
                  </a:stretch>
                </a:blipFill>
                <a:ln>
                  <a:noFill/>
                </a:ln>
              </p:spPr>
              <p:txBody>
                <a:bodyPr/>
                <a:lstStyle/>
                <a:p>
                  <a:r>
                    <a:rPr lang="en-US">
                      <a:noFill/>
                    </a:rPr>
                    <a:t> </a:t>
                  </a:r>
                </a:p>
              </p:txBody>
            </p:sp>
          </mc:Fallback>
        </mc:AlternateContent>
        <p:sp>
          <p:nvSpPr>
            <p:cNvPr id="19" name="TextBox 18">
              <a:extLst>
                <a:ext uri="{FF2B5EF4-FFF2-40B4-BE49-F238E27FC236}">
                  <a16:creationId xmlns:a16="http://schemas.microsoft.com/office/drawing/2014/main" id="{E5FE905A-5A75-2440-AD29-278DD406A486}"/>
                </a:ext>
              </a:extLst>
            </p:cNvPr>
            <p:cNvSpPr txBox="1"/>
            <p:nvPr/>
          </p:nvSpPr>
          <p:spPr>
            <a:xfrm>
              <a:off x="8432614" y="4600765"/>
              <a:ext cx="2407137" cy="523220"/>
            </a:xfrm>
            <a:prstGeom prst="rect">
              <a:avLst/>
            </a:prstGeom>
            <a:noFill/>
          </p:spPr>
          <p:txBody>
            <a:bodyPr wrap="square" rtlCol="0">
              <a:spAutoFit/>
            </a:bodyPr>
            <a:lstStyle/>
            <a:p>
              <a:pPr algn="ctr"/>
              <a:r>
                <a:rPr lang="en-US" sz="2800" b="1" dirty="0">
                  <a:solidFill>
                    <a:srgbClr val="7030A0"/>
                  </a:solidFill>
                  <a:latin typeface="+mj-lt"/>
                </a:rPr>
                <a:t>Boundary term</a:t>
              </a:r>
              <a:endParaRPr lang="en-US" sz="2800" dirty="0">
                <a:solidFill>
                  <a:srgbClr val="7030A0"/>
                </a:solidFill>
                <a:latin typeface="+mj-lt"/>
              </a:endParaRPr>
            </a:p>
          </p:txBody>
        </p:sp>
      </p:grpSp>
      <p:grpSp>
        <p:nvGrpSpPr>
          <p:cNvPr id="14" name="Group 13">
            <a:extLst>
              <a:ext uri="{FF2B5EF4-FFF2-40B4-BE49-F238E27FC236}">
                <a16:creationId xmlns:a16="http://schemas.microsoft.com/office/drawing/2014/main" id="{CBCEEBB7-68C5-D649-A92B-CEAEEDB113A3}"/>
              </a:ext>
            </a:extLst>
          </p:cNvPr>
          <p:cNvGrpSpPr/>
          <p:nvPr/>
        </p:nvGrpSpPr>
        <p:grpSpPr>
          <a:xfrm>
            <a:off x="547257" y="1393746"/>
            <a:ext cx="6337913" cy="1759395"/>
            <a:chOff x="4305373" y="1385243"/>
            <a:chExt cx="6337913" cy="1759395"/>
          </a:xfrm>
        </p:grpSpPr>
        <p:sp>
          <p:nvSpPr>
            <p:cNvPr id="17" name="Rounded Rectangle 16">
              <a:extLst>
                <a:ext uri="{FF2B5EF4-FFF2-40B4-BE49-F238E27FC236}">
                  <a16:creationId xmlns:a16="http://schemas.microsoft.com/office/drawing/2014/main" id="{AA262D7C-1552-EC45-ABA5-2705747C3933}"/>
                </a:ext>
              </a:extLst>
            </p:cNvPr>
            <p:cNvSpPr/>
            <p:nvPr/>
          </p:nvSpPr>
          <p:spPr>
            <a:xfrm>
              <a:off x="4305373" y="1385243"/>
              <a:ext cx="6310910" cy="1759395"/>
            </a:xfrm>
            <a:prstGeom prst="round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359341BA-7312-1741-8EC2-BDCED353ACEB}"/>
                    </a:ext>
                  </a:extLst>
                </p:cNvPr>
                <p:cNvSpPr/>
                <p:nvPr/>
              </p:nvSpPr>
              <p:spPr>
                <a:xfrm>
                  <a:off x="4332376" y="2083598"/>
                  <a:ext cx="6310910" cy="97539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i="1">
                                    <a:solidFill>
                                      <a:schemeClr val="accent1"/>
                                    </a:solidFill>
                                    <a:latin typeface="Cambria Math" panose="02040503050406030204" pitchFamily="18" charset="0"/>
                                  </a:rPr>
                                  <m:t>𝐾</m:t>
                                </m:r>
                              </m:e>
                              <m:sub>
                                <m:r>
                                  <a:rPr lang="en-US" sz="2800" i="1">
                                    <a:solidFill>
                                      <a:schemeClr val="accent1"/>
                                    </a:solidFill>
                                    <a:latin typeface="Cambria Math" panose="02040503050406030204" pitchFamily="18" charset="0"/>
                                  </a:rPr>
                                  <m:t>𝑐</m:t>
                                </m:r>
                              </m:sub>
                            </m:sSub>
                            <m:r>
                              <a:rPr lang="en-US" sz="2800" b="0" i="1" smtClean="0">
                                <a:latin typeface="Cambria Math" panose="02040503050406030204" pitchFamily="18" charset="0"/>
                              </a:rPr>
                              <m:t>𝐿</m:t>
                            </m:r>
                          </m:e>
                        </m:d>
                        <m:d>
                          <m:dPr>
                            <m:ctrlPr>
                              <a:rPr lang="en-US" sz="2800" b="0" i="1" smtClean="0">
                                <a:latin typeface="Cambria Math" panose="02040503050406030204" pitchFamily="18" charset="0"/>
                              </a:rPr>
                            </m:ctrlPr>
                          </m:dPr>
                          <m:e>
                            <m:r>
                              <a:rPr lang="en-US" sz="2800" b="1" i="1">
                                <a:latin typeface="Cambria Math" panose="02040503050406030204" pitchFamily="18" charset="0"/>
                                <a:ea typeface="Cambria Math" panose="02040503050406030204" pitchFamily="18" charset="0"/>
                              </a:rPr>
                              <m:t>𝝎</m:t>
                            </m:r>
                          </m:e>
                        </m:d>
                        <m:r>
                          <a:rPr lang="en-US" sz="2800" b="0" i="1" smtClean="0">
                            <a:latin typeface="Cambria Math" panose="02040503050406030204" pitchFamily="18" charset="0"/>
                          </a:rPr>
                          <m:t>=</m:t>
                        </m:r>
                        <m:sSub>
                          <m:sSubPr>
                            <m:ctrlPr>
                              <a:rPr lang="en-US" sz="2800" i="1" smtClean="0">
                                <a:solidFill>
                                  <a:sysClr val="windowText" lastClr="000000"/>
                                </a:solidFill>
                                <a:latin typeface="Cambria Math" panose="02040503050406030204" pitchFamily="18" charset="0"/>
                              </a:rPr>
                            </m:ctrlPr>
                          </m:sSubPr>
                          <m:e>
                            <m:r>
                              <a:rPr lang="en-US" sz="2800" i="1">
                                <a:solidFill>
                                  <a:sysClr val="windowText" lastClr="000000"/>
                                </a:solidFill>
                                <a:latin typeface="Cambria Math" panose="02040503050406030204" pitchFamily="18" charset="0"/>
                                <a:ea typeface="Cambria Math" panose="02040503050406030204" pitchFamily="18" charset="0"/>
                              </a:rPr>
                              <m:t>𝜎</m:t>
                            </m:r>
                          </m:e>
                          <m:sub>
                            <m:r>
                              <a:rPr lang="en-US" sz="2800" i="1">
                                <a:solidFill>
                                  <a:sysClr val="windowText" lastClr="000000"/>
                                </a:solidFill>
                                <a:latin typeface="Cambria Math" panose="02040503050406030204" pitchFamily="18" charset="0"/>
                              </a:rPr>
                              <m:t>𝑠</m:t>
                            </m:r>
                          </m:sub>
                        </m:sSub>
                        <m:nary>
                          <m:naryPr>
                            <m:supHide m:val="on"/>
                            <m:ctrlPr>
                              <a:rPr lang="en-US" sz="2800" i="1">
                                <a:solidFill>
                                  <a:sysClr val="windowText" lastClr="000000"/>
                                </a:solidFill>
                                <a:latin typeface="Cambria Math" panose="02040503050406030204" pitchFamily="18" charset="0"/>
                              </a:rPr>
                            </m:ctrlPr>
                          </m:naryPr>
                          <m:sub>
                            <m:sSup>
                              <m:sSupPr>
                                <m:ctrlPr>
                                  <a:rPr lang="en-US" sz="2800" i="1">
                                    <a:solidFill>
                                      <a:sysClr val="windowText" lastClr="000000"/>
                                    </a:solidFill>
                                    <a:latin typeface="Cambria Math" panose="02040503050406030204" pitchFamily="18" charset="0"/>
                                  </a:rPr>
                                </m:ctrlPr>
                              </m:sSupPr>
                              <m:e>
                                <m:r>
                                  <a:rPr lang="en-US" sz="2800" i="1">
                                    <a:solidFill>
                                      <a:sysClr val="windowText" lastClr="000000"/>
                                    </a:solidFill>
                                    <a:latin typeface="Cambria Math" panose="02040503050406030204" pitchFamily="18" charset="0"/>
                                  </a:rPr>
                                  <m:t>𝕤</m:t>
                                </m:r>
                              </m:e>
                              <m:sup>
                                <m:r>
                                  <a:rPr lang="en-US" sz="2800" i="1">
                                    <a:solidFill>
                                      <a:sysClr val="windowText" lastClr="000000"/>
                                    </a:solidFill>
                                    <a:latin typeface="Cambria Math" panose="02040503050406030204" pitchFamily="18" charset="0"/>
                                  </a:rPr>
                                  <m:t>2</m:t>
                                </m:r>
                              </m:sup>
                            </m:sSup>
                          </m:sub>
                          <m:sup/>
                          <m:e>
                            <m:sSub>
                              <m:sSubPr>
                                <m:ctrlPr>
                                  <a:rPr lang="en-US" sz="2800" i="1">
                                    <a:solidFill>
                                      <a:sysClr val="windowText" lastClr="000000"/>
                                    </a:solidFill>
                                    <a:latin typeface="Cambria Math" panose="02040503050406030204" pitchFamily="18" charset="0"/>
                                  </a:rPr>
                                </m:ctrlPr>
                              </m:sSubPr>
                              <m:e>
                                <m:r>
                                  <a:rPr lang="en-US" sz="2800" b="0" i="1" smtClean="0">
                                    <a:solidFill>
                                      <a:sysClr val="windowText" lastClr="000000"/>
                                    </a:solidFill>
                                    <a:latin typeface="Cambria Math" panose="02040503050406030204" pitchFamily="18" charset="0"/>
                                  </a:rPr>
                                  <m:t>  </m:t>
                                </m:r>
                                <m:r>
                                  <a:rPr lang="en-US" sz="2800" i="1">
                                    <a:solidFill>
                                      <a:sysClr val="windowText" lastClr="000000"/>
                                    </a:solidFill>
                                    <a:latin typeface="Cambria Math" panose="02040503050406030204" pitchFamily="18" charset="0"/>
                                  </a:rPr>
                                  <m:t>𝑓</m:t>
                                </m:r>
                              </m:e>
                              <m:sub>
                                <m:r>
                                  <a:rPr lang="en-US" sz="2800" i="1">
                                    <a:solidFill>
                                      <a:sysClr val="windowText" lastClr="000000"/>
                                    </a:solidFill>
                                    <a:latin typeface="Cambria Math" panose="02040503050406030204" pitchFamily="18" charset="0"/>
                                  </a:rPr>
                                  <m:t>𝑝</m:t>
                                </m:r>
                              </m:sub>
                            </m:sSub>
                            <m:d>
                              <m:dPr>
                                <m:ctrlPr>
                                  <a:rPr lang="en-US" sz="2800" i="1">
                                    <a:solidFill>
                                      <a:sysClr val="windowText" lastClr="000000"/>
                                    </a:solidFill>
                                    <a:latin typeface="Cambria Math" panose="02040503050406030204" pitchFamily="18" charset="0"/>
                                  </a:rPr>
                                </m:ctrlPr>
                              </m:dPr>
                              <m:e>
                                <m:sSub>
                                  <m:sSubPr>
                                    <m:ctrlPr>
                                      <a:rPr lang="en-US" sz="2800" b="1" i="1" dirty="0">
                                        <a:solidFill>
                                          <a:sysClr val="windowText" lastClr="000000"/>
                                        </a:solidFill>
                                        <a:latin typeface="Cambria Math" panose="02040503050406030204" pitchFamily="18" charset="0"/>
                                      </a:rPr>
                                    </m:ctrlPr>
                                  </m:sSubPr>
                                  <m:e>
                                    <m:r>
                                      <a:rPr lang="en-US" sz="2800" b="1" i="1" dirty="0">
                                        <a:solidFill>
                                          <a:sysClr val="windowText" lastClr="000000"/>
                                        </a:solidFill>
                                        <a:latin typeface="Cambria Math" panose="02040503050406030204" pitchFamily="18" charset="0"/>
                                        <a:ea typeface="Cambria Math" panose="02040503050406030204" pitchFamily="18" charset="0"/>
                                      </a:rPr>
                                      <m:t>𝝎</m:t>
                                    </m:r>
                                  </m:e>
                                  <m:sub>
                                    <m:r>
                                      <a:rPr lang="en-US" sz="2800" b="1" i="1" dirty="0">
                                        <a:solidFill>
                                          <a:sysClr val="windowText" lastClr="000000"/>
                                        </a:solidFill>
                                        <a:latin typeface="Cambria Math" panose="02040503050406030204" pitchFamily="18" charset="0"/>
                                      </a:rPr>
                                      <m:t>𝒊</m:t>
                                    </m:r>
                                  </m:sub>
                                </m:sSub>
                                <m:r>
                                  <a:rPr lang="en-US" sz="2800" i="1">
                                    <a:solidFill>
                                      <a:sysClr val="windowText" lastClr="000000"/>
                                    </a:solidFill>
                                    <a:latin typeface="Cambria Math" panose="02040503050406030204" pitchFamily="18" charset="0"/>
                                  </a:rPr>
                                  <m:t>,</m:t>
                                </m:r>
                                <m:r>
                                  <a:rPr lang="en-US" sz="2800" b="1" i="1" dirty="0">
                                    <a:solidFill>
                                      <a:sysClr val="windowText" lastClr="000000"/>
                                    </a:solidFill>
                                    <a:latin typeface="Cambria Math" panose="02040503050406030204" pitchFamily="18" charset="0"/>
                                    <a:ea typeface="Cambria Math" panose="02040503050406030204" pitchFamily="18" charset="0"/>
                                  </a:rPr>
                                  <m:t>𝝎</m:t>
                                </m:r>
                              </m:e>
                            </m:d>
                            <m:r>
                              <a:rPr lang="en-US" sz="2800" b="0" i="1" dirty="0" smtClean="0">
                                <a:solidFill>
                                  <a:sysClr val="windowText" lastClr="000000"/>
                                </a:solidFill>
                                <a:latin typeface="Cambria Math" panose="02040503050406030204" pitchFamily="18" charset="0"/>
                                <a:ea typeface="Cambria Math" panose="02040503050406030204" pitchFamily="18" charset="0"/>
                              </a:rPr>
                              <m:t> </m:t>
                            </m:r>
                            <m:r>
                              <a:rPr lang="en-US" sz="2800" b="0" i="1" dirty="0" smtClean="0">
                                <a:solidFill>
                                  <a:sysClr val="windowText" lastClr="000000"/>
                                </a:solidFill>
                                <a:latin typeface="Cambria Math" panose="02040503050406030204" pitchFamily="18" charset="0"/>
                                <a:ea typeface="Cambria Math" panose="02040503050406030204" pitchFamily="18" charset="0"/>
                              </a:rPr>
                              <m:t>𝐿</m:t>
                            </m:r>
                            <m:d>
                              <m:dPr>
                                <m:ctrlPr>
                                  <a:rPr lang="en-US" sz="2800" i="1">
                                    <a:solidFill>
                                      <a:sysClr val="windowText" lastClr="000000"/>
                                    </a:solidFill>
                                    <a:latin typeface="Cambria Math" panose="02040503050406030204" pitchFamily="18" charset="0"/>
                                  </a:rPr>
                                </m:ctrlPr>
                              </m:dPr>
                              <m:e>
                                <m:sSub>
                                  <m:sSubPr>
                                    <m:ctrlPr>
                                      <a:rPr lang="en-US" sz="2800" b="1" i="1" dirty="0">
                                        <a:solidFill>
                                          <a:sysClr val="windowText" lastClr="000000"/>
                                        </a:solidFill>
                                        <a:latin typeface="Cambria Math" panose="02040503050406030204" pitchFamily="18" charset="0"/>
                                      </a:rPr>
                                    </m:ctrlPr>
                                  </m:sSubPr>
                                  <m:e>
                                    <m:r>
                                      <a:rPr lang="en-US" sz="2800" b="1" i="1" dirty="0">
                                        <a:solidFill>
                                          <a:sysClr val="windowText" lastClr="000000"/>
                                        </a:solidFill>
                                        <a:latin typeface="Cambria Math" panose="02040503050406030204" pitchFamily="18" charset="0"/>
                                        <a:ea typeface="Cambria Math" panose="02040503050406030204" pitchFamily="18" charset="0"/>
                                      </a:rPr>
                                      <m:t>𝝎</m:t>
                                    </m:r>
                                  </m:e>
                                  <m:sub>
                                    <m:r>
                                      <a:rPr lang="en-US" sz="2800" b="1" i="1" dirty="0">
                                        <a:solidFill>
                                          <a:sysClr val="windowText" lastClr="000000"/>
                                        </a:solidFill>
                                        <a:latin typeface="Cambria Math" panose="02040503050406030204" pitchFamily="18" charset="0"/>
                                      </a:rPr>
                                      <m:t>𝒊</m:t>
                                    </m:r>
                                  </m:sub>
                                </m:sSub>
                              </m:e>
                            </m:d>
                            <m:r>
                              <m:rPr>
                                <m:sty m:val="p"/>
                              </m:rPr>
                              <a:rPr lang="en-US" sz="2800" b="0" i="0" dirty="0">
                                <a:solidFill>
                                  <a:sysClr val="windowText" lastClr="000000"/>
                                </a:solidFill>
                                <a:latin typeface="Cambria Math" panose="02040503050406030204" pitchFamily="18" charset="0"/>
                              </a:rPr>
                              <m:t>d</m:t>
                            </m:r>
                            <m:sSub>
                              <m:sSubPr>
                                <m:ctrlPr>
                                  <a:rPr lang="en-US" sz="2800" b="1" i="1" dirty="0">
                                    <a:solidFill>
                                      <a:sysClr val="windowText" lastClr="000000"/>
                                    </a:solidFill>
                                    <a:latin typeface="Cambria Math" panose="02040503050406030204" pitchFamily="18" charset="0"/>
                                  </a:rPr>
                                </m:ctrlPr>
                              </m:sSubPr>
                              <m:e>
                                <m:r>
                                  <a:rPr lang="en-US" sz="2800" b="1" i="1" dirty="0">
                                    <a:solidFill>
                                      <a:sysClr val="windowText" lastClr="000000"/>
                                    </a:solidFill>
                                    <a:latin typeface="Cambria Math" panose="02040503050406030204" pitchFamily="18" charset="0"/>
                                    <a:ea typeface="Cambria Math" panose="02040503050406030204" pitchFamily="18" charset="0"/>
                                  </a:rPr>
                                  <m:t>𝝎</m:t>
                                </m:r>
                              </m:e>
                              <m:sub>
                                <m:r>
                                  <a:rPr lang="en-US" sz="2800" b="1" i="1" dirty="0">
                                    <a:solidFill>
                                      <a:sysClr val="windowText" lastClr="000000"/>
                                    </a:solidFill>
                                    <a:latin typeface="Cambria Math" panose="02040503050406030204" pitchFamily="18" charset="0"/>
                                  </a:rPr>
                                  <m:t>𝒊</m:t>
                                </m:r>
                              </m:sub>
                            </m:sSub>
                          </m:e>
                        </m:nary>
                      </m:oMath>
                    </m:oMathPara>
                  </a14:m>
                  <a:endParaRPr lang="en-US" sz="2800" dirty="0"/>
                </a:p>
              </p:txBody>
            </p:sp>
          </mc:Choice>
          <mc:Fallback xmlns="">
            <p:sp>
              <p:nvSpPr>
                <p:cNvPr id="25" name="Rectangle 24">
                  <a:extLst>
                    <a:ext uri="{FF2B5EF4-FFF2-40B4-BE49-F238E27FC236}">
                      <a16:creationId xmlns:a16="http://schemas.microsoft.com/office/drawing/2014/main" id="{359341BA-7312-1741-8EC2-BDCED353ACEB}"/>
                    </a:ext>
                  </a:extLst>
                </p:cNvPr>
                <p:cNvSpPr>
                  <a:spLocks noRot="1" noChangeAspect="1" noMove="1" noResize="1" noEditPoints="1" noAdjustHandles="1" noChangeArrowheads="1" noChangeShapeType="1" noTextEdit="1"/>
                </p:cNvSpPr>
                <p:nvPr/>
              </p:nvSpPr>
              <p:spPr>
                <a:xfrm>
                  <a:off x="4332376" y="2083598"/>
                  <a:ext cx="6310910" cy="975395"/>
                </a:xfrm>
                <a:prstGeom prst="rect">
                  <a:avLst/>
                </a:prstGeom>
                <a:blipFill>
                  <a:blip r:embed="rId10"/>
                  <a:stretch>
                    <a:fillRect t="-182051" b="-256410"/>
                  </a:stretch>
                </a:blipFill>
              </p:spPr>
              <p:txBody>
                <a:bodyPr/>
                <a:lstStyle/>
                <a:p>
                  <a:r>
                    <a:rPr lang="en-US">
                      <a:noFill/>
                    </a:rPr>
                    <a:t> </a:t>
                  </a:r>
                </a:p>
              </p:txBody>
            </p:sp>
          </mc:Fallback>
        </mc:AlternateContent>
        <p:sp>
          <p:nvSpPr>
            <p:cNvPr id="26" name="Left Brace 25">
              <a:extLst>
                <a:ext uri="{FF2B5EF4-FFF2-40B4-BE49-F238E27FC236}">
                  <a16:creationId xmlns:a16="http://schemas.microsoft.com/office/drawing/2014/main" id="{915A69E8-F379-124D-B916-3FE64AB18B4C}"/>
                </a:ext>
              </a:extLst>
            </p:cNvPr>
            <p:cNvSpPr/>
            <p:nvPr/>
          </p:nvSpPr>
          <p:spPr>
            <a:xfrm rot="5400000" flipV="1">
              <a:off x="8534139" y="983051"/>
              <a:ext cx="194242" cy="2340864"/>
            </a:xfrm>
            <a:prstGeom prst="leftBrace">
              <a:avLst>
                <a:gd name="adj1" fmla="val 95736"/>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FA8592B2-4821-D94F-87E0-C7B1B24747BF}"/>
                    </a:ext>
                  </a:extLst>
                </p:cNvPr>
                <p:cNvSpPr/>
                <p:nvPr/>
              </p:nvSpPr>
              <p:spPr>
                <a:xfrm>
                  <a:off x="8027811" y="1455481"/>
                  <a:ext cx="1210484"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𝑓</m:t>
                        </m:r>
                        <m:d>
                          <m:dPr>
                            <m:ctrlPr>
                              <a:rPr lang="en-US" sz="2800" i="1">
                                <a:latin typeface="Cambria Math" panose="02040503050406030204" pitchFamily="18" charset="0"/>
                              </a:rPr>
                            </m:ctrlPr>
                          </m:dPr>
                          <m:e>
                            <m:sSub>
                              <m:sSubPr>
                                <m:ctrlPr>
                                  <a:rPr lang="en-US" sz="2800" b="1" i="1" dirty="0">
                                    <a:latin typeface="Cambria Math" panose="02040503050406030204" pitchFamily="18" charset="0"/>
                                  </a:rPr>
                                </m:ctrlPr>
                              </m:sSubPr>
                              <m:e>
                                <m:r>
                                  <a:rPr lang="en-US" sz="2800" b="1" i="1" dirty="0">
                                    <a:latin typeface="Cambria Math" panose="02040503050406030204" pitchFamily="18" charset="0"/>
                                    <a:ea typeface="Cambria Math" panose="02040503050406030204" pitchFamily="18" charset="0"/>
                                  </a:rPr>
                                  <m:t>𝝎</m:t>
                                </m:r>
                              </m:e>
                              <m:sub>
                                <m:r>
                                  <a:rPr lang="en-US" sz="2800" b="1" i="1" dirty="0">
                                    <a:latin typeface="Cambria Math" panose="02040503050406030204" pitchFamily="18" charset="0"/>
                                  </a:rPr>
                                  <m:t>𝒊</m:t>
                                </m:r>
                              </m:sub>
                            </m:sSub>
                          </m:e>
                        </m:d>
                      </m:oMath>
                    </m:oMathPara>
                  </a14:m>
                  <a:endParaRPr lang="en-US" sz="2800" dirty="0"/>
                </a:p>
              </p:txBody>
            </p:sp>
          </mc:Choice>
          <mc:Fallback xmlns="">
            <p:sp>
              <p:nvSpPr>
                <p:cNvPr id="27" name="Rectangle 26">
                  <a:extLst>
                    <a:ext uri="{FF2B5EF4-FFF2-40B4-BE49-F238E27FC236}">
                      <a16:creationId xmlns:a16="http://schemas.microsoft.com/office/drawing/2014/main" id="{FA8592B2-4821-D94F-87E0-C7B1B24747BF}"/>
                    </a:ext>
                  </a:extLst>
                </p:cNvPr>
                <p:cNvSpPr>
                  <a:spLocks noRot="1" noChangeAspect="1" noMove="1" noResize="1" noEditPoints="1" noAdjustHandles="1" noChangeArrowheads="1" noChangeShapeType="1" noTextEdit="1"/>
                </p:cNvSpPr>
                <p:nvPr/>
              </p:nvSpPr>
              <p:spPr>
                <a:xfrm>
                  <a:off x="8027811" y="1455481"/>
                  <a:ext cx="1210484" cy="523220"/>
                </a:xfrm>
                <a:prstGeom prst="rect">
                  <a:avLst/>
                </a:prstGeom>
                <a:blipFill>
                  <a:blip r:embed="rId11"/>
                  <a:stretch>
                    <a:fillRect l="-1042" b="-1904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BECF4CA1-DDD0-C548-ACB0-869251B43A10}"/>
                  </a:ext>
                </a:extLst>
              </p:cNvPr>
              <p:cNvSpPr/>
              <p:nvPr/>
            </p:nvSpPr>
            <p:spPr>
              <a:xfrm>
                <a:off x="2226401" y="5149617"/>
                <a:ext cx="2971519" cy="11015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smtClean="0">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ea typeface="Cambria Math" panose="02040503050406030204" pitchFamily="18" charset="0"/>
                            </a:rPr>
                            <m:t>𝜕</m:t>
                          </m:r>
                        </m:e>
                        <m:sub>
                          <m:r>
                            <a:rPr lang="en-US" sz="3200" i="1">
                              <a:solidFill>
                                <a:prstClr val="black"/>
                              </a:solidFill>
                              <a:latin typeface="Cambria Math" panose="02040503050406030204" pitchFamily="18" charset="0"/>
                              <a:ea typeface="Cambria Math" panose="02040503050406030204" pitchFamily="18" charset="0"/>
                            </a:rPr>
                            <m:t>𝜋</m:t>
                          </m:r>
                        </m:sub>
                      </m:sSub>
                      <m:nary>
                        <m:naryPr>
                          <m:supHide m:val="on"/>
                          <m:ctrlPr>
                            <a:rPr lang="en-US" sz="3200" i="1" smtClean="0">
                              <a:latin typeface="Cambria Math" panose="02040503050406030204" pitchFamily="18" charset="0"/>
                            </a:rPr>
                          </m:ctrlPr>
                        </m:naryPr>
                        <m:sub>
                          <m:sSup>
                            <m:sSupPr>
                              <m:ctrlPr>
                                <a:rPr lang="en-US" sz="3200" i="1">
                                  <a:latin typeface="Cambria Math" panose="02040503050406030204" pitchFamily="18" charset="0"/>
                                </a:rPr>
                              </m:ctrlPr>
                            </m:sSupPr>
                            <m:e>
                              <m:r>
                                <a:rPr lang="en-US" sz="3200" i="1">
                                  <a:latin typeface="Cambria Math" panose="02040503050406030204" pitchFamily="18" charset="0"/>
                                </a:rPr>
                                <m:t>𝕤</m:t>
                              </m:r>
                            </m:e>
                            <m:sup>
                              <m:r>
                                <a:rPr lang="en-US" sz="3200" i="1">
                                  <a:latin typeface="Cambria Math" panose="02040503050406030204" pitchFamily="18" charset="0"/>
                                </a:rPr>
                                <m:t>2</m:t>
                              </m:r>
                            </m:sup>
                          </m:sSup>
                        </m:sub>
                        <m:sup/>
                        <m:e>
                          <m:r>
                            <a:rPr lang="en-US" sz="3200" i="1">
                              <a:latin typeface="Cambria Math" panose="02040503050406030204" pitchFamily="18" charset="0"/>
                            </a:rPr>
                            <m:t>𝑓</m:t>
                          </m:r>
                          <m:d>
                            <m:dPr>
                              <m:ctrlPr>
                                <a:rPr lang="en-US" sz="3200" i="1">
                                  <a:latin typeface="Cambria Math" panose="02040503050406030204" pitchFamily="18" charset="0"/>
                                </a:rPr>
                              </m:ctrlPr>
                            </m:dPr>
                            <m:e>
                              <m:sSub>
                                <m:sSubPr>
                                  <m:ctrlPr>
                                    <a:rPr lang="en-US" sz="3200" b="1" i="1" dirty="0">
                                      <a:latin typeface="Cambria Math" panose="02040503050406030204" pitchFamily="18" charset="0"/>
                                    </a:rPr>
                                  </m:ctrlPr>
                                </m:sSubPr>
                                <m:e>
                                  <m:r>
                                    <a:rPr lang="en-US" sz="3200" b="1" i="1" dirty="0">
                                      <a:latin typeface="Cambria Math" panose="02040503050406030204" pitchFamily="18" charset="0"/>
                                      <a:ea typeface="Cambria Math" panose="02040503050406030204" pitchFamily="18" charset="0"/>
                                    </a:rPr>
                                    <m:t>𝝎</m:t>
                                  </m:r>
                                </m:e>
                                <m:sub>
                                  <m:r>
                                    <a:rPr lang="en-US" sz="3200" b="1" i="1" dirty="0">
                                      <a:latin typeface="Cambria Math" panose="02040503050406030204" pitchFamily="18" charset="0"/>
                                    </a:rPr>
                                    <m:t>𝒊</m:t>
                                  </m:r>
                                </m:sub>
                              </m:sSub>
                            </m:e>
                          </m:d>
                          <m:r>
                            <m:rPr>
                              <m:sty m:val="p"/>
                            </m:rPr>
                            <a:rPr lang="en-US" sz="3200" dirty="0">
                              <a:latin typeface="Cambria Math" panose="02040503050406030204" pitchFamily="18" charset="0"/>
                            </a:rPr>
                            <m:t>d</m:t>
                          </m:r>
                          <m:sSub>
                            <m:sSubPr>
                              <m:ctrlPr>
                                <a:rPr lang="en-US" sz="3200" b="1" i="1" dirty="0">
                                  <a:latin typeface="Cambria Math" panose="02040503050406030204" pitchFamily="18" charset="0"/>
                                </a:rPr>
                              </m:ctrlPr>
                            </m:sSubPr>
                            <m:e>
                              <m:r>
                                <a:rPr lang="en-US" sz="3200" b="1" i="1" dirty="0">
                                  <a:latin typeface="Cambria Math" panose="02040503050406030204" pitchFamily="18" charset="0"/>
                                  <a:ea typeface="Cambria Math" panose="02040503050406030204" pitchFamily="18" charset="0"/>
                                </a:rPr>
                                <m:t>𝝎</m:t>
                              </m:r>
                            </m:e>
                            <m:sub>
                              <m:r>
                                <a:rPr lang="en-US" sz="3200" b="1" i="1" dirty="0">
                                  <a:latin typeface="Cambria Math" panose="02040503050406030204" pitchFamily="18" charset="0"/>
                                </a:rPr>
                                <m:t>𝒊</m:t>
                              </m:r>
                            </m:sub>
                          </m:sSub>
                        </m:e>
                      </m:nary>
                    </m:oMath>
                  </m:oMathPara>
                </a14:m>
                <a:endParaRPr lang="en-US" sz="3200" dirty="0"/>
              </a:p>
            </p:txBody>
          </p:sp>
        </mc:Choice>
        <mc:Fallback xmlns="">
          <p:sp>
            <p:nvSpPr>
              <p:cNvPr id="29" name="Rectangle 28">
                <a:extLst>
                  <a:ext uri="{FF2B5EF4-FFF2-40B4-BE49-F238E27FC236}">
                    <a16:creationId xmlns:a16="http://schemas.microsoft.com/office/drawing/2014/main" id="{BECF4CA1-DDD0-C548-ACB0-869251B43A10}"/>
                  </a:ext>
                </a:extLst>
              </p:cNvPr>
              <p:cNvSpPr>
                <a:spLocks noRot="1" noChangeAspect="1" noMove="1" noResize="1" noEditPoints="1" noAdjustHandles="1" noChangeArrowheads="1" noChangeShapeType="1" noTextEdit="1"/>
              </p:cNvSpPr>
              <p:nvPr/>
            </p:nvSpPr>
            <p:spPr>
              <a:xfrm>
                <a:off x="2226401" y="5149617"/>
                <a:ext cx="2971519" cy="1101584"/>
              </a:xfrm>
              <a:prstGeom prst="rect">
                <a:avLst/>
              </a:prstGeom>
              <a:blipFill>
                <a:blip r:embed="rId12"/>
                <a:stretch>
                  <a:fillRect l="-37021" t="-185227" b="-264773"/>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C21CD4AC-6776-634E-989B-068E71137838}"/>
              </a:ext>
            </a:extLst>
          </p:cNvPr>
          <p:cNvSpPr txBox="1"/>
          <p:nvPr/>
        </p:nvSpPr>
        <p:spPr>
          <a:xfrm>
            <a:off x="2901890" y="5432288"/>
            <a:ext cx="6388224" cy="523220"/>
          </a:xfrm>
          <a:prstGeom prst="rect">
            <a:avLst/>
          </a:prstGeom>
          <a:noFill/>
        </p:spPr>
        <p:txBody>
          <a:bodyPr wrap="none" rtlCol="0">
            <a:spAutoFit/>
          </a:bodyPr>
          <a:lstStyle/>
          <a:p>
            <a:pPr algn="ctr"/>
            <a:r>
              <a:rPr lang="en-US" sz="2800" dirty="0"/>
              <a:t>(according to Reynolds transport theorem)</a:t>
            </a:r>
          </a:p>
        </p:txBody>
      </p:sp>
    </p:spTree>
    <p:extLst>
      <p:ext uri="{BB962C8B-B14F-4D97-AF65-F5344CB8AC3E}">
        <p14:creationId xmlns:p14="http://schemas.microsoft.com/office/powerpoint/2010/main" val="315101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2.91667E-6 0 L -0.1517 -0.23032 " pathEditMode="relative" rAng="0" ptsTypes="AA">
                                      <p:cBhvr>
                                        <p:cTn id="6" dur="1000" fill="hold"/>
                                        <p:tgtEl>
                                          <p:spTgt spid="29"/>
                                        </p:tgtEl>
                                        <p:attrNameLst>
                                          <p:attrName>ppt_x</p:attrName>
                                          <p:attrName>ppt_y</p:attrName>
                                        </p:attrNameLst>
                                      </p:cBhvr>
                                      <p:rCtr x="-7591" y="-11528"/>
                                    </p:animMotion>
                                  </p:childTnLst>
                                </p:cTn>
                              </p:par>
                              <p:par>
                                <p:cTn id="7" presetID="1" presetClass="exit" presetSubtype="0" fill="hold" grpId="1" nodeType="withEffect">
                                  <p:stCondLst>
                                    <p:cond delay="1000"/>
                                  </p:stCondLst>
                                  <p:childTnLst>
                                    <p:set>
                                      <p:cBhvr>
                                        <p:cTn id="8" dur="1" fill="hold">
                                          <p:stCondLst>
                                            <p:cond delay="0"/>
                                          </p:stCondLst>
                                        </p:cTn>
                                        <p:tgtEl>
                                          <p:spTgt spid="29"/>
                                        </p:tgtEl>
                                        <p:attrNameLst>
                                          <p:attrName>style.visibility</p:attrName>
                                        </p:attrNameLst>
                                      </p:cBhvr>
                                      <p:to>
                                        <p:strVal val="hidden"/>
                                      </p:to>
                                    </p:set>
                                  </p:childTnLst>
                                </p:cTn>
                              </p:par>
                              <p:par>
                                <p:cTn id="9" presetID="1" presetClass="entr" presetSubtype="0" fill="hold" grpId="0" nodeType="withEffect">
                                  <p:stCondLst>
                                    <p:cond delay="1000"/>
                                  </p:stCondLst>
                                  <p:childTnLst>
                                    <p:set>
                                      <p:cBhvr>
                                        <p:cTn id="10" dur="1" fill="hold">
                                          <p:stCondLst>
                                            <p:cond delay="0"/>
                                          </p:stCondLst>
                                        </p:cTn>
                                        <p:tgtEl>
                                          <p:spTgt spid="11"/>
                                        </p:tgtEl>
                                        <p:attrNameLst>
                                          <p:attrName>style.visibility</p:attrName>
                                        </p:attrNameLst>
                                      </p:cBhvr>
                                      <p:to>
                                        <p:strVal val="visible"/>
                                      </p:to>
                                    </p:set>
                                  </p:childTnLst>
                                </p:cTn>
                              </p:par>
                              <p:par>
                                <p:cTn id="11" presetID="10" presetClass="entr" presetSubtype="0" fill="hold"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1"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childTnLst>
                                </p:cTn>
                              </p:par>
                              <p:par>
                                <p:cTn id="36" presetID="1" presetClass="exit" presetSubtype="0" fill="hold" grpId="1" nodeType="withEffect">
                                  <p:stCondLst>
                                    <p:cond delay="0"/>
                                  </p:stCondLst>
                                  <p:childTnLst>
                                    <p:set>
                                      <p:cBhvr>
                                        <p:cTn id="37" dur="1" fill="hold">
                                          <p:stCondLst>
                                            <p:cond delay="0"/>
                                          </p:stCondLst>
                                        </p:cTn>
                                        <p:tgtEl>
                                          <p:spTgt spid="2"/>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15"/>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 grpId="0"/>
      <p:bldP spid="2" grpId="1"/>
      <p:bldP spid="4" grpId="0"/>
      <p:bldP spid="20" grpId="0"/>
      <p:bldP spid="10" grpId="0"/>
      <p:bldP spid="11" grpId="0"/>
      <p:bldP spid="7" grpId="0" animBg="1"/>
      <p:bldP spid="7" grpId="1" animBg="1"/>
      <p:bldP spid="21" grpId="0"/>
      <p:bldP spid="29" grpId="0"/>
      <p:bldP spid="29" grpId="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C7EB52D1-16E2-C340-87F4-F79C21F5AAB2}"/>
              </a:ext>
            </a:extLst>
          </p:cNvPr>
          <p:cNvSpPr/>
          <p:nvPr/>
        </p:nvSpPr>
        <p:spPr>
          <a:xfrm>
            <a:off x="3671367" y="4650212"/>
            <a:ext cx="327920" cy="358979"/>
          </a:xfrm>
          <a:prstGeom prst="roundRect">
            <a:avLst/>
          </a:prstGeom>
          <a:solidFill>
            <a:srgbClr val="D9D9D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04D55C-77F4-B24B-9E2E-3BE76FAABF81}"/>
              </a:ext>
            </a:extLst>
          </p:cNvPr>
          <p:cNvSpPr>
            <a:spLocks noGrp="1"/>
          </p:cNvSpPr>
          <p:nvPr>
            <p:ph type="title"/>
          </p:nvPr>
        </p:nvSpPr>
        <p:spPr/>
        <p:txBody>
          <a:bodyPr/>
          <a:lstStyle/>
          <a:p>
            <a:r>
              <a:rPr lang="en-US" b="1" dirty="0"/>
              <a:t>Boundary term</a:t>
            </a:r>
          </a:p>
        </p:txBody>
      </p:sp>
      <p:grpSp>
        <p:nvGrpSpPr>
          <p:cNvPr id="30" name="Group 29">
            <a:extLst>
              <a:ext uri="{FF2B5EF4-FFF2-40B4-BE49-F238E27FC236}">
                <a16:creationId xmlns:a16="http://schemas.microsoft.com/office/drawing/2014/main" id="{5118E58F-E9E4-1A45-BEB2-267803409521}"/>
              </a:ext>
            </a:extLst>
          </p:cNvPr>
          <p:cNvGrpSpPr/>
          <p:nvPr/>
        </p:nvGrpSpPr>
        <p:grpSpPr>
          <a:xfrm>
            <a:off x="3466458" y="4894231"/>
            <a:ext cx="4421989" cy="1213870"/>
            <a:chOff x="3466458" y="4177057"/>
            <a:chExt cx="4421989" cy="1213870"/>
          </a:xfrm>
        </p:grpSpPr>
        <p:sp>
          <p:nvSpPr>
            <p:cNvPr id="6" name="Left Brace 5">
              <a:extLst>
                <a:ext uri="{FF2B5EF4-FFF2-40B4-BE49-F238E27FC236}">
                  <a16:creationId xmlns:a16="http://schemas.microsoft.com/office/drawing/2014/main" id="{2EC9A949-8F72-DF41-9B90-9551C7AD6AF9}"/>
                </a:ext>
              </a:extLst>
            </p:cNvPr>
            <p:cNvSpPr/>
            <p:nvPr/>
          </p:nvSpPr>
          <p:spPr>
            <a:xfrm rot="16200000">
              <a:off x="4865252" y="3463320"/>
              <a:ext cx="229919" cy="1657394"/>
            </a:xfrm>
            <a:prstGeom prst="leftBrace">
              <a:avLst>
                <a:gd name="adj1" fmla="val 95736"/>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400" dirty="0"/>
            </a:p>
          </p:txBody>
        </p:sp>
        <p:sp>
          <p:nvSpPr>
            <p:cNvPr id="7" name="Rectangle 6">
              <a:extLst>
                <a:ext uri="{FF2B5EF4-FFF2-40B4-BE49-F238E27FC236}">
                  <a16:creationId xmlns:a16="http://schemas.microsoft.com/office/drawing/2014/main" id="{28FFA089-3A00-614D-BCED-F288A34C72B8}"/>
                </a:ext>
              </a:extLst>
            </p:cNvPr>
            <p:cNvSpPr/>
            <p:nvPr/>
          </p:nvSpPr>
          <p:spPr>
            <a:xfrm>
              <a:off x="3466458" y="4436820"/>
              <a:ext cx="4421989" cy="954107"/>
            </a:xfrm>
            <a:prstGeom prst="rect">
              <a:avLst/>
            </a:prstGeom>
          </p:spPr>
          <p:txBody>
            <a:bodyPr wrap="square">
              <a:spAutoFit/>
            </a:bodyPr>
            <a:lstStyle/>
            <a:p>
              <a:pPr marL="0" lvl="1" algn="ctr"/>
              <a:r>
                <a:rPr lang="en-US" sz="2800" dirty="0"/>
                <a:t>change rate of discontinuity </a:t>
              </a:r>
              <a:r>
                <a:rPr lang="en-US" sz="2800" dirty="0">
                  <a:solidFill>
                    <a:schemeClr val="bg1">
                      <a:lumMod val="75000"/>
                    </a:schemeClr>
                  </a:solidFill>
                </a:rPr>
                <a:t>(in the normal direction)</a:t>
              </a:r>
            </a:p>
          </p:txBody>
        </p:sp>
      </p:grpSp>
      <p:cxnSp>
        <p:nvCxnSpPr>
          <p:cNvPr id="10" name="Straight Arrow Connector 9">
            <a:extLst>
              <a:ext uri="{FF2B5EF4-FFF2-40B4-BE49-F238E27FC236}">
                <a16:creationId xmlns:a16="http://schemas.microsoft.com/office/drawing/2014/main" id="{5340C54C-523C-1446-B366-021835489717}"/>
              </a:ext>
            </a:extLst>
          </p:cNvPr>
          <p:cNvCxnSpPr>
            <a:cxnSpLocks/>
          </p:cNvCxnSpPr>
          <p:nvPr/>
        </p:nvCxnSpPr>
        <p:spPr>
          <a:xfrm flipV="1">
            <a:off x="3172968" y="5014854"/>
            <a:ext cx="448056" cy="2286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5A0761BB-9D07-0541-BD8A-0BD203FDFDA3}"/>
              </a:ext>
            </a:extLst>
          </p:cNvPr>
          <p:cNvGrpSpPr/>
          <p:nvPr/>
        </p:nvGrpSpPr>
        <p:grpSpPr>
          <a:xfrm>
            <a:off x="5984600" y="3835334"/>
            <a:ext cx="5723471" cy="2551528"/>
            <a:chOff x="5984600" y="3118160"/>
            <a:chExt cx="5723471" cy="2551528"/>
          </a:xfrm>
        </p:grpSpPr>
        <p:sp>
          <p:nvSpPr>
            <p:cNvPr id="18" name="Rounded Rectangle 17">
              <a:extLst>
                <a:ext uri="{FF2B5EF4-FFF2-40B4-BE49-F238E27FC236}">
                  <a16:creationId xmlns:a16="http://schemas.microsoft.com/office/drawing/2014/main" id="{F7C9B88D-6360-474B-B432-17A6B322EFC0}"/>
                </a:ext>
              </a:extLst>
            </p:cNvPr>
            <p:cNvSpPr/>
            <p:nvPr/>
          </p:nvSpPr>
          <p:spPr>
            <a:xfrm>
              <a:off x="5984600" y="3118160"/>
              <a:ext cx="1775791" cy="761396"/>
            </a:xfrm>
            <a:prstGeom prst="roundRect">
              <a:avLst/>
            </a:prstGeom>
            <a:solidFill>
              <a:srgbClr val="D9D9D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3E750A8A-BA9E-7546-A143-C316A7B3DB69}"/>
                </a:ext>
              </a:extLst>
            </p:cNvPr>
            <p:cNvCxnSpPr>
              <a:cxnSpLocks/>
            </p:cNvCxnSpPr>
            <p:nvPr/>
          </p:nvCxnSpPr>
          <p:spPr>
            <a:xfrm flipH="1" flipV="1">
              <a:off x="7440706" y="3944471"/>
              <a:ext cx="665493" cy="5428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C849981-E5E5-0048-A16C-E3D7B6A015C5}"/>
                    </a:ext>
                  </a:extLst>
                </p:cNvPr>
                <p:cNvSpPr txBox="1"/>
                <p:nvPr/>
              </p:nvSpPr>
              <p:spPr>
                <a:xfrm>
                  <a:off x="8073308" y="4284693"/>
                  <a:ext cx="3634763" cy="1384995"/>
                </a:xfrm>
                <a:prstGeom prst="rect">
                  <a:avLst/>
                </a:prstGeom>
                <a:noFill/>
              </p:spPr>
              <p:txBody>
                <a:bodyPr wrap="square" rtlCol="0">
                  <a:spAutoFit/>
                </a:bodyPr>
                <a:lstStyle/>
                <a:p>
                  <a:pPr algn="ct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i="1">
                          <a:latin typeface="Cambria Math" panose="02040503050406030204" pitchFamily="18" charset="0"/>
                          <a:ea typeface="Cambria Math" panose="02040503050406030204" pitchFamily="18" charset="0"/>
                        </a:rPr>
                        <m:t> </m:t>
                      </m:r>
                    </m:oMath>
                  </a14:m>
                  <a:r>
                    <a:rPr lang="en-US" sz="2800" dirty="0"/>
                    <a:t>is the difference of integrand </a:t>
                  </a:r>
                  <a14:m>
                    <m:oMath xmlns:m="http://schemas.openxmlformats.org/officeDocument/2006/math">
                      <m:r>
                        <a:rPr lang="en-US" sz="2800" i="1">
                          <a:latin typeface="Cambria Math" panose="02040503050406030204" pitchFamily="18" charset="0"/>
                          <a:ea typeface="Cambria Math" panose="02040503050406030204" pitchFamily="18" charset="0"/>
                        </a:rPr>
                        <m:t>𝑓</m:t>
                      </m:r>
                    </m:oMath>
                  </a14:m>
                  <a:r>
                    <a:rPr lang="en-US" sz="2800" dirty="0"/>
                    <a:t> across the discontinuity </a:t>
                  </a:r>
                  <a14:m>
                    <m:oMath xmlns:m="http://schemas.openxmlformats.org/officeDocument/2006/math">
                      <m:sSub>
                        <m:sSubPr>
                          <m:ctrlPr>
                            <a:rPr lang="en-US" sz="2800" b="1" i="1" dirty="0">
                              <a:latin typeface="Cambria Math" panose="02040503050406030204" pitchFamily="18" charset="0"/>
                            </a:rPr>
                          </m:ctrlPr>
                        </m:sSubPr>
                        <m:e>
                          <m:r>
                            <a:rPr lang="en-US" sz="2800" b="1" i="1" dirty="0">
                              <a:latin typeface="Cambria Math" panose="02040503050406030204" pitchFamily="18" charset="0"/>
                              <a:ea typeface="Cambria Math" panose="02040503050406030204" pitchFamily="18" charset="0"/>
                            </a:rPr>
                            <m:t>𝝎</m:t>
                          </m:r>
                        </m:e>
                        <m:sub>
                          <m:r>
                            <a:rPr lang="en-US" sz="2800" b="1" i="1" dirty="0">
                              <a:latin typeface="Cambria Math" panose="02040503050406030204" pitchFamily="18" charset="0"/>
                            </a:rPr>
                            <m:t>𝒊</m:t>
                          </m:r>
                        </m:sub>
                      </m:sSub>
                    </m:oMath>
                  </a14:m>
                  <a:endParaRPr lang="en-US" sz="2800" dirty="0"/>
                </a:p>
              </p:txBody>
            </p:sp>
          </mc:Choice>
          <mc:Fallback xmlns="">
            <p:sp>
              <p:nvSpPr>
                <p:cNvPr id="17" name="TextBox 16">
                  <a:extLst>
                    <a:ext uri="{FF2B5EF4-FFF2-40B4-BE49-F238E27FC236}">
                      <a16:creationId xmlns:a16="http://schemas.microsoft.com/office/drawing/2014/main" id="{7C849981-E5E5-0048-A16C-E3D7B6A015C5}"/>
                    </a:ext>
                  </a:extLst>
                </p:cNvPr>
                <p:cNvSpPr txBox="1">
                  <a:spLocks noRot="1" noChangeAspect="1" noMove="1" noResize="1" noEditPoints="1" noAdjustHandles="1" noChangeArrowheads="1" noChangeShapeType="1" noTextEdit="1"/>
                </p:cNvSpPr>
                <p:nvPr/>
              </p:nvSpPr>
              <p:spPr>
                <a:xfrm>
                  <a:off x="8073308" y="4284693"/>
                  <a:ext cx="3634763" cy="1384995"/>
                </a:xfrm>
                <a:prstGeom prst="rect">
                  <a:avLst/>
                </a:prstGeom>
                <a:blipFill>
                  <a:blip r:embed="rId3"/>
                  <a:stretch>
                    <a:fillRect l="-699" t="-4545" r="-2448" b="-10000"/>
                  </a:stretch>
                </a:blipFill>
              </p:spPr>
              <p:txBody>
                <a:bodyPr/>
                <a:lstStyle/>
                <a:p>
                  <a:r>
                    <a:rPr lang="en-US">
                      <a:noFill/>
                    </a:rPr>
                    <a:t> </a:t>
                  </a:r>
                </a:p>
              </p:txBody>
            </p:sp>
          </mc:Fallback>
        </mc:AlternateContent>
      </p:grpSp>
      <p:sp>
        <p:nvSpPr>
          <p:cNvPr id="20" name="TextBox 19">
            <a:extLst>
              <a:ext uri="{FF2B5EF4-FFF2-40B4-BE49-F238E27FC236}">
                <a16:creationId xmlns:a16="http://schemas.microsoft.com/office/drawing/2014/main" id="{12115CE0-4065-8D41-8ABA-F5C85BF03F2E}"/>
              </a:ext>
            </a:extLst>
          </p:cNvPr>
          <p:cNvSpPr txBox="1"/>
          <p:nvPr/>
        </p:nvSpPr>
        <p:spPr>
          <a:xfrm>
            <a:off x="483929" y="5153498"/>
            <a:ext cx="2797668" cy="954107"/>
          </a:xfrm>
          <a:prstGeom prst="rect">
            <a:avLst/>
          </a:prstGeom>
          <a:noFill/>
        </p:spPr>
        <p:txBody>
          <a:bodyPr wrap="square" rtlCol="0">
            <a:spAutoFit/>
          </a:bodyPr>
          <a:lstStyle/>
          <a:p>
            <a:pPr marL="0" lvl="1" algn="ctr"/>
            <a:r>
              <a:rPr lang="en-US" sz="2800" dirty="0"/>
              <a:t>discontinuities of integrand f</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1694640-EC2B-2148-A28E-EC98829E0011}"/>
                  </a:ext>
                </a:extLst>
              </p:cNvPr>
              <p:cNvSpPr/>
              <p:nvPr/>
            </p:nvSpPr>
            <p:spPr>
              <a:xfrm>
                <a:off x="3299369" y="3430564"/>
                <a:ext cx="5593262" cy="15349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supHide m:val="on"/>
                          <m:ctrlPr>
                            <a:rPr lang="en-US" sz="4400" b="1" i="1" dirty="0">
                              <a:latin typeface="Cambria Math" panose="02040503050406030204" pitchFamily="18" charset="0"/>
                            </a:rPr>
                          </m:ctrlPr>
                        </m:naryPr>
                        <m:sub>
                          <m:r>
                            <a:rPr lang="en-US" sz="4400">
                              <a:latin typeface="Cambria Math" panose="02040503050406030204" pitchFamily="18" charset="0"/>
                            </a:rPr>
                            <m:t>𝕤</m:t>
                          </m:r>
                        </m:sub>
                        <m:sup/>
                        <m:e>
                          <m:d>
                            <m:dPr>
                              <m:begChr m:val="⟨"/>
                              <m:endChr m:val="⟩"/>
                              <m:ctrlPr>
                                <a:rPr lang="en-US" sz="4400" i="1">
                                  <a:latin typeface="Cambria Math" panose="02040503050406030204" pitchFamily="18" charset="0"/>
                                </a:rPr>
                              </m:ctrlPr>
                            </m:dPr>
                            <m:e>
                              <m:r>
                                <a:rPr lang="en-US" sz="4400" b="1" i="1">
                                  <a:latin typeface="Cambria Math" panose="02040503050406030204" pitchFamily="18" charset="0"/>
                                </a:rPr>
                                <m:t>𝒏</m:t>
                              </m:r>
                              <m:r>
                                <a:rPr lang="en-US" sz="4400" i="1">
                                  <a:latin typeface="Cambria Math" panose="02040503050406030204" pitchFamily="18" charset="0"/>
                                </a:rPr>
                                <m:t>, </m:t>
                              </m:r>
                              <m:f>
                                <m:fPr>
                                  <m:ctrlPr>
                                    <a:rPr lang="en-US" sz="4400" i="1">
                                      <a:latin typeface="Cambria Math" panose="02040503050406030204" pitchFamily="18" charset="0"/>
                                    </a:rPr>
                                  </m:ctrlPr>
                                </m:fPr>
                                <m:num>
                                  <m:r>
                                    <a:rPr lang="en-US" sz="4400" i="1">
                                      <a:latin typeface="Cambria Math" panose="02040503050406030204" pitchFamily="18" charset="0"/>
                                      <a:ea typeface="Cambria Math" panose="02040503050406030204" pitchFamily="18" charset="0"/>
                                    </a:rPr>
                                    <m:t>𝜕</m:t>
                                  </m:r>
                                  <m:sSub>
                                    <m:sSubPr>
                                      <m:ctrlPr>
                                        <a:rPr lang="en-US" sz="4400" b="1" i="1" dirty="0">
                                          <a:latin typeface="Cambria Math" panose="02040503050406030204" pitchFamily="18" charset="0"/>
                                        </a:rPr>
                                      </m:ctrlPr>
                                    </m:sSubPr>
                                    <m:e>
                                      <m:r>
                                        <a:rPr lang="en-US" sz="4400" b="1" i="1" dirty="0">
                                          <a:latin typeface="Cambria Math" panose="02040503050406030204" pitchFamily="18" charset="0"/>
                                          <a:ea typeface="Cambria Math" panose="02040503050406030204" pitchFamily="18" charset="0"/>
                                        </a:rPr>
                                        <m:t>𝝎</m:t>
                                      </m:r>
                                    </m:e>
                                    <m:sub>
                                      <m:r>
                                        <a:rPr lang="en-US" sz="4400" b="1" i="1" dirty="0">
                                          <a:latin typeface="Cambria Math" panose="02040503050406030204" pitchFamily="18" charset="0"/>
                                        </a:rPr>
                                        <m:t>𝒊</m:t>
                                      </m:r>
                                    </m:sub>
                                  </m:sSub>
                                </m:num>
                                <m:den>
                                  <m:r>
                                    <a:rPr lang="en-US" sz="4400" i="1">
                                      <a:latin typeface="Cambria Math" panose="02040503050406030204" pitchFamily="18" charset="0"/>
                                      <a:ea typeface="Cambria Math" panose="02040503050406030204" pitchFamily="18" charset="0"/>
                                    </a:rPr>
                                    <m:t>𝜕𝜋</m:t>
                                  </m:r>
                                </m:den>
                              </m:f>
                            </m:e>
                          </m:d>
                          <m:r>
                            <a:rPr lang="en-US" sz="4400" i="1">
                              <a:latin typeface="Cambria Math" panose="02040503050406030204" pitchFamily="18" charset="0"/>
                              <a:ea typeface="Cambria Math" panose="02040503050406030204" pitchFamily="18" charset="0"/>
                            </a:rPr>
                            <m:t>∆</m:t>
                          </m:r>
                          <m:r>
                            <a:rPr lang="en-US" sz="4400" i="1">
                              <a:latin typeface="Cambria Math" panose="02040503050406030204" pitchFamily="18" charset="0"/>
                              <a:ea typeface="Cambria Math" panose="02040503050406030204" pitchFamily="18" charset="0"/>
                            </a:rPr>
                            <m:t>𝑓</m:t>
                          </m:r>
                          <m:r>
                            <a:rPr lang="en-US" sz="4400" i="1">
                              <a:latin typeface="Cambria Math" panose="02040503050406030204" pitchFamily="18" charset="0"/>
                              <a:ea typeface="Cambria Math" panose="02040503050406030204" pitchFamily="18" charset="0"/>
                            </a:rPr>
                            <m:t>(</m:t>
                          </m:r>
                          <m:sSub>
                            <m:sSubPr>
                              <m:ctrlPr>
                                <a:rPr lang="en-US" sz="4400" b="1" i="1" dirty="0">
                                  <a:latin typeface="Cambria Math" panose="02040503050406030204" pitchFamily="18" charset="0"/>
                                </a:rPr>
                              </m:ctrlPr>
                            </m:sSubPr>
                            <m:e>
                              <m:r>
                                <a:rPr lang="en-US" sz="4400" b="1" i="1" dirty="0">
                                  <a:latin typeface="Cambria Math" panose="02040503050406030204" pitchFamily="18" charset="0"/>
                                  <a:ea typeface="Cambria Math" panose="02040503050406030204" pitchFamily="18" charset="0"/>
                                </a:rPr>
                                <m:t>𝝎</m:t>
                              </m:r>
                            </m:e>
                            <m:sub>
                              <m:r>
                                <a:rPr lang="en-US" sz="4400" b="1" i="1" dirty="0">
                                  <a:latin typeface="Cambria Math" panose="02040503050406030204" pitchFamily="18" charset="0"/>
                                </a:rPr>
                                <m:t>𝒊</m:t>
                              </m:r>
                            </m:sub>
                          </m:sSub>
                          <m:r>
                            <a:rPr lang="en-US" sz="4400" i="1">
                              <a:latin typeface="Cambria Math" panose="02040503050406030204" pitchFamily="18" charset="0"/>
                              <a:ea typeface="Cambria Math" panose="02040503050406030204" pitchFamily="18" charset="0"/>
                            </a:rPr>
                            <m:t>)</m:t>
                          </m:r>
                          <m:r>
                            <m:rPr>
                              <m:sty m:val="p"/>
                            </m:rPr>
                            <a:rPr lang="en-US" sz="4400">
                              <a:latin typeface="Cambria Math" panose="02040503050406030204" pitchFamily="18" charset="0"/>
                            </a:rPr>
                            <m:t>d</m:t>
                          </m:r>
                          <m:sSub>
                            <m:sSubPr>
                              <m:ctrlPr>
                                <a:rPr lang="en-US" sz="4400" b="1" i="1" dirty="0">
                                  <a:latin typeface="Cambria Math" panose="02040503050406030204" pitchFamily="18" charset="0"/>
                                </a:rPr>
                              </m:ctrlPr>
                            </m:sSubPr>
                            <m:e>
                              <m:r>
                                <a:rPr lang="en-US" sz="4400" b="1" i="1" dirty="0">
                                  <a:latin typeface="Cambria Math" panose="02040503050406030204" pitchFamily="18" charset="0"/>
                                  <a:ea typeface="Cambria Math" panose="02040503050406030204" pitchFamily="18" charset="0"/>
                                </a:rPr>
                                <m:t>𝝎</m:t>
                              </m:r>
                            </m:e>
                            <m:sub>
                              <m:r>
                                <a:rPr lang="en-US" sz="4400" b="1" i="1" dirty="0">
                                  <a:latin typeface="Cambria Math" panose="02040503050406030204" pitchFamily="18" charset="0"/>
                                </a:rPr>
                                <m:t>𝒊</m:t>
                              </m:r>
                            </m:sub>
                          </m:sSub>
                        </m:e>
                      </m:nary>
                    </m:oMath>
                  </m:oMathPara>
                </a14:m>
                <a:endParaRPr lang="en-US" sz="4400" dirty="0"/>
              </a:p>
            </p:txBody>
          </p:sp>
        </mc:Choice>
        <mc:Fallback xmlns="">
          <p:sp>
            <p:nvSpPr>
              <p:cNvPr id="4" name="Rectangle 3">
                <a:extLst>
                  <a:ext uri="{FF2B5EF4-FFF2-40B4-BE49-F238E27FC236}">
                    <a16:creationId xmlns:a16="http://schemas.microsoft.com/office/drawing/2014/main" id="{21694640-EC2B-2148-A28E-EC98829E0011}"/>
                  </a:ext>
                </a:extLst>
              </p:cNvPr>
              <p:cNvSpPr>
                <a:spLocks noRot="1" noChangeAspect="1" noMove="1" noResize="1" noEditPoints="1" noAdjustHandles="1" noChangeArrowheads="1" noChangeShapeType="1" noTextEdit="1"/>
              </p:cNvSpPr>
              <p:nvPr/>
            </p:nvSpPr>
            <p:spPr>
              <a:xfrm>
                <a:off x="3299369" y="3430564"/>
                <a:ext cx="5593262" cy="1534972"/>
              </a:xfrm>
              <a:prstGeom prst="rect">
                <a:avLst/>
              </a:prstGeom>
              <a:blipFill>
                <a:blip r:embed="rId4"/>
                <a:stretch>
                  <a:fillRect l="-39683" t="-181967" b="-263115"/>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560C3D2C-8CBA-C948-90C9-EEDE57BEE3F4}"/>
              </a:ext>
            </a:extLst>
          </p:cNvPr>
          <p:cNvGrpSpPr/>
          <p:nvPr/>
        </p:nvGrpSpPr>
        <p:grpSpPr>
          <a:xfrm>
            <a:off x="7440706" y="2022073"/>
            <a:ext cx="4468146" cy="1655134"/>
            <a:chOff x="7440706" y="2022073"/>
            <a:chExt cx="4468146" cy="1655134"/>
          </a:xfrm>
        </p:grpSpPr>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DBF704B5-B3C5-8B43-8602-5554D0DDC54C}"/>
                    </a:ext>
                  </a:extLst>
                </p:cNvPr>
                <p:cNvSpPr txBox="1"/>
                <p:nvPr/>
              </p:nvSpPr>
              <p:spPr>
                <a:xfrm>
                  <a:off x="7440706" y="2022073"/>
                  <a:ext cx="4468146" cy="556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panose="02040503050406030204" pitchFamily="18" charset="0"/>
                            <a:ea typeface="Cambria Math" panose="02040503050406030204" pitchFamily="18" charset="0"/>
                          </a:rPr>
                          <m:t>∆</m:t>
                        </m:r>
                        <m:r>
                          <a:rPr lang="en-US" sz="2800" i="1" smtClean="0">
                            <a:solidFill>
                              <a:schemeClr val="tx1"/>
                            </a:solidFill>
                            <a:latin typeface="Cambria Math" panose="02040503050406030204" pitchFamily="18" charset="0"/>
                            <a:ea typeface="Cambria Math" panose="02040503050406030204" pitchFamily="18" charset="0"/>
                          </a:rPr>
                          <m:t>𝑓</m:t>
                        </m:r>
                        <m:sSub>
                          <m:sSubPr>
                            <m:ctrlPr>
                              <a:rPr lang="en-US" sz="2800" b="1" i="1" dirty="0">
                                <a:latin typeface="Cambria Math" panose="02040503050406030204" pitchFamily="18" charset="0"/>
                              </a:rPr>
                            </m:ctrlPr>
                          </m:sSubPr>
                          <m:e>
                            <m:r>
                              <a:rPr lang="en-US" sz="2800" b="1" i="1" dirty="0" smtClean="0">
                                <a:latin typeface="Cambria Math" panose="02040503050406030204" pitchFamily="18" charset="0"/>
                              </a:rPr>
                              <m:t>(</m:t>
                            </m:r>
                            <m:r>
                              <a:rPr lang="en-US" sz="2800" b="1" i="1" dirty="0">
                                <a:latin typeface="Cambria Math" panose="02040503050406030204" pitchFamily="18" charset="0"/>
                                <a:ea typeface="Cambria Math" panose="02040503050406030204" pitchFamily="18" charset="0"/>
                              </a:rPr>
                              <m:t>𝝎</m:t>
                            </m:r>
                          </m:e>
                          <m:sub>
                            <m:r>
                              <a:rPr lang="en-US" sz="2800" b="1" i="1" dirty="0">
                                <a:latin typeface="Cambria Math" panose="02040503050406030204" pitchFamily="18" charset="0"/>
                              </a:rPr>
                              <m:t>𝒊</m:t>
                            </m:r>
                          </m:sub>
                        </m:sSub>
                        <m:r>
                          <a:rPr lang="en-US" sz="2800" b="1" i="1" dirty="0" smtClean="0">
                            <a:latin typeface="Cambria Math" panose="02040503050406030204" pitchFamily="18" charset="0"/>
                          </a:rPr>
                          <m:t>)</m:t>
                        </m:r>
                        <m:r>
                          <a:rPr lang="en-US" sz="2800" i="1" smtClean="0">
                            <a:solidFill>
                              <a:schemeClr val="tx1"/>
                            </a:solidFill>
                            <a:latin typeface="Cambria Math" panose="02040503050406030204" pitchFamily="18" charset="0"/>
                            <a:ea typeface="Cambria Math" panose="02040503050406030204" pitchFamily="18" charset="0"/>
                          </a:rPr>
                          <m:t>=</m:t>
                        </m:r>
                        <m:sSub>
                          <m:sSubPr>
                            <m:ctrlPr>
                              <a:rPr lang="en-US" sz="2800" i="1">
                                <a:solidFill>
                                  <a:sysClr val="windowText" lastClr="000000"/>
                                </a:solidFill>
                                <a:latin typeface="Cambria Math" panose="02040503050406030204" pitchFamily="18" charset="0"/>
                              </a:rPr>
                            </m:ctrlPr>
                          </m:sSubPr>
                          <m:e>
                            <m:r>
                              <a:rPr lang="en-US" sz="2800" i="1">
                                <a:solidFill>
                                  <a:sysClr val="windowText" lastClr="000000"/>
                                </a:solidFill>
                                <a:latin typeface="Cambria Math" panose="02040503050406030204" pitchFamily="18" charset="0"/>
                              </a:rPr>
                              <m:t> </m:t>
                            </m:r>
                            <m:r>
                              <a:rPr lang="en-US" sz="2800" i="1">
                                <a:solidFill>
                                  <a:sysClr val="windowText" lastClr="000000"/>
                                </a:solidFill>
                                <a:latin typeface="Cambria Math" panose="02040503050406030204" pitchFamily="18" charset="0"/>
                              </a:rPr>
                              <m:t>𝑓</m:t>
                            </m:r>
                          </m:e>
                          <m:sub>
                            <m:r>
                              <a:rPr lang="en-US" sz="2800" i="1">
                                <a:solidFill>
                                  <a:sysClr val="windowText" lastClr="000000"/>
                                </a:solidFill>
                                <a:latin typeface="Cambria Math" panose="02040503050406030204" pitchFamily="18" charset="0"/>
                              </a:rPr>
                              <m:t>𝑝</m:t>
                            </m:r>
                          </m:sub>
                        </m:sSub>
                        <m:d>
                          <m:dPr>
                            <m:ctrlPr>
                              <a:rPr lang="en-US" sz="2800" i="1">
                                <a:solidFill>
                                  <a:sysClr val="windowText" lastClr="000000"/>
                                </a:solidFill>
                                <a:latin typeface="Cambria Math" panose="02040503050406030204" pitchFamily="18" charset="0"/>
                              </a:rPr>
                            </m:ctrlPr>
                          </m:dPr>
                          <m:e>
                            <m:sSub>
                              <m:sSubPr>
                                <m:ctrlPr>
                                  <a:rPr lang="en-US" sz="2800" b="1" i="1" dirty="0">
                                    <a:solidFill>
                                      <a:sysClr val="windowText" lastClr="000000"/>
                                    </a:solidFill>
                                    <a:latin typeface="Cambria Math" panose="02040503050406030204" pitchFamily="18" charset="0"/>
                                  </a:rPr>
                                </m:ctrlPr>
                              </m:sSubPr>
                              <m:e>
                                <m:r>
                                  <a:rPr lang="en-US" sz="2800" b="1" i="1" dirty="0">
                                    <a:solidFill>
                                      <a:sysClr val="windowText" lastClr="000000"/>
                                    </a:solidFill>
                                    <a:latin typeface="Cambria Math" panose="02040503050406030204" pitchFamily="18" charset="0"/>
                                    <a:ea typeface="Cambria Math" panose="02040503050406030204" pitchFamily="18" charset="0"/>
                                  </a:rPr>
                                  <m:t>𝝎</m:t>
                                </m:r>
                              </m:e>
                              <m:sub>
                                <m:r>
                                  <a:rPr lang="en-US" sz="2800" b="1" i="1" dirty="0">
                                    <a:solidFill>
                                      <a:sysClr val="windowText" lastClr="000000"/>
                                    </a:solidFill>
                                    <a:latin typeface="Cambria Math" panose="02040503050406030204" pitchFamily="18" charset="0"/>
                                  </a:rPr>
                                  <m:t>𝒊</m:t>
                                </m:r>
                              </m:sub>
                            </m:sSub>
                            <m:r>
                              <a:rPr lang="en-US" sz="2800" i="1">
                                <a:solidFill>
                                  <a:sysClr val="windowText" lastClr="000000"/>
                                </a:solidFill>
                                <a:latin typeface="Cambria Math" panose="02040503050406030204" pitchFamily="18" charset="0"/>
                              </a:rPr>
                              <m:t>,</m:t>
                            </m:r>
                            <m:r>
                              <a:rPr lang="en-US" sz="2800" b="1" i="1" dirty="0">
                                <a:solidFill>
                                  <a:sysClr val="windowText" lastClr="000000"/>
                                </a:solidFill>
                                <a:latin typeface="Cambria Math" panose="02040503050406030204" pitchFamily="18" charset="0"/>
                                <a:ea typeface="Cambria Math" panose="02040503050406030204" pitchFamily="18" charset="0"/>
                              </a:rPr>
                              <m:t>𝝎</m:t>
                            </m:r>
                          </m:e>
                        </m:d>
                        <m:r>
                          <a:rPr lang="en-US" sz="2800" i="1">
                            <a:latin typeface="Cambria Math" panose="02040503050406030204" pitchFamily="18" charset="0"/>
                            <a:ea typeface="Cambria Math" panose="02040503050406030204" pitchFamily="18" charset="0"/>
                          </a:rPr>
                          <m:t>∆</m:t>
                        </m:r>
                        <m:r>
                          <a:rPr lang="en-US" sz="2800" i="1" dirty="0">
                            <a:solidFill>
                              <a:sysClr val="windowText" lastClr="000000"/>
                            </a:solidFill>
                            <a:latin typeface="Cambria Math" panose="02040503050406030204" pitchFamily="18" charset="0"/>
                            <a:ea typeface="Cambria Math" panose="02040503050406030204" pitchFamily="18" charset="0"/>
                          </a:rPr>
                          <m:t>𝐿</m:t>
                        </m:r>
                        <m:d>
                          <m:dPr>
                            <m:ctrlPr>
                              <a:rPr lang="en-US" sz="2800" i="1">
                                <a:solidFill>
                                  <a:sysClr val="windowText" lastClr="000000"/>
                                </a:solidFill>
                                <a:latin typeface="Cambria Math" panose="02040503050406030204" pitchFamily="18" charset="0"/>
                              </a:rPr>
                            </m:ctrlPr>
                          </m:dPr>
                          <m:e>
                            <m:sSub>
                              <m:sSubPr>
                                <m:ctrlPr>
                                  <a:rPr lang="en-US" sz="2800" b="1" i="1" dirty="0">
                                    <a:solidFill>
                                      <a:sysClr val="windowText" lastClr="000000"/>
                                    </a:solidFill>
                                    <a:latin typeface="Cambria Math" panose="02040503050406030204" pitchFamily="18" charset="0"/>
                                  </a:rPr>
                                </m:ctrlPr>
                              </m:sSubPr>
                              <m:e>
                                <m:r>
                                  <a:rPr lang="en-US" sz="2800" b="1" i="1" dirty="0">
                                    <a:solidFill>
                                      <a:sysClr val="windowText" lastClr="000000"/>
                                    </a:solidFill>
                                    <a:latin typeface="Cambria Math" panose="02040503050406030204" pitchFamily="18" charset="0"/>
                                    <a:ea typeface="Cambria Math" panose="02040503050406030204" pitchFamily="18" charset="0"/>
                                  </a:rPr>
                                  <m:t>𝝎</m:t>
                                </m:r>
                              </m:e>
                              <m:sub>
                                <m:r>
                                  <a:rPr lang="en-US" sz="2800" b="1" i="1" dirty="0">
                                    <a:solidFill>
                                      <a:sysClr val="windowText" lastClr="000000"/>
                                    </a:solidFill>
                                    <a:latin typeface="Cambria Math" panose="02040503050406030204" pitchFamily="18" charset="0"/>
                                  </a:rPr>
                                  <m:t>𝒊</m:t>
                                </m:r>
                              </m:sub>
                            </m:sSub>
                          </m:e>
                        </m:d>
                      </m:oMath>
                    </m:oMathPara>
                  </a14:m>
                  <a:endParaRPr lang="en-US" sz="2800" dirty="0">
                    <a:solidFill>
                      <a:schemeClr val="tx1"/>
                    </a:solidFill>
                  </a:endParaRPr>
                </a:p>
              </p:txBody>
            </p:sp>
          </mc:Choice>
          <mc:Fallback xmlns="">
            <p:sp>
              <p:nvSpPr>
                <p:cNvPr id="37" name="TextBox 36">
                  <a:extLst>
                    <a:ext uri="{FF2B5EF4-FFF2-40B4-BE49-F238E27FC236}">
                      <a16:creationId xmlns:a16="http://schemas.microsoft.com/office/drawing/2014/main" id="{DBF704B5-B3C5-8B43-8602-5554D0DDC54C}"/>
                    </a:ext>
                  </a:extLst>
                </p:cNvPr>
                <p:cNvSpPr txBox="1">
                  <a:spLocks noRot="1" noChangeAspect="1" noMove="1" noResize="1" noEditPoints="1" noAdjustHandles="1" noChangeArrowheads="1" noChangeShapeType="1" noTextEdit="1"/>
                </p:cNvSpPr>
                <p:nvPr/>
              </p:nvSpPr>
              <p:spPr>
                <a:xfrm>
                  <a:off x="7440706" y="2022073"/>
                  <a:ext cx="4468146" cy="556434"/>
                </a:xfrm>
                <a:prstGeom prst="rect">
                  <a:avLst/>
                </a:prstGeom>
                <a:blipFill>
                  <a:blip r:embed="rId5"/>
                  <a:stretch>
                    <a:fillRect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9F576A7D-7411-5643-81E6-DC602CF0C428}"/>
                    </a:ext>
                  </a:extLst>
                </p:cNvPr>
                <p:cNvSpPr txBox="1"/>
                <p:nvPr/>
              </p:nvSpPr>
              <p:spPr>
                <a:xfrm>
                  <a:off x="7935681" y="2600029"/>
                  <a:ext cx="3478196" cy="556434"/>
                </a:xfrm>
                <a:prstGeom prst="rect">
                  <a:avLst/>
                </a:prstGeom>
                <a:noFill/>
              </p:spPr>
              <p:txBody>
                <a:bodyPr wrap="none" rtlCol="0">
                  <a:spAutoFit/>
                </a:bodyPr>
                <a:lstStyle/>
                <a:p>
                  <a:r>
                    <a:rPr lang="en-US" sz="2800" dirty="0"/>
                    <a:t>when</a:t>
                  </a:r>
                  <a14:m>
                    <m:oMath xmlns:m="http://schemas.openxmlformats.org/officeDocument/2006/math">
                      <m:sSub>
                        <m:sSubPr>
                          <m:ctrlPr>
                            <a:rPr lang="en-US" sz="2800" i="1">
                              <a:solidFill>
                                <a:sysClr val="windowText" lastClr="000000"/>
                              </a:solidFill>
                              <a:latin typeface="Cambria Math" panose="02040503050406030204" pitchFamily="18" charset="0"/>
                            </a:rPr>
                          </m:ctrlPr>
                        </m:sSubPr>
                        <m:e>
                          <m:r>
                            <a:rPr lang="en-US" sz="2800" i="1">
                              <a:solidFill>
                                <a:sysClr val="windowText" lastClr="000000"/>
                              </a:solidFill>
                              <a:latin typeface="Cambria Math" panose="02040503050406030204" pitchFamily="18" charset="0"/>
                            </a:rPr>
                            <m:t> </m:t>
                          </m:r>
                          <m:r>
                            <a:rPr lang="en-US" sz="2800" i="1">
                              <a:solidFill>
                                <a:sysClr val="windowText" lastClr="000000"/>
                              </a:solidFill>
                              <a:latin typeface="Cambria Math" panose="02040503050406030204" pitchFamily="18" charset="0"/>
                            </a:rPr>
                            <m:t>𝑓</m:t>
                          </m:r>
                        </m:e>
                        <m:sub>
                          <m:r>
                            <a:rPr lang="en-US" sz="2800" i="1">
                              <a:solidFill>
                                <a:sysClr val="windowText" lastClr="000000"/>
                              </a:solidFill>
                              <a:latin typeface="Cambria Math" panose="02040503050406030204" pitchFamily="18" charset="0"/>
                            </a:rPr>
                            <m:t>𝑝</m:t>
                          </m:r>
                        </m:sub>
                      </m:sSub>
                    </m:oMath>
                  </a14:m>
                  <a:r>
                    <a:rPr lang="en-US" sz="2800" dirty="0"/>
                    <a:t> is continuous</a:t>
                  </a:r>
                </a:p>
              </p:txBody>
            </p:sp>
          </mc:Choice>
          <mc:Fallback xmlns="">
            <p:sp>
              <p:nvSpPr>
                <p:cNvPr id="38" name="TextBox 37">
                  <a:extLst>
                    <a:ext uri="{FF2B5EF4-FFF2-40B4-BE49-F238E27FC236}">
                      <a16:creationId xmlns:a16="http://schemas.microsoft.com/office/drawing/2014/main" id="{9F576A7D-7411-5643-81E6-DC602CF0C428}"/>
                    </a:ext>
                  </a:extLst>
                </p:cNvPr>
                <p:cNvSpPr txBox="1">
                  <a:spLocks noRot="1" noChangeAspect="1" noMove="1" noResize="1" noEditPoints="1" noAdjustHandles="1" noChangeArrowheads="1" noChangeShapeType="1" noTextEdit="1"/>
                </p:cNvSpPr>
                <p:nvPr/>
              </p:nvSpPr>
              <p:spPr>
                <a:xfrm>
                  <a:off x="7935681" y="2600029"/>
                  <a:ext cx="3478196" cy="556434"/>
                </a:xfrm>
                <a:prstGeom prst="rect">
                  <a:avLst/>
                </a:prstGeom>
                <a:blipFill>
                  <a:blip r:embed="rId6"/>
                  <a:stretch>
                    <a:fillRect l="-3636" t="-8889" b="-22222"/>
                  </a:stretch>
                </a:blipFill>
              </p:spPr>
              <p:txBody>
                <a:bodyPr/>
                <a:lstStyle/>
                <a:p>
                  <a:r>
                    <a:rPr lang="en-US">
                      <a:noFill/>
                    </a:rPr>
                    <a:t> </a:t>
                  </a:r>
                </a:p>
              </p:txBody>
            </p:sp>
          </mc:Fallback>
        </mc:AlternateContent>
        <p:cxnSp>
          <p:nvCxnSpPr>
            <p:cNvPr id="41" name="Straight Arrow Connector 40">
              <a:extLst>
                <a:ext uri="{FF2B5EF4-FFF2-40B4-BE49-F238E27FC236}">
                  <a16:creationId xmlns:a16="http://schemas.microsoft.com/office/drawing/2014/main" id="{9F370EAD-7F1C-3D4D-A77C-64404091F9C7}"/>
                </a:ext>
              </a:extLst>
            </p:cNvPr>
            <p:cNvCxnSpPr>
              <a:cxnSpLocks/>
            </p:cNvCxnSpPr>
            <p:nvPr/>
          </p:nvCxnSpPr>
          <p:spPr>
            <a:xfrm flipH="1">
              <a:off x="7440707" y="3155576"/>
              <a:ext cx="537881" cy="5216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2C4DF157-E4BB-7B4D-B3A9-BE316DF381F6}"/>
              </a:ext>
            </a:extLst>
          </p:cNvPr>
          <p:cNvGrpSpPr/>
          <p:nvPr/>
        </p:nvGrpSpPr>
        <p:grpSpPr>
          <a:xfrm>
            <a:off x="547257" y="1393746"/>
            <a:ext cx="6337913" cy="1759395"/>
            <a:chOff x="4305373" y="1385243"/>
            <a:chExt cx="6337913" cy="1759395"/>
          </a:xfrm>
        </p:grpSpPr>
        <p:sp>
          <p:nvSpPr>
            <p:cNvPr id="48" name="Rounded Rectangle 47">
              <a:extLst>
                <a:ext uri="{FF2B5EF4-FFF2-40B4-BE49-F238E27FC236}">
                  <a16:creationId xmlns:a16="http://schemas.microsoft.com/office/drawing/2014/main" id="{26DCE937-9DB4-BD40-8944-C47680E68757}"/>
                </a:ext>
              </a:extLst>
            </p:cNvPr>
            <p:cNvSpPr/>
            <p:nvPr/>
          </p:nvSpPr>
          <p:spPr>
            <a:xfrm>
              <a:off x="4305373" y="1385243"/>
              <a:ext cx="6310910" cy="1759395"/>
            </a:xfrm>
            <a:prstGeom prst="round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89BB611E-DD74-A546-B4B9-9B30F2335715}"/>
                    </a:ext>
                  </a:extLst>
                </p:cNvPr>
                <p:cNvSpPr/>
                <p:nvPr/>
              </p:nvSpPr>
              <p:spPr>
                <a:xfrm>
                  <a:off x="4332376" y="2083598"/>
                  <a:ext cx="6310910" cy="97539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i="1">
                                    <a:solidFill>
                                      <a:schemeClr val="accent1"/>
                                    </a:solidFill>
                                    <a:latin typeface="Cambria Math" panose="02040503050406030204" pitchFamily="18" charset="0"/>
                                  </a:rPr>
                                  <m:t>𝐾</m:t>
                                </m:r>
                              </m:e>
                              <m:sub>
                                <m:r>
                                  <a:rPr lang="en-US" sz="2800" i="1">
                                    <a:solidFill>
                                      <a:schemeClr val="accent1"/>
                                    </a:solidFill>
                                    <a:latin typeface="Cambria Math" panose="02040503050406030204" pitchFamily="18" charset="0"/>
                                  </a:rPr>
                                  <m:t>𝑐</m:t>
                                </m:r>
                              </m:sub>
                            </m:sSub>
                            <m:r>
                              <a:rPr lang="en-US" sz="2800" b="0" i="1" smtClean="0">
                                <a:latin typeface="Cambria Math" panose="02040503050406030204" pitchFamily="18" charset="0"/>
                              </a:rPr>
                              <m:t>𝐿</m:t>
                            </m:r>
                          </m:e>
                        </m:d>
                        <m:d>
                          <m:dPr>
                            <m:ctrlPr>
                              <a:rPr lang="en-US" sz="2800" b="0" i="1" smtClean="0">
                                <a:latin typeface="Cambria Math" panose="02040503050406030204" pitchFamily="18" charset="0"/>
                              </a:rPr>
                            </m:ctrlPr>
                          </m:dPr>
                          <m:e>
                            <m:r>
                              <a:rPr lang="en-US" sz="2800" b="1" i="1">
                                <a:latin typeface="Cambria Math" panose="02040503050406030204" pitchFamily="18" charset="0"/>
                                <a:ea typeface="Cambria Math" panose="02040503050406030204" pitchFamily="18" charset="0"/>
                              </a:rPr>
                              <m:t>𝝎</m:t>
                            </m:r>
                          </m:e>
                        </m:d>
                        <m:r>
                          <a:rPr lang="en-US" sz="2800" b="0" i="1" smtClean="0">
                            <a:latin typeface="Cambria Math" panose="02040503050406030204" pitchFamily="18" charset="0"/>
                          </a:rPr>
                          <m:t>=</m:t>
                        </m:r>
                        <m:sSub>
                          <m:sSubPr>
                            <m:ctrlPr>
                              <a:rPr lang="en-US" sz="2800" i="1" smtClean="0">
                                <a:solidFill>
                                  <a:sysClr val="windowText" lastClr="000000"/>
                                </a:solidFill>
                                <a:latin typeface="Cambria Math" panose="02040503050406030204" pitchFamily="18" charset="0"/>
                              </a:rPr>
                            </m:ctrlPr>
                          </m:sSubPr>
                          <m:e>
                            <m:r>
                              <a:rPr lang="en-US" sz="2800" i="1">
                                <a:solidFill>
                                  <a:sysClr val="windowText" lastClr="000000"/>
                                </a:solidFill>
                                <a:latin typeface="Cambria Math" panose="02040503050406030204" pitchFamily="18" charset="0"/>
                                <a:ea typeface="Cambria Math" panose="02040503050406030204" pitchFamily="18" charset="0"/>
                              </a:rPr>
                              <m:t>𝜎</m:t>
                            </m:r>
                          </m:e>
                          <m:sub>
                            <m:r>
                              <a:rPr lang="en-US" sz="2800" i="1">
                                <a:solidFill>
                                  <a:sysClr val="windowText" lastClr="000000"/>
                                </a:solidFill>
                                <a:latin typeface="Cambria Math" panose="02040503050406030204" pitchFamily="18" charset="0"/>
                              </a:rPr>
                              <m:t>𝑠</m:t>
                            </m:r>
                          </m:sub>
                        </m:sSub>
                        <m:nary>
                          <m:naryPr>
                            <m:supHide m:val="on"/>
                            <m:ctrlPr>
                              <a:rPr lang="en-US" sz="2800" i="1">
                                <a:solidFill>
                                  <a:sysClr val="windowText" lastClr="000000"/>
                                </a:solidFill>
                                <a:latin typeface="Cambria Math" panose="02040503050406030204" pitchFamily="18" charset="0"/>
                              </a:rPr>
                            </m:ctrlPr>
                          </m:naryPr>
                          <m:sub>
                            <m:sSup>
                              <m:sSupPr>
                                <m:ctrlPr>
                                  <a:rPr lang="en-US" sz="2800" i="1">
                                    <a:solidFill>
                                      <a:sysClr val="windowText" lastClr="000000"/>
                                    </a:solidFill>
                                    <a:latin typeface="Cambria Math" panose="02040503050406030204" pitchFamily="18" charset="0"/>
                                  </a:rPr>
                                </m:ctrlPr>
                              </m:sSupPr>
                              <m:e>
                                <m:r>
                                  <a:rPr lang="en-US" sz="2800" i="1">
                                    <a:solidFill>
                                      <a:sysClr val="windowText" lastClr="000000"/>
                                    </a:solidFill>
                                    <a:latin typeface="Cambria Math" panose="02040503050406030204" pitchFamily="18" charset="0"/>
                                  </a:rPr>
                                  <m:t>𝕤</m:t>
                                </m:r>
                              </m:e>
                              <m:sup>
                                <m:r>
                                  <a:rPr lang="en-US" sz="2800" i="1">
                                    <a:solidFill>
                                      <a:sysClr val="windowText" lastClr="000000"/>
                                    </a:solidFill>
                                    <a:latin typeface="Cambria Math" panose="02040503050406030204" pitchFamily="18" charset="0"/>
                                  </a:rPr>
                                  <m:t>2</m:t>
                                </m:r>
                              </m:sup>
                            </m:sSup>
                          </m:sub>
                          <m:sup/>
                          <m:e>
                            <m:sSub>
                              <m:sSubPr>
                                <m:ctrlPr>
                                  <a:rPr lang="en-US" sz="2800" i="1">
                                    <a:solidFill>
                                      <a:sysClr val="windowText" lastClr="000000"/>
                                    </a:solidFill>
                                    <a:latin typeface="Cambria Math" panose="02040503050406030204" pitchFamily="18" charset="0"/>
                                  </a:rPr>
                                </m:ctrlPr>
                              </m:sSubPr>
                              <m:e>
                                <m:r>
                                  <a:rPr lang="en-US" sz="2800" b="0" i="1" smtClean="0">
                                    <a:solidFill>
                                      <a:sysClr val="windowText" lastClr="000000"/>
                                    </a:solidFill>
                                    <a:latin typeface="Cambria Math" panose="02040503050406030204" pitchFamily="18" charset="0"/>
                                  </a:rPr>
                                  <m:t>  </m:t>
                                </m:r>
                                <m:r>
                                  <a:rPr lang="en-US" sz="2800" i="1">
                                    <a:solidFill>
                                      <a:sysClr val="windowText" lastClr="000000"/>
                                    </a:solidFill>
                                    <a:latin typeface="Cambria Math" panose="02040503050406030204" pitchFamily="18" charset="0"/>
                                  </a:rPr>
                                  <m:t>𝑓</m:t>
                                </m:r>
                              </m:e>
                              <m:sub>
                                <m:r>
                                  <a:rPr lang="en-US" sz="2800" i="1">
                                    <a:solidFill>
                                      <a:sysClr val="windowText" lastClr="000000"/>
                                    </a:solidFill>
                                    <a:latin typeface="Cambria Math" panose="02040503050406030204" pitchFamily="18" charset="0"/>
                                  </a:rPr>
                                  <m:t>𝑝</m:t>
                                </m:r>
                              </m:sub>
                            </m:sSub>
                            <m:d>
                              <m:dPr>
                                <m:ctrlPr>
                                  <a:rPr lang="en-US" sz="2800" i="1">
                                    <a:solidFill>
                                      <a:sysClr val="windowText" lastClr="000000"/>
                                    </a:solidFill>
                                    <a:latin typeface="Cambria Math" panose="02040503050406030204" pitchFamily="18" charset="0"/>
                                  </a:rPr>
                                </m:ctrlPr>
                              </m:dPr>
                              <m:e>
                                <m:sSub>
                                  <m:sSubPr>
                                    <m:ctrlPr>
                                      <a:rPr lang="en-US" sz="2800" b="1" i="1" dirty="0">
                                        <a:solidFill>
                                          <a:sysClr val="windowText" lastClr="000000"/>
                                        </a:solidFill>
                                        <a:latin typeface="Cambria Math" panose="02040503050406030204" pitchFamily="18" charset="0"/>
                                      </a:rPr>
                                    </m:ctrlPr>
                                  </m:sSubPr>
                                  <m:e>
                                    <m:r>
                                      <a:rPr lang="en-US" sz="2800" b="1" i="1" dirty="0">
                                        <a:solidFill>
                                          <a:sysClr val="windowText" lastClr="000000"/>
                                        </a:solidFill>
                                        <a:latin typeface="Cambria Math" panose="02040503050406030204" pitchFamily="18" charset="0"/>
                                        <a:ea typeface="Cambria Math" panose="02040503050406030204" pitchFamily="18" charset="0"/>
                                      </a:rPr>
                                      <m:t>𝝎</m:t>
                                    </m:r>
                                  </m:e>
                                  <m:sub>
                                    <m:r>
                                      <a:rPr lang="en-US" sz="2800" b="1" i="1" dirty="0">
                                        <a:solidFill>
                                          <a:sysClr val="windowText" lastClr="000000"/>
                                        </a:solidFill>
                                        <a:latin typeface="Cambria Math" panose="02040503050406030204" pitchFamily="18" charset="0"/>
                                      </a:rPr>
                                      <m:t>𝒊</m:t>
                                    </m:r>
                                  </m:sub>
                                </m:sSub>
                                <m:r>
                                  <a:rPr lang="en-US" sz="2800" i="1">
                                    <a:solidFill>
                                      <a:sysClr val="windowText" lastClr="000000"/>
                                    </a:solidFill>
                                    <a:latin typeface="Cambria Math" panose="02040503050406030204" pitchFamily="18" charset="0"/>
                                  </a:rPr>
                                  <m:t>,</m:t>
                                </m:r>
                                <m:r>
                                  <a:rPr lang="en-US" sz="2800" b="1" i="1" dirty="0">
                                    <a:solidFill>
                                      <a:sysClr val="windowText" lastClr="000000"/>
                                    </a:solidFill>
                                    <a:latin typeface="Cambria Math" panose="02040503050406030204" pitchFamily="18" charset="0"/>
                                    <a:ea typeface="Cambria Math" panose="02040503050406030204" pitchFamily="18" charset="0"/>
                                  </a:rPr>
                                  <m:t>𝝎</m:t>
                                </m:r>
                              </m:e>
                            </m:d>
                            <m:r>
                              <a:rPr lang="en-US" sz="2800" b="0" i="1" dirty="0" smtClean="0">
                                <a:solidFill>
                                  <a:sysClr val="windowText" lastClr="000000"/>
                                </a:solidFill>
                                <a:latin typeface="Cambria Math" panose="02040503050406030204" pitchFamily="18" charset="0"/>
                                <a:ea typeface="Cambria Math" panose="02040503050406030204" pitchFamily="18" charset="0"/>
                              </a:rPr>
                              <m:t> </m:t>
                            </m:r>
                            <m:r>
                              <a:rPr lang="en-US" sz="2800" b="0" i="1" dirty="0" smtClean="0">
                                <a:solidFill>
                                  <a:sysClr val="windowText" lastClr="000000"/>
                                </a:solidFill>
                                <a:latin typeface="Cambria Math" panose="02040503050406030204" pitchFamily="18" charset="0"/>
                                <a:ea typeface="Cambria Math" panose="02040503050406030204" pitchFamily="18" charset="0"/>
                              </a:rPr>
                              <m:t>𝐿</m:t>
                            </m:r>
                            <m:d>
                              <m:dPr>
                                <m:ctrlPr>
                                  <a:rPr lang="en-US" sz="2800" i="1">
                                    <a:solidFill>
                                      <a:sysClr val="windowText" lastClr="000000"/>
                                    </a:solidFill>
                                    <a:latin typeface="Cambria Math" panose="02040503050406030204" pitchFamily="18" charset="0"/>
                                  </a:rPr>
                                </m:ctrlPr>
                              </m:dPr>
                              <m:e>
                                <m:sSub>
                                  <m:sSubPr>
                                    <m:ctrlPr>
                                      <a:rPr lang="en-US" sz="2800" b="1" i="1" dirty="0">
                                        <a:solidFill>
                                          <a:sysClr val="windowText" lastClr="000000"/>
                                        </a:solidFill>
                                        <a:latin typeface="Cambria Math" panose="02040503050406030204" pitchFamily="18" charset="0"/>
                                      </a:rPr>
                                    </m:ctrlPr>
                                  </m:sSubPr>
                                  <m:e>
                                    <m:r>
                                      <a:rPr lang="en-US" sz="2800" b="1" i="1" dirty="0">
                                        <a:solidFill>
                                          <a:sysClr val="windowText" lastClr="000000"/>
                                        </a:solidFill>
                                        <a:latin typeface="Cambria Math" panose="02040503050406030204" pitchFamily="18" charset="0"/>
                                        <a:ea typeface="Cambria Math" panose="02040503050406030204" pitchFamily="18" charset="0"/>
                                      </a:rPr>
                                      <m:t>𝝎</m:t>
                                    </m:r>
                                  </m:e>
                                  <m:sub>
                                    <m:r>
                                      <a:rPr lang="en-US" sz="2800" b="1" i="1" dirty="0">
                                        <a:solidFill>
                                          <a:sysClr val="windowText" lastClr="000000"/>
                                        </a:solidFill>
                                        <a:latin typeface="Cambria Math" panose="02040503050406030204" pitchFamily="18" charset="0"/>
                                      </a:rPr>
                                      <m:t>𝒊</m:t>
                                    </m:r>
                                  </m:sub>
                                </m:sSub>
                              </m:e>
                            </m:d>
                            <m:r>
                              <m:rPr>
                                <m:sty m:val="p"/>
                              </m:rPr>
                              <a:rPr lang="en-US" sz="2800" b="0" i="0" dirty="0">
                                <a:solidFill>
                                  <a:sysClr val="windowText" lastClr="000000"/>
                                </a:solidFill>
                                <a:latin typeface="Cambria Math" panose="02040503050406030204" pitchFamily="18" charset="0"/>
                              </a:rPr>
                              <m:t>d</m:t>
                            </m:r>
                            <m:sSub>
                              <m:sSubPr>
                                <m:ctrlPr>
                                  <a:rPr lang="en-US" sz="2800" b="1" i="1" dirty="0">
                                    <a:solidFill>
                                      <a:sysClr val="windowText" lastClr="000000"/>
                                    </a:solidFill>
                                    <a:latin typeface="Cambria Math" panose="02040503050406030204" pitchFamily="18" charset="0"/>
                                  </a:rPr>
                                </m:ctrlPr>
                              </m:sSubPr>
                              <m:e>
                                <m:r>
                                  <a:rPr lang="en-US" sz="2800" b="1" i="1" dirty="0">
                                    <a:solidFill>
                                      <a:sysClr val="windowText" lastClr="000000"/>
                                    </a:solidFill>
                                    <a:latin typeface="Cambria Math" panose="02040503050406030204" pitchFamily="18" charset="0"/>
                                    <a:ea typeface="Cambria Math" panose="02040503050406030204" pitchFamily="18" charset="0"/>
                                  </a:rPr>
                                  <m:t>𝝎</m:t>
                                </m:r>
                              </m:e>
                              <m:sub>
                                <m:r>
                                  <a:rPr lang="en-US" sz="2800" b="1" i="1" dirty="0">
                                    <a:solidFill>
                                      <a:sysClr val="windowText" lastClr="000000"/>
                                    </a:solidFill>
                                    <a:latin typeface="Cambria Math" panose="02040503050406030204" pitchFamily="18" charset="0"/>
                                  </a:rPr>
                                  <m:t>𝒊</m:t>
                                </m:r>
                              </m:sub>
                            </m:sSub>
                          </m:e>
                        </m:nary>
                      </m:oMath>
                    </m:oMathPara>
                  </a14:m>
                  <a:endParaRPr lang="en-US" sz="2800" dirty="0"/>
                </a:p>
              </p:txBody>
            </p:sp>
          </mc:Choice>
          <mc:Fallback xmlns="">
            <p:sp>
              <p:nvSpPr>
                <p:cNvPr id="49" name="Rectangle 48">
                  <a:extLst>
                    <a:ext uri="{FF2B5EF4-FFF2-40B4-BE49-F238E27FC236}">
                      <a16:creationId xmlns:a16="http://schemas.microsoft.com/office/drawing/2014/main" id="{89BB611E-DD74-A546-B4B9-9B30F2335715}"/>
                    </a:ext>
                  </a:extLst>
                </p:cNvPr>
                <p:cNvSpPr>
                  <a:spLocks noRot="1" noChangeAspect="1" noMove="1" noResize="1" noEditPoints="1" noAdjustHandles="1" noChangeArrowheads="1" noChangeShapeType="1" noTextEdit="1"/>
                </p:cNvSpPr>
                <p:nvPr/>
              </p:nvSpPr>
              <p:spPr>
                <a:xfrm>
                  <a:off x="4332376" y="2083598"/>
                  <a:ext cx="6310910" cy="975395"/>
                </a:xfrm>
                <a:prstGeom prst="rect">
                  <a:avLst/>
                </a:prstGeom>
                <a:blipFill>
                  <a:blip r:embed="rId7"/>
                  <a:stretch>
                    <a:fillRect t="-182051" b="-256410"/>
                  </a:stretch>
                </a:blipFill>
              </p:spPr>
              <p:txBody>
                <a:bodyPr/>
                <a:lstStyle/>
                <a:p>
                  <a:r>
                    <a:rPr lang="en-US">
                      <a:noFill/>
                    </a:rPr>
                    <a:t> </a:t>
                  </a:r>
                </a:p>
              </p:txBody>
            </p:sp>
          </mc:Fallback>
        </mc:AlternateContent>
        <p:sp>
          <p:nvSpPr>
            <p:cNvPr id="50" name="Left Brace 49">
              <a:extLst>
                <a:ext uri="{FF2B5EF4-FFF2-40B4-BE49-F238E27FC236}">
                  <a16:creationId xmlns:a16="http://schemas.microsoft.com/office/drawing/2014/main" id="{1EF1366F-64E2-6846-933E-6F72D5CE4F63}"/>
                </a:ext>
              </a:extLst>
            </p:cNvPr>
            <p:cNvSpPr/>
            <p:nvPr/>
          </p:nvSpPr>
          <p:spPr>
            <a:xfrm rot="5400000" flipV="1">
              <a:off x="8534139" y="983051"/>
              <a:ext cx="194242" cy="2340864"/>
            </a:xfrm>
            <a:prstGeom prst="leftBrace">
              <a:avLst>
                <a:gd name="adj1" fmla="val 95736"/>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B7C74228-87FD-1947-9063-4FF81F9FEE2D}"/>
                    </a:ext>
                  </a:extLst>
                </p:cNvPr>
                <p:cNvSpPr/>
                <p:nvPr/>
              </p:nvSpPr>
              <p:spPr>
                <a:xfrm>
                  <a:off x="8027811" y="1455481"/>
                  <a:ext cx="1210484"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𝑓</m:t>
                        </m:r>
                        <m:d>
                          <m:dPr>
                            <m:ctrlPr>
                              <a:rPr lang="en-US" sz="2800" i="1">
                                <a:latin typeface="Cambria Math" panose="02040503050406030204" pitchFamily="18" charset="0"/>
                              </a:rPr>
                            </m:ctrlPr>
                          </m:dPr>
                          <m:e>
                            <m:sSub>
                              <m:sSubPr>
                                <m:ctrlPr>
                                  <a:rPr lang="en-US" sz="2800" b="1" i="1" dirty="0">
                                    <a:latin typeface="Cambria Math" panose="02040503050406030204" pitchFamily="18" charset="0"/>
                                  </a:rPr>
                                </m:ctrlPr>
                              </m:sSubPr>
                              <m:e>
                                <m:r>
                                  <a:rPr lang="en-US" sz="2800" b="1" i="1" dirty="0">
                                    <a:latin typeface="Cambria Math" panose="02040503050406030204" pitchFamily="18" charset="0"/>
                                    <a:ea typeface="Cambria Math" panose="02040503050406030204" pitchFamily="18" charset="0"/>
                                  </a:rPr>
                                  <m:t>𝝎</m:t>
                                </m:r>
                              </m:e>
                              <m:sub>
                                <m:r>
                                  <a:rPr lang="en-US" sz="2800" b="1" i="1" dirty="0">
                                    <a:latin typeface="Cambria Math" panose="02040503050406030204" pitchFamily="18" charset="0"/>
                                  </a:rPr>
                                  <m:t>𝒊</m:t>
                                </m:r>
                              </m:sub>
                            </m:sSub>
                          </m:e>
                        </m:d>
                      </m:oMath>
                    </m:oMathPara>
                  </a14:m>
                  <a:endParaRPr lang="en-US" sz="2800" dirty="0"/>
                </a:p>
              </p:txBody>
            </p:sp>
          </mc:Choice>
          <mc:Fallback xmlns="">
            <p:sp>
              <p:nvSpPr>
                <p:cNvPr id="51" name="Rectangle 50">
                  <a:extLst>
                    <a:ext uri="{FF2B5EF4-FFF2-40B4-BE49-F238E27FC236}">
                      <a16:creationId xmlns:a16="http://schemas.microsoft.com/office/drawing/2014/main" id="{B7C74228-87FD-1947-9063-4FF81F9FEE2D}"/>
                    </a:ext>
                  </a:extLst>
                </p:cNvPr>
                <p:cNvSpPr>
                  <a:spLocks noRot="1" noChangeAspect="1" noMove="1" noResize="1" noEditPoints="1" noAdjustHandles="1" noChangeArrowheads="1" noChangeShapeType="1" noTextEdit="1"/>
                </p:cNvSpPr>
                <p:nvPr/>
              </p:nvSpPr>
              <p:spPr>
                <a:xfrm>
                  <a:off x="8027811" y="1455481"/>
                  <a:ext cx="1210484" cy="523220"/>
                </a:xfrm>
                <a:prstGeom prst="rect">
                  <a:avLst/>
                </a:prstGeom>
                <a:blipFill>
                  <a:blip r:embed="rId8"/>
                  <a:stretch>
                    <a:fillRect l="-1042" b="-19048"/>
                  </a:stretch>
                </a:blipFill>
              </p:spPr>
              <p:txBody>
                <a:bodyPr/>
                <a:lstStyle/>
                <a:p>
                  <a:r>
                    <a:rPr lang="en-US">
                      <a:noFill/>
                    </a:rPr>
                    <a:t> </a:t>
                  </a:r>
                </a:p>
              </p:txBody>
            </p:sp>
          </mc:Fallback>
        </mc:AlternateContent>
      </p:grpSp>
    </p:spTree>
    <p:extLst>
      <p:ext uri="{BB962C8B-B14F-4D97-AF65-F5344CB8AC3E}">
        <p14:creationId xmlns:p14="http://schemas.microsoft.com/office/powerpoint/2010/main" val="259901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775E9-11D2-AE46-A89F-2353FEE4874C}"/>
              </a:ext>
            </a:extLst>
          </p:cNvPr>
          <p:cNvSpPr>
            <a:spLocks noGrp="1"/>
          </p:cNvSpPr>
          <p:nvPr>
            <p:ph type="title"/>
          </p:nvPr>
        </p:nvSpPr>
        <p:spPr/>
        <p:txBody>
          <a:bodyPr/>
          <a:lstStyle/>
          <a:p>
            <a:r>
              <a:rPr lang="en-US" dirty="0"/>
              <a:t>Sources of Discontinuity</a:t>
            </a:r>
          </a:p>
        </p:txBody>
      </p:sp>
      <p:sp>
        <p:nvSpPr>
          <p:cNvPr id="46" name="Rectangle 45">
            <a:extLst>
              <a:ext uri="{FF2B5EF4-FFF2-40B4-BE49-F238E27FC236}">
                <a16:creationId xmlns:a16="http://schemas.microsoft.com/office/drawing/2014/main" id="{F9C6D1ED-5ED9-544C-AB10-E655DF60D09A}"/>
              </a:ext>
            </a:extLst>
          </p:cNvPr>
          <p:cNvSpPr/>
          <p:nvPr/>
        </p:nvSpPr>
        <p:spPr>
          <a:xfrm>
            <a:off x="2085398" y="5674603"/>
            <a:ext cx="1760418" cy="646331"/>
          </a:xfrm>
          <a:prstGeom prst="rect">
            <a:avLst/>
          </a:prstGeom>
        </p:spPr>
        <p:txBody>
          <a:bodyPr wrap="none">
            <a:spAutoFit/>
          </a:bodyPr>
          <a:lstStyle/>
          <a:p>
            <a:r>
              <a:rPr lang="en-US" sz="3600" dirty="0"/>
              <a:t>Visibility</a:t>
            </a:r>
          </a:p>
        </p:txBody>
      </p:sp>
      <p:grpSp>
        <p:nvGrpSpPr>
          <p:cNvPr id="6" name="Group 5">
            <a:extLst>
              <a:ext uri="{FF2B5EF4-FFF2-40B4-BE49-F238E27FC236}">
                <a16:creationId xmlns:a16="http://schemas.microsoft.com/office/drawing/2014/main" id="{248B81FD-481F-A442-B876-5462D518474F}"/>
              </a:ext>
            </a:extLst>
          </p:cNvPr>
          <p:cNvGrpSpPr/>
          <p:nvPr/>
        </p:nvGrpSpPr>
        <p:grpSpPr>
          <a:xfrm>
            <a:off x="6367416" y="2749081"/>
            <a:ext cx="5295914" cy="2743751"/>
            <a:chOff x="6367416" y="2749081"/>
            <a:chExt cx="5295914" cy="2743751"/>
          </a:xfrm>
        </p:grpSpPr>
        <p:grpSp>
          <p:nvGrpSpPr>
            <p:cNvPr id="69" name="Group 68">
              <a:extLst>
                <a:ext uri="{FF2B5EF4-FFF2-40B4-BE49-F238E27FC236}">
                  <a16:creationId xmlns:a16="http://schemas.microsoft.com/office/drawing/2014/main" id="{CB394C80-FF84-9B4B-BD80-CBB211616825}"/>
                </a:ext>
              </a:extLst>
            </p:cNvPr>
            <p:cNvGrpSpPr/>
            <p:nvPr/>
          </p:nvGrpSpPr>
          <p:grpSpPr>
            <a:xfrm rot="5400000">
              <a:off x="6367416" y="2749081"/>
              <a:ext cx="2743751" cy="2743751"/>
              <a:chOff x="1463040" y="2926080"/>
              <a:chExt cx="2537460" cy="2537460"/>
            </a:xfrm>
          </p:grpSpPr>
          <p:sp>
            <p:nvSpPr>
              <p:cNvPr id="83" name="Oval 82">
                <a:extLst>
                  <a:ext uri="{FF2B5EF4-FFF2-40B4-BE49-F238E27FC236}">
                    <a16:creationId xmlns:a16="http://schemas.microsoft.com/office/drawing/2014/main" id="{410809F3-0298-2B45-BA34-E34532A299E6}"/>
                  </a:ext>
                </a:extLst>
              </p:cNvPr>
              <p:cNvSpPr/>
              <p:nvPr/>
            </p:nvSpPr>
            <p:spPr>
              <a:xfrm>
                <a:off x="2663190" y="4126230"/>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F18B5472-29ED-404C-AE76-9ED3C5126E6D}"/>
                  </a:ext>
                </a:extLst>
              </p:cNvPr>
              <p:cNvSpPr/>
              <p:nvPr/>
            </p:nvSpPr>
            <p:spPr>
              <a:xfrm>
                <a:off x="1463040" y="2926080"/>
                <a:ext cx="2537460" cy="2537460"/>
              </a:xfrm>
              <a:prstGeom prst="ellipse">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ectangle 69">
              <a:extLst>
                <a:ext uri="{FF2B5EF4-FFF2-40B4-BE49-F238E27FC236}">
                  <a16:creationId xmlns:a16="http://schemas.microsoft.com/office/drawing/2014/main" id="{E8A80961-3F05-EE43-9038-08808CC30F27}"/>
                </a:ext>
              </a:extLst>
            </p:cNvPr>
            <p:cNvSpPr/>
            <p:nvPr/>
          </p:nvSpPr>
          <p:spPr>
            <a:xfrm rot="3602429">
              <a:off x="10268740" y="3802041"/>
              <a:ext cx="1417623" cy="1371557"/>
            </a:xfrm>
            <a:prstGeom prst="rect">
              <a:avLst/>
            </a:prstGeom>
            <a:solidFill>
              <a:schemeClr val="tx1">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a:extLst>
                <a:ext uri="{FF2B5EF4-FFF2-40B4-BE49-F238E27FC236}">
                  <a16:creationId xmlns:a16="http://schemas.microsoft.com/office/drawing/2014/main" id="{4816C479-AFF8-A348-A375-63B44DCEBD79}"/>
                </a:ext>
              </a:extLst>
            </p:cNvPr>
            <p:cNvCxnSpPr>
              <a:cxnSpLocks/>
            </p:cNvCxnSpPr>
            <p:nvPr/>
          </p:nvCxnSpPr>
          <p:spPr>
            <a:xfrm rot="5400000" flipV="1">
              <a:off x="8837131" y="3027005"/>
              <a:ext cx="82301" cy="2269925"/>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8C14977-0B35-B942-BF80-9BF9E6498A1F}"/>
                </a:ext>
              </a:extLst>
            </p:cNvPr>
            <p:cNvCxnSpPr>
              <a:cxnSpLocks/>
            </p:cNvCxnSpPr>
            <p:nvPr/>
          </p:nvCxnSpPr>
          <p:spPr>
            <a:xfrm>
              <a:off x="7759511" y="4140068"/>
              <a:ext cx="2967221" cy="1312011"/>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3" name="Arc 72">
              <a:extLst>
                <a:ext uri="{FF2B5EF4-FFF2-40B4-BE49-F238E27FC236}">
                  <a16:creationId xmlns:a16="http://schemas.microsoft.com/office/drawing/2014/main" id="{5EDC9AB9-E935-F449-8B2E-5263FFB97003}"/>
                </a:ext>
              </a:extLst>
            </p:cNvPr>
            <p:cNvSpPr/>
            <p:nvPr/>
          </p:nvSpPr>
          <p:spPr>
            <a:xfrm rot="4107449">
              <a:off x="6387913" y="2749217"/>
              <a:ext cx="2743200" cy="2743200"/>
            </a:xfrm>
            <a:prstGeom prst="arc">
              <a:avLst>
                <a:gd name="adj1" fmla="val 17700791"/>
                <a:gd name="adj2" fmla="val 19007579"/>
              </a:avLst>
            </a:prstGeom>
            <a:ln w="1016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4" name="Straight Connector 73">
              <a:extLst>
                <a:ext uri="{FF2B5EF4-FFF2-40B4-BE49-F238E27FC236}">
                  <a16:creationId xmlns:a16="http://schemas.microsoft.com/office/drawing/2014/main" id="{CA49D9F7-0297-E642-B897-5483E6B942F4}"/>
                </a:ext>
              </a:extLst>
            </p:cNvPr>
            <p:cNvCxnSpPr>
              <a:cxnSpLocks/>
              <a:stCxn id="83" idx="2"/>
            </p:cNvCxnSpPr>
            <p:nvPr/>
          </p:nvCxnSpPr>
          <p:spPr>
            <a:xfrm flipV="1">
              <a:off x="7739291" y="3508693"/>
              <a:ext cx="3453972" cy="538108"/>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5" name="Arc 74">
              <a:extLst>
                <a:ext uri="{FF2B5EF4-FFF2-40B4-BE49-F238E27FC236}">
                  <a16:creationId xmlns:a16="http://schemas.microsoft.com/office/drawing/2014/main" id="{2D1C970A-0AEB-C64C-8C9E-21BFAE97D1BB}"/>
                </a:ext>
              </a:extLst>
            </p:cNvPr>
            <p:cNvSpPr/>
            <p:nvPr/>
          </p:nvSpPr>
          <p:spPr>
            <a:xfrm rot="2483324">
              <a:off x="6387912" y="2749356"/>
              <a:ext cx="2743200" cy="2743200"/>
            </a:xfrm>
            <a:prstGeom prst="arc">
              <a:avLst>
                <a:gd name="adj1" fmla="val 18416313"/>
                <a:gd name="adj2" fmla="val 19228324"/>
              </a:avLst>
            </a:prstGeom>
            <a:ln w="1016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2"/>
                </a:solidFill>
              </a:endParaRPr>
            </a:p>
          </p:txBody>
        </p:sp>
        <p:sp>
          <p:nvSpPr>
            <p:cNvPr id="76" name="Oval 75">
              <a:extLst>
                <a:ext uri="{FF2B5EF4-FFF2-40B4-BE49-F238E27FC236}">
                  <a16:creationId xmlns:a16="http://schemas.microsoft.com/office/drawing/2014/main" id="{5647E780-B3DE-EE46-B833-75ECE0BF7F31}"/>
                </a:ext>
              </a:extLst>
            </p:cNvPr>
            <p:cNvSpPr/>
            <p:nvPr/>
          </p:nvSpPr>
          <p:spPr>
            <a:xfrm rot="5400000">
              <a:off x="9014721" y="4094089"/>
              <a:ext cx="201490" cy="2014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a:extLst>
                <a:ext uri="{FF2B5EF4-FFF2-40B4-BE49-F238E27FC236}">
                  <a16:creationId xmlns:a16="http://schemas.microsoft.com/office/drawing/2014/main" id="{84A14CA1-F293-0846-85A0-FE18C5E33218}"/>
                </a:ext>
              </a:extLst>
            </p:cNvPr>
            <p:cNvCxnSpPr>
              <a:cxnSpLocks/>
              <a:stCxn id="83" idx="0"/>
              <a:endCxn id="76" idx="4"/>
            </p:cNvCxnSpPr>
            <p:nvPr/>
          </p:nvCxnSpPr>
          <p:spPr>
            <a:xfrm rot="5400000" flipV="1">
              <a:off x="8377145" y="3557258"/>
              <a:ext cx="73877" cy="1201274"/>
            </a:xfrm>
            <a:prstGeom prst="straightConnector1">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45105E00-E3AA-EB40-B7A8-41B7DBD39F09}"/>
                    </a:ext>
                  </a:extLst>
                </p:cNvPr>
                <p:cNvSpPr txBox="1"/>
                <p:nvPr/>
              </p:nvSpPr>
              <p:spPr>
                <a:xfrm>
                  <a:off x="8270550" y="3526727"/>
                  <a:ext cx="727945"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latin typeface="Cambria Math" panose="02040503050406030204" pitchFamily="18" charset="0"/>
                              </a:rPr>
                            </m:ctrlPr>
                          </m:sSubPr>
                          <m:e>
                            <m:r>
                              <a:rPr lang="en-US" sz="3600" i="1" smtClean="0">
                                <a:latin typeface="Cambria Math" panose="02040503050406030204" pitchFamily="18" charset="0"/>
                                <a:ea typeface="Cambria Math" panose="02040503050406030204" pitchFamily="18" charset="0"/>
                              </a:rPr>
                              <m:t>𝜔</m:t>
                            </m:r>
                          </m:e>
                          <m:sub>
                            <m:r>
                              <a:rPr lang="en-US" sz="3600" b="0" i="1" smtClean="0">
                                <a:latin typeface="Cambria Math" panose="02040503050406030204" pitchFamily="18" charset="0"/>
                                <a:ea typeface="Cambria Math" panose="02040503050406030204" pitchFamily="18" charset="0"/>
                              </a:rPr>
                              <m:t>𝑖</m:t>
                            </m:r>
                          </m:sub>
                        </m:sSub>
                      </m:oMath>
                    </m:oMathPara>
                  </a14:m>
                  <a:endParaRPr lang="en-US" sz="3600" dirty="0"/>
                </a:p>
              </p:txBody>
            </p:sp>
          </mc:Choice>
          <mc:Fallback xmlns="">
            <p:sp>
              <p:nvSpPr>
                <p:cNvPr id="78" name="TextBox 77">
                  <a:extLst>
                    <a:ext uri="{FF2B5EF4-FFF2-40B4-BE49-F238E27FC236}">
                      <a16:creationId xmlns:a16="http://schemas.microsoft.com/office/drawing/2014/main" id="{45105E00-E3AA-EB40-B7A8-41B7DBD39F09}"/>
                    </a:ext>
                  </a:extLst>
                </p:cNvPr>
                <p:cNvSpPr txBox="1">
                  <a:spLocks noRot="1" noChangeAspect="1" noMove="1" noResize="1" noEditPoints="1" noAdjustHandles="1" noChangeArrowheads="1" noChangeShapeType="1" noTextEdit="1"/>
                </p:cNvSpPr>
                <p:nvPr/>
              </p:nvSpPr>
              <p:spPr>
                <a:xfrm>
                  <a:off x="8270550" y="3526727"/>
                  <a:ext cx="727945" cy="553998"/>
                </a:xfrm>
                <a:prstGeom prst="rect">
                  <a:avLst/>
                </a:prstGeom>
                <a:blipFill>
                  <a:blip r:embed="rId3"/>
                  <a:stretch>
                    <a:fillRect b="-15909"/>
                  </a:stretch>
                </a:blipFill>
              </p:spPr>
              <p:txBody>
                <a:bodyPr/>
                <a:lstStyle/>
                <a:p>
                  <a:r>
                    <a:rPr lang="en-US">
                      <a:noFill/>
                    </a:rPr>
                    <a:t> </a:t>
                  </a:r>
                </a:p>
              </p:txBody>
            </p:sp>
          </mc:Fallback>
        </mc:AlternateContent>
        <p:cxnSp>
          <p:nvCxnSpPr>
            <p:cNvPr id="85" name="Straight Connector 84">
              <a:extLst>
                <a:ext uri="{FF2B5EF4-FFF2-40B4-BE49-F238E27FC236}">
                  <a16:creationId xmlns:a16="http://schemas.microsoft.com/office/drawing/2014/main" id="{8D2B4720-DB76-2847-97A4-D59CE2A9AB0B}"/>
                </a:ext>
              </a:extLst>
            </p:cNvPr>
            <p:cNvCxnSpPr>
              <a:cxnSpLocks/>
            </p:cNvCxnSpPr>
            <p:nvPr/>
          </p:nvCxnSpPr>
          <p:spPr>
            <a:xfrm flipH="1" flipV="1">
              <a:off x="10316210" y="3438947"/>
              <a:ext cx="290154" cy="425378"/>
            </a:xfrm>
            <a:prstGeom prst="line">
              <a:avLst/>
            </a:prstGeom>
            <a:ln w="635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CCEC399-5B38-DA4E-A3F8-2BFADC13700B}"/>
                </a:ext>
              </a:extLst>
            </p:cNvPr>
            <p:cNvCxnSpPr>
              <a:cxnSpLocks/>
              <a:stCxn id="70" idx="2"/>
            </p:cNvCxnSpPr>
            <p:nvPr/>
          </p:nvCxnSpPr>
          <p:spPr>
            <a:xfrm flipH="1">
              <a:off x="10013243" y="4830287"/>
              <a:ext cx="370164" cy="257948"/>
            </a:xfrm>
            <a:prstGeom prst="line">
              <a:avLst/>
            </a:prstGeom>
            <a:ln w="635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89" name="Rectangle 88">
            <a:extLst>
              <a:ext uri="{FF2B5EF4-FFF2-40B4-BE49-F238E27FC236}">
                <a16:creationId xmlns:a16="http://schemas.microsoft.com/office/drawing/2014/main" id="{7AB38950-A27B-2D4E-ABC0-DB3FEAB63227}"/>
              </a:ext>
            </a:extLst>
          </p:cNvPr>
          <p:cNvSpPr/>
          <p:nvPr/>
        </p:nvSpPr>
        <p:spPr>
          <a:xfrm>
            <a:off x="8269369" y="5674603"/>
            <a:ext cx="1582484" cy="646331"/>
          </a:xfrm>
          <a:prstGeom prst="rect">
            <a:avLst/>
          </a:prstGeom>
        </p:spPr>
        <p:txBody>
          <a:bodyPr wrap="none">
            <a:spAutoFit/>
          </a:bodyPr>
          <a:lstStyle/>
          <a:p>
            <a:r>
              <a:rPr lang="en-US" sz="3600" dirty="0"/>
              <a:t>Normal</a:t>
            </a:r>
          </a:p>
        </p:txBody>
      </p:sp>
      <p:grpSp>
        <p:nvGrpSpPr>
          <p:cNvPr id="5" name="Group 4">
            <a:extLst>
              <a:ext uri="{FF2B5EF4-FFF2-40B4-BE49-F238E27FC236}">
                <a16:creationId xmlns:a16="http://schemas.microsoft.com/office/drawing/2014/main" id="{46F31946-D80D-CF45-96FC-DB1C071679CD}"/>
              </a:ext>
            </a:extLst>
          </p:cNvPr>
          <p:cNvGrpSpPr/>
          <p:nvPr/>
        </p:nvGrpSpPr>
        <p:grpSpPr>
          <a:xfrm>
            <a:off x="6132146" y="927369"/>
            <a:ext cx="4466122" cy="1476606"/>
            <a:chOff x="6476675" y="797401"/>
            <a:chExt cx="4466122" cy="1476606"/>
          </a:xfrm>
        </p:grpSpPr>
        <p:sp>
          <p:nvSpPr>
            <p:cNvPr id="37" name="Rounded Rectangle 36">
              <a:extLst>
                <a:ext uri="{FF2B5EF4-FFF2-40B4-BE49-F238E27FC236}">
                  <a16:creationId xmlns:a16="http://schemas.microsoft.com/office/drawing/2014/main" id="{DAF6A8E5-CE2E-6C48-858A-D8D924A3DA1A}"/>
                </a:ext>
              </a:extLst>
            </p:cNvPr>
            <p:cNvSpPr/>
            <p:nvPr/>
          </p:nvSpPr>
          <p:spPr>
            <a:xfrm>
              <a:off x="6476675" y="797401"/>
              <a:ext cx="4466121" cy="1476606"/>
            </a:xfrm>
            <a:prstGeom prst="roundRect">
              <a:avLst/>
            </a:prstGeom>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69C59C42-C8F6-8E40-BBB9-60FC48C27C82}"/>
                    </a:ext>
                  </a:extLst>
                </p:cNvPr>
                <p:cNvSpPr/>
                <p:nvPr/>
              </p:nvSpPr>
              <p:spPr>
                <a:xfrm>
                  <a:off x="6523895" y="1316335"/>
                  <a:ext cx="4418902" cy="8792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supHide m:val="on"/>
                            <m:ctrlPr>
                              <a:rPr lang="en-US" sz="2400" b="1" i="1" dirty="0">
                                <a:latin typeface="Cambria Math" panose="02040503050406030204" pitchFamily="18" charset="0"/>
                              </a:rPr>
                            </m:ctrlPr>
                          </m:naryPr>
                          <m:sub>
                            <m:r>
                              <a:rPr lang="en-US" sz="2400">
                                <a:latin typeface="Cambria Math" panose="02040503050406030204" pitchFamily="18" charset="0"/>
                              </a:rPr>
                              <m:t>𝕤</m:t>
                            </m:r>
                          </m:sub>
                          <m:sup/>
                          <m:e>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𝒏</m:t>
                                </m:r>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sSub>
                                      <m:sSubPr>
                                        <m:ctrlPr>
                                          <a:rPr lang="en-US" sz="2400" b="1" i="1" dirty="0">
                                            <a:latin typeface="Cambria Math" panose="02040503050406030204" pitchFamily="18" charset="0"/>
                                          </a:rPr>
                                        </m:ctrlPr>
                                      </m:sSubPr>
                                      <m:e>
                                        <m:r>
                                          <a:rPr lang="en-US" sz="2400" b="1" i="1" dirty="0">
                                            <a:latin typeface="Cambria Math" panose="02040503050406030204" pitchFamily="18" charset="0"/>
                                            <a:ea typeface="Cambria Math" panose="02040503050406030204" pitchFamily="18" charset="0"/>
                                          </a:rPr>
                                          <m:t>𝝎</m:t>
                                        </m:r>
                                      </m:e>
                                      <m:sub>
                                        <m:r>
                                          <a:rPr lang="en-US" sz="2400" b="1" i="1" dirty="0">
                                            <a:latin typeface="Cambria Math" panose="02040503050406030204" pitchFamily="18" charset="0"/>
                                          </a:rPr>
                                          <m:t>𝒊</m:t>
                                        </m:r>
                                      </m:sub>
                                    </m:sSub>
                                  </m:num>
                                  <m:den>
                                    <m:r>
                                      <a:rPr lang="en-US" sz="2400" i="1">
                                        <a:latin typeface="Cambria Math" panose="02040503050406030204" pitchFamily="18" charset="0"/>
                                        <a:ea typeface="Cambria Math" panose="02040503050406030204" pitchFamily="18" charset="0"/>
                                      </a:rPr>
                                      <m:t>𝜕𝜋</m:t>
                                    </m:r>
                                  </m:den>
                                </m:f>
                              </m:e>
                            </m:d>
                            <m:sSub>
                              <m:sSubPr>
                                <m:ctrlPr>
                                  <a:rPr lang="en-US" sz="2400" i="1">
                                    <a:solidFill>
                                      <a:sysClr val="windowText" lastClr="000000"/>
                                    </a:solidFill>
                                    <a:latin typeface="Cambria Math" panose="02040503050406030204" pitchFamily="18" charset="0"/>
                                  </a:rPr>
                                </m:ctrlPr>
                              </m:sSubPr>
                              <m:e>
                                <m:r>
                                  <a:rPr lang="en-US" sz="2400" i="1">
                                    <a:solidFill>
                                      <a:sysClr val="windowText" lastClr="000000"/>
                                    </a:solidFill>
                                    <a:latin typeface="Cambria Math" panose="02040503050406030204" pitchFamily="18" charset="0"/>
                                  </a:rPr>
                                  <m:t>𝑓</m:t>
                                </m:r>
                              </m:e>
                              <m:sub>
                                <m:r>
                                  <a:rPr lang="en-US" sz="2400" i="1">
                                    <a:solidFill>
                                      <a:sysClr val="windowText" lastClr="000000"/>
                                    </a:solidFill>
                                    <a:latin typeface="Cambria Math" panose="02040503050406030204" pitchFamily="18" charset="0"/>
                                  </a:rPr>
                                  <m:t>𝑝</m:t>
                                </m:r>
                              </m:sub>
                            </m:sSub>
                            <m:d>
                              <m:dPr>
                                <m:ctrlPr>
                                  <a:rPr lang="en-US" sz="2400" i="1">
                                    <a:solidFill>
                                      <a:sysClr val="windowText" lastClr="000000"/>
                                    </a:solidFill>
                                    <a:latin typeface="Cambria Math" panose="02040503050406030204" pitchFamily="18" charset="0"/>
                                  </a:rPr>
                                </m:ctrlPr>
                              </m:dPr>
                              <m:e>
                                <m:sSub>
                                  <m:sSubPr>
                                    <m:ctrlPr>
                                      <a:rPr lang="en-US" sz="2400" b="1" i="1" dirty="0">
                                        <a:solidFill>
                                          <a:sysClr val="windowText" lastClr="000000"/>
                                        </a:solidFill>
                                        <a:latin typeface="Cambria Math" panose="02040503050406030204" pitchFamily="18" charset="0"/>
                                      </a:rPr>
                                    </m:ctrlPr>
                                  </m:sSubPr>
                                  <m:e>
                                    <m:r>
                                      <a:rPr lang="en-US" sz="2400" b="1" i="1" dirty="0">
                                        <a:solidFill>
                                          <a:sysClr val="windowText" lastClr="000000"/>
                                        </a:solidFill>
                                        <a:latin typeface="Cambria Math" panose="02040503050406030204" pitchFamily="18" charset="0"/>
                                        <a:ea typeface="Cambria Math" panose="02040503050406030204" pitchFamily="18" charset="0"/>
                                      </a:rPr>
                                      <m:t>𝝎</m:t>
                                    </m:r>
                                  </m:e>
                                  <m:sub>
                                    <m:r>
                                      <a:rPr lang="en-US" sz="2400" b="1" i="1" dirty="0">
                                        <a:solidFill>
                                          <a:sysClr val="windowText" lastClr="000000"/>
                                        </a:solidFill>
                                        <a:latin typeface="Cambria Math" panose="02040503050406030204" pitchFamily="18" charset="0"/>
                                      </a:rPr>
                                      <m:t>𝒊</m:t>
                                    </m:r>
                                  </m:sub>
                                </m:sSub>
                                <m:r>
                                  <a:rPr lang="en-US" sz="2400" i="1">
                                    <a:solidFill>
                                      <a:sysClr val="windowText" lastClr="000000"/>
                                    </a:solidFill>
                                    <a:latin typeface="Cambria Math" panose="02040503050406030204" pitchFamily="18" charset="0"/>
                                  </a:rPr>
                                  <m:t>,</m:t>
                                </m:r>
                                <m:r>
                                  <a:rPr lang="en-US" sz="2400" b="1" i="1" dirty="0">
                                    <a:solidFill>
                                      <a:sysClr val="windowText" lastClr="000000"/>
                                    </a:solidFill>
                                    <a:latin typeface="Cambria Math" panose="02040503050406030204" pitchFamily="18" charset="0"/>
                                    <a:ea typeface="Cambria Math" panose="02040503050406030204" pitchFamily="18" charset="0"/>
                                  </a:rPr>
                                  <m:t>𝝎</m:t>
                                </m:r>
                              </m:e>
                            </m:d>
                            <m:r>
                              <a:rPr lang="en-US" sz="2400" i="1">
                                <a:latin typeface="Cambria Math" panose="02040503050406030204" pitchFamily="18" charset="0"/>
                                <a:ea typeface="Cambria Math" panose="02040503050406030204" pitchFamily="18" charset="0"/>
                              </a:rPr>
                              <m:t>∆</m:t>
                            </m:r>
                            <m:r>
                              <a:rPr lang="en-US" sz="2400" i="1" dirty="0">
                                <a:solidFill>
                                  <a:sysClr val="windowText" lastClr="000000"/>
                                </a:solidFill>
                                <a:latin typeface="Cambria Math" panose="02040503050406030204" pitchFamily="18" charset="0"/>
                                <a:ea typeface="Cambria Math" panose="02040503050406030204" pitchFamily="18" charset="0"/>
                              </a:rPr>
                              <m:t>𝐿</m:t>
                            </m:r>
                            <m:d>
                              <m:dPr>
                                <m:ctrlPr>
                                  <a:rPr lang="en-US" sz="2400" i="1">
                                    <a:solidFill>
                                      <a:sysClr val="windowText" lastClr="000000"/>
                                    </a:solidFill>
                                    <a:latin typeface="Cambria Math" panose="02040503050406030204" pitchFamily="18" charset="0"/>
                                  </a:rPr>
                                </m:ctrlPr>
                              </m:dPr>
                              <m:e>
                                <m:sSub>
                                  <m:sSubPr>
                                    <m:ctrlPr>
                                      <a:rPr lang="en-US" sz="2400" b="1" i="1" dirty="0">
                                        <a:solidFill>
                                          <a:sysClr val="windowText" lastClr="000000"/>
                                        </a:solidFill>
                                        <a:latin typeface="Cambria Math" panose="02040503050406030204" pitchFamily="18" charset="0"/>
                                      </a:rPr>
                                    </m:ctrlPr>
                                  </m:sSubPr>
                                  <m:e>
                                    <m:r>
                                      <a:rPr lang="en-US" sz="2400" b="1" i="1" dirty="0">
                                        <a:solidFill>
                                          <a:sysClr val="windowText" lastClr="000000"/>
                                        </a:solidFill>
                                        <a:latin typeface="Cambria Math" panose="02040503050406030204" pitchFamily="18" charset="0"/>
                                        <a:ea typeface="Cambria Math" panose="02040503050406030204" pitchFamily="18" charset="0"/>
                                      </a:rPr>
                                      <m:t>𝝎</m:t>
                                    </m:r>
                                  </m:e>
                                  <m:sub>
                                    <m:r>
                                      <a:rPr lang="en-US" sz="2400" b="1" i="1" dirty="0">
                                        <a:solidFill>
                                          <a:sysClr val="windowText" lastClr="000000"/>
                                        </a:solidFill>
                                        <a:latin typeface="Cambria Math" panose="02040503050406030204" pitchFamily="18" charset="0"/>
                                      </a:rPr>
                                      <m:t>𝒊</m:t>
                                    </m:r>
                                  </m:sub>
                                </m:sSub>
                              </m:e>
                            </m:d>
                            <m:r>
                              <m:rPr>
                                <m:sty m:val="p"/>
                              </m:rPr>
                              <a:rPr lang="en-US" sz="2400">
                                <a:latin typeface="Cambria Math" panose="02040503050406030204" pitchFamily="18" charset="0"/>
                              </a:rPr>
                              <m:t>d</m:t>
                            </m:r>
                            <m:sSub>
                              <m:sSubPr>
                                <m:ctrlPr>
                                  <a:rPr lang="en-US" sz="2400" b="1" i="1" dirty="0">
                                    <a:latin typeface="Cambria Math" panose="02040503050406030204" pitchFamily="18" charset="0"/>
                                  </a:rPr>
                                </m:ctrlPr>
                              </m:sSubPr>
                              <m:e>
                                <m:r>
                                  <a:rPr lang="en-US" sz="2400" b="1" i="1" dirty="0">
                                    <a:latin typeface="Cambria Math" panose="02040503050406030204" pitchFamily="18" charset="0"/>
                                    <a:ea typeface="Cambria Math" panose="02040503050406030204" pitchFamily="18" charset="0"/>
                                  </a:rPr>
                                  <m:t>𝝎</m:t>
                                </m:r>
                              </m:e>
                              <m:sub>
                                <m:r>
                                  <a:rPr lang="en-US" sz="2400" b="1" i="1" dirty="0">
                                    <a:latin typeface="Cambria Math" panose="02040503050406030204" pitchFamily="18" charset="0"/>
                                  </a:rPr>
                                  <m:t>𝒊</m:t>
                                </m:r>
                              </m:sub>
                            </m:sSub>
                          </m:e>
                        </m:nary>
                      </m:oMath>
                    </m:oMathPara>
                  </a14:m>
                  <a:endParaRPr lang="en-US" sz="2400" dirty="0"/>
                </a:p>
              </p:txBody>
            </p:sp>
          </mc:Choice>
          <mc:Fallback xmlns="">
            <p:sp>
              <p:nvSpPr>
                <p:cNvPr id="47" name="Rectangle 46">
                  <a:extLst>
                    <a:ext uri="{FF2B5EF4-FFF2-40B4-BE49-F238E27FC236}">
                      <a16:creationId xmlns:a16="http://schemas.microsoft.com/office/drawing/2014/main" id="{69C59C42-C8F6-8E40-BBB9-60FC48C27C82}"/>
                    </a:ext>
                  </a:extLst>
                </p:cNvPr>
                <p:cNvSpPr>
                  <a:spLocks noRot="1" noChangeAspect="1" noMove="1" noResize="1" noEditPoints="1" noAdjustHandles="1" noChangeArrowheads="1" noChangeShapeType="1" noTextEdit="1"/>
                </p:cNvSpPr>
                <p:nvPr/>
              </p:nvSpPr>
              <p:spPr>
                <a:xfrm>
                  <a:off x="6523895" y="1316335"/>
                  <a:ext cx="4418902" cy="879215"/>
                </a:xfrm>
                <a:prstGeom prst="rect">
                  <a:avLst/>
                </a:prstGeom>
                <a:blipFill>
                  <a:blip r:embed="rId4"/>
                  <a:stretch>
                    <a:fillRect l="-25788" t="-170000" b="-248571"/>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D0553541-3C6A-834C-A1DF-9A9517DB9268}"/>
                </a:ext>
              </a:extLst>
            </p:cNvPr>
            <p:cNvSpPr txBox="1"/>
            <p:nvPr/>
          </p:nvSpPr>
          <p:spPr>
            <a:xfrm>
              <a:off x="6606356" y="839111"/>
              <a:ext cx="2681888" cy="461665"/>
            </a:xfrm>
            <a:prstGeom prst="rect">
              <a:avLst/>
            </a:prstGeom>
            <a:noFill/>
          </p:spPr>
          <p:txBody>
            <a:bodyPr wrap="none" rtlCol="0">
              <a:spAutoFit/>
            </a:bodyPr>
            <a:lstStyle/>
            <a:p>
              <a:r>
                <a:rPr lang="en-US" sz="2400" dirty="0"/>
                <a:t>The boundary term:</a:t>
              </a:r>
            </a:p>
          </p:txBody>
        </p:sp>
      </p:grpSp>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F95A9B83-8550-B441-B41D-B6DD6ED3DF2B}"/>
                  </a:ext>
                </a:extLst>
              </p:cNvPr>
              <p:cNvSpPr/>
              <p:nvPr/>
            </p:nvSpPr>
            <p:spPr>
              <a:xfrm>
                <a:off x="5885599" y="2840172"/>
                <a:ext cx="5741379" cy="11415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supHide m:val="on"/>
                          <m:ctrlPr>
                            <a:rPr lang="en-US" sz="3200" b="1" i="1" dirty="0">
                              <a:latin typeface="Cambria Math" panose="02040503050406030204" pitchFamily="18" charset="0"/>
                            </a:rPr>
                          </m:ctrlPr>
                        </m:naryPr>
                        <m:sub>
                          <m:r>
                            <a:rPr lang="en-US" sz="3200">
                              <a:latin typeface="Cambria Math" panose="02040503050406030204" pitchFamily="18" charset="0"/>
                            </a:rPr>
                            <m:t>𝕤</m:t>
                          </m:r>
                        </m:sub>
                        <m:sup/>
                        <m:e>
                          <m:d>
                            <m:dPr>
                              <m:begChr m:val="⟨"/>
                              <m:endChr m:val="⟩"/>
                              <m:ctrlPr>
                                <a:rPr lang="en-US" sz="3200" i="1" smtClean="0">
                                  <a:solidFill>
                                    <a:srgbClr val="C00000"/>
                                  </a:solidFill>
                                  <a:latin typeface="Cambria Math" panose="02040503050406030204" pitchFamily="18" charset="0"/>
                                </a:rPr>
                              </m:ctrlPr>
                            </m:dPr>
                            <m:e>
                              <m:r>
                                <a:rPr lang="en-US" sz="3200" b="1" i="1">
                                  <a:solidFill>
                                    <a:srgbClr val="C00000"/>
                                  </a:solidFill>
                                  <a:latin typeface="Cambria Math" panose="02040503050406030204" pitchFamily="18" charset="0"/>
                                </a:rPr>
                                <m:t>𝒏</m:t>
                              </m:r>
                              <m:r>
                                <a:rPr lang="en-US" sz="3200" i="1">
                                  <a:solidFill>
                                    <a:srgbClr val="C00000"/>
                                  </a:solidFill>
                                  <a:latin typeface="Cambria Math" panose="02040503050406030204" pitchFamily="18" charset="0"/>
                                </a:rPr>
                                <m:t>, </m:t>
                              </m:r>
                              <m:f>
                                <m:fPr>
                                  <m:ctrlPr>
                                    <a:rPr lang="en-US" sz="3200" i="1">
                                      <a:solidFill>
                                        <a:srgbClr val="C00000"/>
                                      </a:solidFill>
                                      <a:latin typeface="Cambria Math" panose="02040503050406030204" pitchFamily="18" charset="0"/>
                                    </a:rPr>
                                  </m:ctrlPr>
                                </m:fPr>
                                <m:num>
                                  <m:r>
                                    <a:rPr lang="en-US" sz="3200" i="1">
                                      <a:solidFill>
                                        <a:srgbClr val="C00000"/>
                                      </a:solidFill>
                                      <a:latin typeface="Cambria Math" panose="02040503050406030204" pitchFamily="18" charset="0"/>
                                      <a:ea typeface="Cambria Math" panose="02040503050406030204" pitchFamily="18" charset="0"/>
                                    </a:rPr>
                                    <m:t>𝜕</m:t>
                                  </m:r>
                                  <m:sSub>
                                    <m:sSubPr>
                                      <m:ctrlPr>
                                        <a:rPr lang="en-US" sz="3200" b="1" i="1" dirty="0">
                                          <a:solidFill>
                                            <a:srgbClr val="C00000"/>
                                          </a:solidFill>
                                          <a:latin typeface="Cambria Math" panose="02040503050406030204" pitchFamily="18" charset="0"/>
                                        </a:rPr>
                                      </m:ctrlPr>
                                    </m:sSubPr>
                                    <m:e>
                                      <m:r>
                                        <a:rPr lang="en-US" sz="3200" b="1" i="1" dirty="0">
                                          <a:solidFill>
                                            <a:srgbClr val="C00000"/>
                                          </a:solidFill>
                                          <a:latin typeface="Cambria Math" panose="02040503050406030204" pitchFamily="18" charset="0"/>
                                          <a:ea typeface="Cambria Math" panose="02040503050406030204" pitchFamily="18" charset="0"/>
                                        </a:rPr>
                                        <m:t>𝝎</m:t>
                                      </m:r>
                                    </m:e>
                                    <m:sub>
                                      <m:r>
                                        <a:rPr lang="en-US" sz="3200" b="1" i="1" dirty="0">
                                          <a:solidFill>
                                            <a:srgbClr val="C00000"/>
                                          </a:solidFill>
                                          <a:latin typeface="Cambria Math" panose="02040503050406030204" pitchFamily="18" charset="0"/>
                                        </a:rPr>
                                        <m:t>𝒊</m:t>
                                      </m:r>
                                    </m:sub>
                                  </m:sSub>
                                </m:num>
                                <m:den>
                                  <m:r>
                                    <a:rPr lang="en-US" sz="3200" i="1">
                                      <a:solidFill>
                                        <a:srgbClr val="C00000"/>
                                      </a:solidFill>
                                      <a:latin typeface="Cambria Math" panose="02040503050406030204" pitchFamily="18" charset="0"/>
                                      <a:ea typeface="Cambria Math" panose="02040503050406030204" pitchFamily="18" charset="0"/>
                                    </a:rPr>
                                    <m:t>𝜕𝜋</m:t>
                                  </m:r>
                                </m:den>
                              </m:f>
                            </m:e>
                          </m:d>
                          <m:sSub>
                            <m:sSubPr>
                              <m:ctrlPr>
                                <a:rPr lang="en-US" sz="3200" i="1">
                                  <a:solidFill>
                                    <a:sysClr val="windowText" lastClr="000000"/>
                                  </a:solidFill>
                                  <a:latin typeface="Cambria Math" panose="02040503050406030204" pitchFamily="18" charset="0"/>
                                </a:rPr>
                              </m:ctrlPr>
                            </m:sSubPr>
                            <m:e>
                              <m:r>
                                <a:rPr lang="en-US" sz="3200" i="1">
                                  <a:solidFill>
                                    <a:sysClr val="windowText" lastClr="000000"/>
                                  </a:solidFill>
                                  <a:latin typeface="Cambria Math" panose="02040503050406030204" pitchFamily="18" charset="0"/>
                                </a:rPr>
                                <m:t>𝑓</m:t>
                              </m:r>
                            </m:e>
                            <m:sub>
                              <m:r>
                                <a:rPr lang="en-US" sz="3200" i="1">
                                  <a:solidFill>
                                    <a:sysClr val="windowText" lastClr="000000"/>
                                  </a:solidFill>
                                  <a:latin typeface="Cambria Math" panose="02040503050406030204" pitchFamily="18" charset="0"/>
                                </a:rPr>
                                <m:t>𝑝</m:t>
                              </m:r>
                            </m:sub>
                          </m:sSub>
                          <m:d>
                            <m:dPr>
                              <m:ctrlPr>
                                <a:rPr lang="en-US" sz="3200" i="1">
                                  <a:solidFill>
                                    <a:sysClr val="windowText" lastClr="000000"/>
                                  </a:solidFill>
                                  <a:latin typeface="Cambria Math" panose="02040503050406030204" pitchFamily="18" charset="0"/>
                                </a:rPr>
                              </m:ctrlPr>
                            </m:dPr>
                            <m:e>
                              <m:sSub>
                                <m:sSubPr>
                                  <m:ctrlPr>
                                    <a:rPr lang="en-US" sz="3200" b="1" i="1" dirty="0">
                                      <a:solidFill>
                                        <a:sysClr val="windowText" lastClr="000000"/>
                                      </a:solidFill>
                                      <a:latin typeface="Cambria Math" panose="02040503050406030204" pitchFamily="18" charset="0"/>
                                    </a:rPr>
                                  </m:ctrlPr>
                                </m:sSubPr>
                                <m:e>
                                  <m:r>
                                    <a:rPr lang="en-US" sz="3200" b="1" i="1" dirty="0">
                                      <a:solidFill>
                                        <a:sysClr val="windowText" lastClr="000000"/>
                                      </a:solidFill>
                                      <a:latin typeface="Cambria Math" panose="02040503050406030204" pitchFamily="18" charset="0"/>
                                      <a:ea typeface="Cambria Math" panose="02040503050406030204" pitchFamily="18" charset="0"/>
                                    </a:rPr>
                                    <m:t>𝝎</m:t>
                                  </m:r>
                                </m:e>
                                <m:sub>
                                  <m:r>
                                    <a:rPr lang="en-US" sz="3200" b="1" i="1" dirty="0">
                                      <a:solidFill>
                                        <a:sysClr val="windowText" lastClr="000000"/>
                                      </a:solidFill>
                                      <a:latin typeface="Cambria Math" panose="02040503050406030204" pitchFamily="18" charset="0"/>
                                    </a:rPr>
                                    <m:t>𝒊</m:t>
                                  </m:r>
                                </m:sub>
                              </m:sSub>
                              <m:r>
                                <a:rPr lang="en-US" sz="3200" i="1">
                                  <a:solidFill>
                                    <a:sysClr val="windowText" lastClr="000000"/>
                                  </a:solidFill>
                                  <a:latin typeface="Cambria Math" panose="02040503050406030204" pitchFamily="18" charset="0"/>
                                </a:rPr>
                                <m:t>,</m:t>
                              </m:r>
                              <m:r>
                                <a:rPr lang="en-US" sz="3200" b="1" i="1" dirty="0">
                                  <a:solidFill>
                                    <a:sysClr val="windowText" lastClr="000000"/>
                                  </a:solidFill>
                                  <a:latin typeface="Cambria Math" panose="02040503050406030204" pitchFamily="18" charset="0"/>
                                  <a:ea typeface="Cambria Math" panose="02040503050406030204" pitchFamily="18" charset="0"/>
                                </a:rPr>
                                <m:t>𝝎</m:t>
                              </m:r>
                            </m:e>
                          </m:d>
                          <m:r>
                            <a:rPr lang="en-US" sz="3200" i="1">
                              <a:latin typeface="Cambria Math" panose="02040503050406030204" pitchFamily="18" charset="0"/>
                              <a:ea typeface="Cambria Math" panose="02040503050406030204" pitchFamily="18" charset="0"/>
                            </a:rPr>
                            <m:t>∆</m:t>
                          </m:r>
                          <m:r>
                            <a:rPr lang="en-US" sz="3200" i="1" dirty="0">
                              <a:solidFill>
                                <a:sysClr val="windowText" lastClr="000000"/>
                              </a:solidFill>
                              <a:latin typeface="Cambria Math" panose="02040503050406030204" pitchFamily="18" charset="0"/>
                              <a:ea typeface="Cambria Math" panose="02040503050406030204" pitchFamily="18" charset="0"/>
                            </a:rPr>
                            <m:t>𝐿</m:t>
                          </m:r>
                          <m:d>
                            <m:dPr>
                              <m:ctrlPr>
                                <a:rPr lang="en-US" sz="3200" i="1">
                                  <a:solidFill>
                                    <a:sysClr val="windowText" lastClr="000000"/>
                                  </a:solidFill>
                                  <a:latin typeface="Cambria Math" panose="02040503050406030204" pitchFamily="18" charset="0"/>
                                </a:rPr>
                              </m:ctrlPr>
                            </m:dPr>
                            <m:e>
                              <m:sSub>
                                <m:sSubPr>
                                  <m:ctrlPr>
                                    <a:rPr lang="en-US" sz="3200" b="1" i="1" dirty="0">
                                      <a:solidFill>
                                        <a:sysClr val="windowText" lastClr="000000"/>
                                      </a:solidFill>
                                      <a:latin typeface="Cambria Math" panose="02040503050406030204" pitchFamily="18" charset="0"/>
                                    </a:rPr>
                                  </m:ctrlPr>
                                </m:sSubPr>
                                <m:e>
                                  <m:r>
                                    <a:rPr lang="en-US" sz="3200" b="1" i="1" dirty="0">
                                      <a:solidFill>
                                        <a:sysClr val="windowText" lastClr="000000"/>
                                      </a:solidFill>
                                      <a:latin typeface="Cambria Math" panose="02040503050406030204" pitchFamily="18" charset="0"/>
                                      <a:ea typeface="Cambria Math" panose="02040503050406030204" pitchFamily="18" charset="0"/>
                                    </a:rPr>
                                    <m:t>𝝎</m:t>
                                  </m:r>
                                </m:e>
                                <m:sub>
                                  <m:r>
                                    <a:rPr lang="en-US" sz="3200" b="1" i="1" dirty="0">
                                      <a:solidFill>
                                        <a:sysClr val="windowText" lastClr="000000"/>
                                      </a:solidFill>
                                      <a:latin typeface="Cambria Math" panose="02040503050406030204" pitchFamily="18" charset="0"/>
                                    </a:rPr>
                                    <m:t>𝒊</m:t>
                                  </m:r>
                                </m:sub>
                              </m:sSub>
                            </m:e>
                          </m:d>
                          <m:r>
                            <m:rPr>
                              <m:sty m:val="p"/>
                            </m:rPr>
                            <a:rPr lang="en-US" sz="3200">
                              <a:latin typeface="Cambria Math" panose="02040503050406030204" pitchFamily="18" charset="0"/>
                            </a:rPr>
                            <m:t>d</m:t>
                          </m:r>
                          <m:sSub>
                            <m:sSubPr>
                              <m:ctrlPr>
                                <a:rPr lang="en-US" sz="3200" b="1" i="1" dirty="0">
                                  <a:latin typeface="Cambria Math" panose="02040503050406030204" pitchFamily="18" charset="0"/>
                                </a:rPr>
                              </m:ctrlPr>
                            </m:sSubPr>
                            <m:e>
                              <m:r>
                                <a:rPr lang="en-US" sz="3200" b="1" i="1" dirty="0">
                                  <a:latin typeface="Cambria Math" panose="02040503050406030204" pitchFamily="18" charset="0"/>
                                  <a:ea typeface="Cambria Math" panose="02040503050406030204" pitchFamily="18" charset="0"/>
                                </a:rPr>
                                <m:t>𝝎</m:t>
                              </m:r>
                            </m:e>
                            <m:sub>
                              <m:r>
                                <a:rPr lang="en-US" sz="3200" b="1" i="1" dirty="0">
                                  <a:latin typeface="Cambria Math" panose="02040503050406030204" pitchFamily="18" charset="0"/>
                                </a:rPr>
                                <m:t>𝒊</m:t>
                              </m:r>
                            </m:sub>
                          </m:sSub>
                        </m:e>
                      </m:nary>
                    </m:oMath>
                  </m:oMathPara>
                </a14:m>
                <a:endParaRPr lang="en-US" sz="3200" dirty="0"/>
              </a:p>
            </p:txBody>
          </p:sp>
        </mc:Choice>
        <mc:Fallback xmlns="">
          <p:sp>
            <p:nvSpPr>
              <p:cNvPr id="40" name="Rectangle 39">
                <a:extLst>
                  <a:ext uri="{FF2B5EF4-FFF2-40B4-BE49-F238E27FC236}">
                    <a16:creationId xmlns:a16="http://schemas.microsoft.com/office/drawing/2014/main" id="{F95A9B83-8550-B441-B41D-B6DD6ED3DF2B}"/>
                  </a:ext>
                </a:extLst>
              </p:cNvPr>
              <p:cNvSpPr>
                <a:spLocks noRot="1" noChangeAspect="1" noMove="1" noResize="1" noEditPoints="1" noAdjustHandles="1" noChangeArrowheads="1" noChangeShapeType="1" noTextEdit="1"/>
              </p:cNvSpPr>
              <p:nvPr/>
            </p:nvSpPr>
            <p:spPr>
              <a:xfrm>
                <a:off x="5885599" y="2840172"/>
                <a:ext cx="5741379" cy="1141595"/>
              </a:xfrm>
              <a:prstGeom prst="rect">
                <a:avLst/>
              </a:prstGeom>
              <a:blipFill>
                <a:blip r:embed="rId5"/>
                <a:stretch>
                  <a:fillRect l="-27313" t="-176923" b="-254945"/>
                </a:stretch>
              </a:blipFill>
            </p:spPr>
            <p:txBody>
              <a:bodyPr/>
              <a:lstStyle/>
              <a:p>
                <a:r>
                  <a:rPr lang="en-US">
                    <a:noFill/>
                  </a:rPr>
                  <a:t> </a:t>
                </a:r>
              </a:p>
            </p:txBody>
          </p:sp>
        </mc:Fallback>
      </mc:AlternateContent>
      <p:sp>
        <p:nvSpPr>
          <p:cNvPr id="41" name="TextBox 40">
            <a:extLst>
              <a:ext uri="{FF2B5EF4-FFF2-40B4-BE49-F238E27FC236}">
                <a16:creationId xmlns:a16="http://schemas.microsoft.com/office/drawing/2014/main" id="{0E990C14-6ECB-084C-AA3B-AAF909A0B933}"/>
              </a:ext>
            </a:extLst>
          </p:cNvPr>
          <p:cNvSpPr txBox="1"/>
          <p:nvPr/>
        </p:nvSpPr>
        <p:spPr>
          <a:xfrm>
            <a:off x="5980085" y="2221296"/>
            <a:ext cx="3519681" cy="584775"/>
          </a:xfrm>
          <a:prstGeom prst="rect">
            <a:avLst/>
          </a:prstGeom>
          <a:noFill/>
        </p:spPr>
        <p:txBody>
          <a:bodyPr wrap="none" rtlCol="0">
            <a:spAutoFit/>
          </a:bodyPr>
          <a:lstStyle/>
          <a:p>
            <a:r>
              <a:rPr lang="en-US" sz="3200" dirty="0"/>
              <a:t>The boundary term:</a:t>
            </a:r>
          </a:p>
        </p:txBody>
      </p:sp>
      <p:grpSp>
        <p:nvGrpSpPr>
          <p:cNvPr id="10" name="Group 9">
            <a:extLst>
              <a:ext uri="{FF2B5EF4-FFF2-40B4-BE49-F238E27FC236}">
                <a16:creationId xmlns:a16="http://schemas.microsoft.com/office/drawing/2014/main" id="{3413949A-B6DD-5C4B-A7B6-A49841CF7F7B}"/>
              </a:ext>
            </a:extLst>
          </p:cNvPr>
          <p:cNvGrpSpPr/>
          <p:nvPr/>
        </p:nvGrpSpPr>
        <p:grpSpPr>
          <a:xfrm>
            <a:off x="3296126" y="4210376"/>
            <a:ext cx="522645" cy="1256639"/>
            <a:chOff x="3296126" y="4210376"/>
            <a:chExt cx="522645" cy="1256639"/>
          </a:xfrm>
        </p:grpSpPr>
        <p:sp>
          <p:nvSpPr>
            <p:cNvPr id="42" name="Left Brace 41">
              <a:extLst>
                <a:ext uri="{FF2B5EF4-FFF2-40B4-BE49-F238E27FC236}">
                  <a16:creationId xmlns:a16="http://schemas.microsoft.com/office/drawing/2014/main" id="{245AC76D-0B69-4F43-A5B0-36D82E8404FE}"/>
                </a:ext>
              </a:extLst>
            </p:cNvPr>
            <p:cNvSpPr/>
            <p:nvPr/>
          </p:nvSpPr>
          <p:spPr>
            <a:xfrm rot="10800000" flipH="1">
              <a:off x="3651565" y="4210376"/>
              <a:ext cx="167206" cy="1256639"/>
            </a:xfrm>
            <a:prstGeom prst="leftBrace">
              <a:avLst>
                <a:gd name="adj1" fmla="val 95736"/>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4F4EF5B-B81B-CD4F-94BE-41AAE426FFAF}"/>
                    </a:ext>
                  </a:extLst>
                </p:cNvPr>
                <p:cNvSpPr txBox="1"/>
                <p:nvPr/>
              </p:nvSpPr>
              <p:spPr>
                <a:xfrm>
                  <a:off x="3296126" y="4614843"/>
                  <a:ext cx="30264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𝜋</m:t>
                        </m:r>
                      </m:oMath>
                    </m:oMathPara>
                  </a14:m>
                  <a:endParaRPr lang="en-US" sz="2800" dirty="0"/>
                </a:p>
              </p:txBody>
            </p:sp>
          </mc:Choice>
          <mc:Fallback xmlns="">
            <p:sp>
              <p:nvSpPr>
                <p:cNvPr id="43" name="TextBox 42">
                  <a:extLst>
                    <a:ext uri="{FF2B5EF4-FFF2-40B4-BE49-F238E27FC236}">
                      <a16:creationId xmlns:a16="http://schemas.microsoft.com/office/drawing/2014/main" id="{44F4EF5B-B81B-CD4F-94BE-41AAE426FFAF}"/>
                    </a:ext>
                  </a:extLst>
                </p:cNvPr>
                <p:cNvSpPr txBox="1">
                  <a:spLocks noRot="1" noChangeAspect="1" noMove="1" noResize="1" noEditPoints="1" noAdjustHandles="1" noChangeArrowheads="1" noChangeShapeType="1" noTextEdit="1"/>
                </p:cNvSpPr>
                <p:nvPr/>
              </p:nvSpPr>
              <p:spPr>
                <a:xfrm>
                  <a:off x="3296126" y="4614843"/>
                  <a:ext cx="302647" cy="430887"/>
                </a:xfrm>
                <a:prstGeom prst="rect">
                  <a:avLst/>
                </a:prstGeom>
                <a:blipFill>
                  <a:blip r:embed="rId6"/>
                  <a:stretch>
                    <a:fillRect l="-16667" r="-12500"/>
                  </a:stretch>
                </a:blipFill>
              </p:spPr>
              <p:txBody>
                <a:bodyPr/>
                <a:lstStyle/>
                <a:p>
                  <a:r>
                    <a:rPr lang="en-US">
                      <a:noFill/>
                    </a:rPr>
                    <a:t> </a:t>
                  </a:r>
                </a:p>
              </p:txBody>
            </p:sp>
          </mc:Fallback>
        </mc:AlternateContent>
      </p:grpSp>
      <p:grpSp>
        <p:nvGrpSpPr>
          <p:cNvPr id="45" name="Group 44">
            <a:extLst>
              <a:ext uri="{FF2B5EF4-FFF2-40B4-BE49-F238E27FC236}">
                <a16:creationId xmlns:a16="http://schemas.microsoft.com/office/drawing/2014/main" id="{A35114A9-6B4A-FD41-A043-169AEF7BE422}"/>
              </a:ext>
            </a:extLst>
          </p:cNvPr>
          <p:cNvGrpSpPr/>
          <p:nvPr/>
        </p:nvGrpSpPr>
        <p:grpSpPr>
          <a:xfrm rot="5400000">
            <a:off x="1101729" y="1151484"/>
            <a:ext cx="3452807" cy="5212552"/>
            <a:chOff x="7886640" y="1453909"/>
            <a:chExt cx="3452807" cy="5212552"/>
          </a:xfrm>
        </p:grpSpPr>
        <p:cxnSp>
          <p:nvCxnSpPr>
            <p:cNvPr id="14" name="Straight Connector 13">
              <a:extLst>
                <a:ext uri="{FF2B5EF4-FFF2-40B4-BE49-F238E27FC236}">
                  <a16:creationId xmlns:a16="http://schemas.microsoft.com/office/drawing/2014/main" id="{0D737578-A145-4147-A661-47647ED06D30}"/>
                </a:ext>
              </a:extLst>
            </p:cNvPr>
            <p:cNvCxnSpPr>
              <a:cxnSpLocks/>
            </p:cNvCxnSpPr>
            <p:nvPr/>
          </p:nvCxnSpPr>
          <p:spPr>
            <a:xfrm rot="16200000">
              <a:off x="9482371" y="3474562"/>
              <a:ext cx="2275640" cy="1369917"/>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8B5D69A6-BDBA-8149-91CE-B97B1C3A6EE3}"/>
                </a:ext>
              </a:extLst>
            </p:cNvPr>
            <p:cNvGrpSpPr/>
            <p:nvPr/>
          </p:nvGrpSpPr>
          <p:grpSpPr>
            <a:xfrm>
              <a:off x="8561398" y="3922710"/>
              <a:ext cx="2743751" cy="2743751"/>
              <a:chOff x="1463040" y="2926080"/>
              <a:chExt cx="2537460" cy="2537460"/>
            </a:xfrm>
          </p:grpSpPr>
          <p:sp>
            <p:nvSpPr>
              <p:cNvPr id="7" name="Oval 6">
                <a:extLst>
                  <a:ext uri="{FF2B5EF4-FFF2-40B4-BE49-F238E27FC236}">
                    <a16:creationId xmlns:a16="http://schemas.microsoft.com/office/drawing/2014/main" id="{02F23EF1-5F3A-324D-84AD-19B7BADA3764}"/>
                  </a:ext>
                </a:extLst>
              </p:cNvPr>
              <p:cNvSpPr/>
              <p:nvPr/>
            </p:nvSpPr>
            <p:spPr>
              <a:xfrm>
                <a:off x="1463040" y="2926080"/>
                <a:ext cx="2537460" cy="2537460"/>
              </a:xfrm>
              <a:prstGeom prst="ellipse">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7976F29-1073-4147-8545-56B8C5CBC644}"/>
                  </a:ext>
                </a:extLst>
              </p:cNvPr>
              <p:cNvSpPr/>
              <p:nvPr/>
            </p:nvSpPr>
            <p:spPr>
              <a:xfrm>
                <a:off x="2663190" y="4126230"/>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08A0D178-19DA-2E49-BA3A-5F47378A2040}"/>
                </a:ext>
              </a:extLst>
            </p:cNvPr>
            <p:cNvSpPr/>
            <p:nvPr/>
          </p:nvSpPr>
          <p:spPr>
            <a:xfrm>
              <a:off x="10007151" y="2338128"/>
              <a:ext cx="1332296" cy="683571"/>
            </a:xfrm>
            <a:prstGeom prst="rect">
              <a:avLst/>
            </a:prstGeom>
            <a:solidFill>
              <a:schemeClr val="accent6">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8B9E6CD-8941-CD4B-9660-B519618DE85A}"/>
                </a:ext>
              </a:extLst>
            </p:cNvPr>
            <p:cNvCxnSpPr>
              <a:cxnSpLocks/>
            </p:cNvCxnSpPr>
            <p:nvPr/>
          </p:nvCxnSpPr>
          <p:spPr>
            <a:xfrm flipV="1">
              <a:off x="9933134" y="3020633"/>
              <a:ext cx="82301" cy="2269925"/>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 name="Arc 23">
              <a:extLst>
                <a:ext uri="{FF2B5EF4-FFF2-40B4-BE49-F238E27FC236}">
                  <a16:creationId xmlns:a16="http://schemas.microsoft.com/office/drawing/2014/main" id="{CFD018C1-961A-F046-A9EA-2668A40775A8}"/>
                </a:ext>
              </a:extLst>
            </p:cNvPr>
            <p:cNvSpPr/>
            <p:nvPr/>
          </p:nvSpPr>
          <p:spPr>
            <a:xfrm rot="20307449">
              <a:off x="8561534" y="3902764"/>
              <a:ext cx="2743200" cy="2743200"/>
            </a:xfrm>
            <a:prstGeom prst="arc">
              <a:avLst>
                <a:gd name="adj1" fmla="val 17700791"/>
                <a:gd name="adj2" fmla="val 19384895"/>
              </a:avLst>
            </a:prstGeom>
            <a:ln w="1016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58ACFCD5-1168-ED48-A475-12E902D81367}"/>
                </a:ext>
              </a:extLst>
            </p:cNvPr>
            <p:cNvCxnSpPr>
              <a:cxnSpLocks/>
              <a:stCxn id="4" idx="2"/>
            </p:cNvCxnSpPr>
            <p:nvPr/>
          </p:nvCxnSpPr>
          <p:spPr>
            <a:xfrm flipH="1" flipV="1">
              <a:off x="7886640" y="1923168"/>
              <a:ext cx="1972478" cy="3371418"/>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Arc 28">
              <a:extLst>
                <a:ext uri="{FF2B5EF4-FFF2-40B4-BE49-F238E27FC236}">
                  <a16:creationId xmlns:a16="http://schemas.microsoft.com/office/drawing/2014/main" id="{1550B51D-E3C9-A345-B9ED-D8406B0BC6FC}"/>
                </a:ext>
              </a:extLst>
            </p:cNvPr>
            <p:cNvSpPr/>
            <p:nvPr/>
          </p:nvSpPr>
          <p:spPr>
            <a:xfrm rot="18683324">
              <a:off x="8561673" y="3902765"/>
              <a:ext cx="2743200" cy="2743200"/>
            </a:xfrm>
            <a:prstGeom prst="arc">
              <a:avLst>
                <a:gd name="adj1" fmla="val 17176757"/>
                <a:gd name="adj2" fmla="val 19228324"/>
              </a:avLst>
            </a:prstGeom>
            <a:ln w="1016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2"/>
                </a:solidFill>
              </a:endParaRPr>
            </a:p>
          </p:txBody>
        </p:sp>
        <p:sp>
          <p:nvSpPr>
            <p:cNvPr id="30" name="Oval 29">
              <a:extLst>
                <a:ext uri="{FF2B5EF4-FFF2-40B4-BE49-F238E27FC236}">
                  <a16:creationId xmlns:a16="http://schemas.microsoft.com/office/drawing/2014/main" id="{D2A0D84C-B697-394A-A31A-F0F3F80A62A0}"/>
                </a:ext>
              </a:extLst>
            </p:cNvPr>
            <p:cNvSpPr/>
            <p:nvPr/>
          </p:nvSpPr>
          <p:spPr>
            <a:xfrm>
              <a:off x="9906406" y="3817666"/>
              <a:ext cx="201490" cy="2014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2A12ACAF-5BAE-BC41-A24C-BF3DFC0E15C5}"/>
                    </a:ext>
                  </a:extLst>
                </p:cNvPr>
                <p:cNvSpPr txBox="1"/>
                <p:nvPr/>
              </p:nvSpPr>
              <p:spPr>
                <a:xfrm rot="16200000">
                  <a:off x="9285698" y="4313609"/>
                  <a:ext cx="727945"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latin typeface="Cambria Math" panose="02040503050406030204" pitchFamily="18" charset="0"/>
                              </a:rPr>
                            </m:ctrlPr>
                          </m:sSubPr>
                          <m:e>
                            <m:r>
                              <a:rPr lang="en-US" sz="3600" i="1" smtClean="0">
                                <a:latin typeface="Cambria Math" panose="02040503050406030204" pitchFamily="18" charset="0"/>
                                <a:ea typeface="Cambria Math" panose="02040503050406030204" pitchFamily="18" charset="0"/>
                              </a:rPr>
                              <m:t>𝜔</m:t>
                            </m:r>
                          </m:e>
                          <m:sub>
                            <m:r>
                              <a:rPr lang="en-US" sz="3600" b="0" i="1" smtClean="0">
                                <a:latin typeface="Cambria Math" panose="02040503050406030204" pitchFamily="18" charset="0"/>
                                <a:ea typeface="Cambria Math" panose="02040503050406030204" pitchFamily="18" charset="0"/>
                              </a:rPr>
                              <m:t>𝑖</m:t>
                            </m:r>
                          </m:sub>
                        </m:sSub>
                      </m:oMath>
                    </m:oMathPara>
                  </a14:m>
                  <a:endParaRPr lang="en-US" sz="3600" dirty="0"/>
                </a:p>
              </p:txBody>
            </p:sp>
          </mc:Choice>
          <mc:Fallback xmlns="">
            <p:sp>
              <p:nvSpPr>
                <p:cNvPr id="49" name="TextBox 48">
                  <a:extLst>
                    <a:ext uri="{FF2B5EF4-FFF2-40B4-BE49-F238E27FC236}">
                      <a16:creationId xmlns:a16="http://schemas.microsoft.com/office/drawing/2014/main" id="{2A12ACAF-5BAE-BC41-A24C-BF3DFC0E15C5}"/>
                    </a:ext>
                  </a:extLst>
                </p:cNvPr>
                <p:cNvSpPr txBox="1">
                  <a:spLocks noRot="1" noChangeAspect="1" noMove="1" noResize="1" noEditPoints="1" noAdjustHandles="1" noChangeArrowheads="1" noChangeShapeType="1" noTextEdit="1"/>
                </p:cNvSpPr>
                <p:nvPr/>
              </p:nvSpPr>
              <p:spPr>
                <a:xfrm rot="16200000">
                  <a:off x="9285698" y="4313609"/>
                  <a:ext cx="727945" cy="553998"/>
                </a:xfrm>
                <a:prstGeom prst="rect">
                  <a:avLst/>
                </a:prstGeom>
                <a:blipFill>
                  <a:blip r:embed="rId7"/>
                  <a:stretch>
                    <a:fillRect b="-13333"/>
                  </a:stretch>
                </a:blipFill>
              </p:spPr>
              <p:txBody>
                <a:bodyPr/>
                <a:lstStyle/>
                <a:p>
                  <a:r>
                    <a:rPr lang="en-US">
                      <a:noFill/>
                    </a:rPr>
                    <a:t> </a:t>
                  </a:r>
                </a:p>
              </p:txBody>
            </p:sp>
          </mc:Fallback>
        </mc:AlternateContent>
        <p:sp>
          <p:nvSpPr>
            <p:cNvPr id="27" name="Rectangle 26">
              <a:extLst>
                <a:ext uri="{FF2B5EF4-FFF2-40B4-BE49-F238E27FC236}">
                  <a16:creationId xmlns:a16="http://schemas.microsoft.com/office/drawing/2014/main" id="{2C8DE4F8-FF01-FD45-957F-438DAF94A726}"/>
                </a:ext>
              </a:extLst>
            </p:cNvPr>
            <p:cNvSpPr/>
            <p:nvPr/>
          </p:nvSpPr>
          <p:spPr>
            <a:xfrm>
              <a:off x="7886641" y="1453909"/>
              <a:ext cx="3418509" cy="469259"/>
            </a:xfrm>
            <a:prstGeom prst="rect">
              <a:avLst/>
            </a:prstGeom>
            <a:solidFill>
              <a:schemeClr val="accent2">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89F6DF1E-3713-E54B-B842-C1F6D25457FA}"/>
                </a:ext>
              </a:extLst>
            </p:cNvPr>
            <p:cNvCxnSpPr>
              <a:cxnSpLocks/>
            </p:cNvCxnSpPr>
            <p:nvPr/>
          </p:nvCxnSpPr>
          <p:spPr>
            <a:xfrm rot="16200000">
              <a:off x="9306370" y="4642553"/>
              <a:ext cx="1300053" cy="50533"/>
            </a:xfrm>
            <a:prstGeom prst="straightConnector1">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079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8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9" grpId="0"/>
      <p:bldP spid="89" grpId="1"/>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775E9-11D2-AE46-A89F-2353FEE4874C}"/>
              </a:ext>
            </a:extLst>
          </p:cNvPr>
          <p:cNvSpPr>
            <a:spLocks noGrp="1"/>
          </p:cNvSpPr>
          <p:nvPr>
            <p:ph type="title"/>
          </p:nvPr>
        </p:nvSpPr>
        <p:spPr/>
        <p:txBody>
          <a:bodyPr/>
          <a:lstStyle/>
          <a:p>
            <a:r>
              <a:rPr lang="en-US" dirty="0"/>
              <a:t>Sources of Discontinuity</a:t>
            </a:r>
          </a:p>
        </p:txBody>
      </p:sp>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F95A9B83-8550-B441-B41D-B6DD6ED3DF2B}"/>
                  </a:ext>
                </a:extLst>
              </p:cNvPr>
              <p:cNvSpPr/>
              <p:nvPr/>
            </p:nvSpPr>
            <p:spPr>
              <a:xfrm>
                <a:off x="5885599" y="2840172"/>
                <a:ext cx="5741379" cy="11415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supHide m:val="on"/>
                          <m:ctrlPr>
                            <a:rPr lang="en-US" sz="3200" b="1" i="1" dirty="0">
                              <a:latin typeface="Cambria Math" panose="02040503050406030204" pitchFamily="18" charset="0"/>
                            </a:rPr>
                          </m:ctrlPr>
                        </m:naryPr>
                        <m:sub>
                          <m:r>
                            <a:rPr lang="en-US" sz="3200">
                              <a:latin typeface="Cambria Math" panose="02040503050406030204" pitchFamily="18" charset="0"/>
                            </a:rPr>
                            <m:t>𝕤</m:t>
                          </m:r>
                        </m:sub>
                        <m:sup/>
                        <m:e>
                          <m:d>
                            <m:dPr>
                              <m:begChr m:val="⟨"/>
                              <m:endChr m:val="⟩"/>
                              <m:ctrlPr>
                                <a:rPr lang="en-US" sz="3200" i="1" smtClean="0">
                                  <a:solidFill>
                                    <a:srgbClr val="C00000"/>
                                  </a:solidFill>
                                  <a:latin typeface="Cambria Math" panose="02040503050406030204" pitchFamily="18" charset="0"/>
                                </a:rPr>
                              </m:ctrlPr>
                            </m:dPr>
                            <m:e>
                              <m:r>
                                <a:rPr lang="en-US" sz="3200" b="1" i="1">
                                  <a:solidFill>
                                    <a:srgbClr val="C00000"/>
                                  </a:solidFill>
                                  <a:latin typeface="Cambria Math" panose="02040503050406030204" pitchFamily="18" charset="0"/>
                                </a:rPr>
                                <m:t>𝒏</m:t>
                              </m:r>
                              <m:r>
                                <a:rPr lang="en-US" sz="3200" i="1">
                                  <a:solidFill>
                                    <a:srgbClr val="C00000"/>
                                  </a:solidFill>
                                  <a:latin typeface="Cambria Math" panose="02040503050406030204" pitchFamily="18" charset="0"/>
                                </a:rPr>
                                <m:t>, </m:t>
                              </m:r>
                              <m:f>
                                <m:fPr>
                                  <m:ctrlPr>
                                    <a:rPr lang="en-US" sz="3200" i="1">
                                      <a:solidFill>
                                        <a:srgbClr val="C00000"/>
                                      </a:solidFill>
                                      <a:latin typeface="Cambria Math" panose="02040503050406030204" pitchFamily="18" charset="0"/>
                                    </a:rPr>
                                  </m:ctrlPr>
                                </m:fPr>
                                <m:num>
                                  <m:r>
                                    <a:rPr lang="en-US" sz="3200" i="1">
                                      <a:solidFill>
                                        <a:srgbClr val="C00000"/>
                                      </a:solidFill>
                                      <a:latin typeface="Cambria Math" panose="02040503050406030204" pitchFamily="18" charset="0"/>
                                      <a:ea typeface="Cambria Math" panose="02040503050406030204" pitchFamily="18" charset="0"/>
                                    </a:rPr>
                                    <m:t>𝜕</m:t>
                                  </m:r>
                                  <m:sSub>
                                    <m:sSubPr>
                                      <m:ctrlPr>
                                        <a:rPr lang="en-US" sz="3200" b="1" i="1" dirty="0">
                                          <a:solidFill>
                                            <a:srgbClr val="C00000"/>
                                          </a:solidFill>
                                          <a:latin typeface="Cambria Math" panose="02040503050406030204" pitchFamily="18" charset="0"/>
                                        </a:rPr>
                                      </m:ctrlPr>
                                    </m:sSubPr>
                                    <m:e>
                                      <m:r>
                                        <a:rPr lang="en-US" sz="3200" b="1" i="1" dirty="0">
                                          <a:solidFill>
                                            <a:srgbClr val="C00000"/>
                                          </a:solidFill>
                                          <a:latin typeface="Cambria Math" panose="02040503050406030204" pitchFamily="18" charset="0"/>
                                          <a:ea typeface="Cambria Math" panose="02040503050406030204" pitchFamily="18" charset="0"/>
                                        </a:rPr>
                                        <m:t>𝝎</m:t>
                                      </m:r>
                                    </m:e>
                                    <m:sub>
                                      <m:r>
                                        <a:rPr lang="en-US" sz="3200" b="1" i="1" dirty="0">
                                          <a:solidFill>
                                            <a:srgbClr val="C00000"/>
                                          </a:solidFill>
                                          <a:latin typeface="Cambria Math" panose="02040503050406030204" pitchFamily="18" charset="0"/>
                                        </a:rPr>
                                        <m:t>𝒊</m:t>
                                      </m:r>
                                    </m:sub>
                                  </m:sSub>
                                </m:num>
                                <m:den>
                                  <m:r>
                                    <a:rPr lang="en-US" sz="3200" i="1">
                                      <a:solidFill>
                                        <a:srgbClr val="C00000"/>
                                      </a:solidFill>
                                      <a:latin typeface="Cambria Math" panose="02040503050406030204" pitchFamily="18" charset="0"/>
                                      <a:ea typeface="Cambria Math" panose="02040503050406030204" pitchFamily="18" charset="0"/>
                                    </a:rPr>
                                    <m:t>𝜕𝜋</m:t>
                                  </m:r>
                                </m:den>
                              </m:f>
                            </m:e>
                          </m:d>
                          <m:sSub>
                            <m:sSubPr>
                              <m:ctrlPr>
                                <a:rPr lang="en-US" sz="3200" i="1">
                                  <a:solidFill>
                                    <a:sysClr val="windowText" lastClr="000000"/>
                                  </a:solidFill>
                                  <a:latin typeface="Cambria Math" panose="02040503050406030204" pitchFamily="18" charset="0"/>
                                </a:rPr>
                              </m:ctrlPr>
                            </m:sSubPr>
                            <m:e>
                              <m:r>
                                <a:rPr lang="en-US" sz="3200" i="1">
                                  <a:solidFill>
                                    <a:sysClr val="windowText" lastClr="000000"/>
                                  </a:solidFill>
                                  <a:latin typeface="Cambria Math" panose="02040503050406030204" pitchFamily="18" charset="0"/>
                                </a:rPr>
                                <m:t>𝑓</m:t>
                              </m:r>
                            </m:e>
                            <m:sub>
                              <m:r>
                                <a:rPr lang="en-US" sz="3200" i="1">
                                  <a:solidFill>
                                    <a:sysClr val="windowText" lastClr="000000"/>
                                  </a:solidFill>
                                  <a:latin typeface="Cambria Math" panose="02040503050406030204" pitchFamily="18" charset="0"/>
                                </a:rPr>
                                <m:t>𝑝</m:t>
                              </m:r>
                            </m:sub>
                          </m:sSub>
                          <m:d>
                            <m:dPr>
                              <m:ctrlPr>
                                <a:rPr lang="en-US" sz="3200" i="1">
                                  <a:solidFill>
                                    <a:sysClr val="windowText" lastClr="000000"/>
                                  </a:solidFill>
                                  <a:latin typeface="Cambria Math" panose="02040503050406030204" pitchFamily="18" charset="0"/>
                                </a:rPr>
                              </m:ctrlPr>
                            </m:dPr>
                            <m:e>
                              <m:sSub>
                                <m:sSubPr>
                                  <m:ctrlPr>
                                    <a:rPr lang="en-US" sz="3200" b="1" i="1" dirty="0">
                                      <a:solidFill>
                                        <a:sysClr val="windowText" lastClr="000000"/>
                                      </a:solidFill>
                                      <a:latin typeface="Cambria Math" panose="02040503050406030204" pitchFamily="18" charset="0"/>
                                    </a:rPr>
                                  </m:ctrlPr>
                                </m:sSubPr>
                                <m:e>
                                  <m:r>
                                    <a:rPr lang="en-US" sz="3200" b="1" i="1" dirty="0">
                                      <a:solidFill>
                                        <a:sysClr val="windowText" lastClr="000000"/>
                                      </a:solidFill>
                                      <a:latin typeface="Cambria Math" panose="02040503050406030204" pitchFamily="18" charset="0"/>
                                      <a:ea typeface="Cambria Math" panose="02040503050406030204" pitchFamily="18" charset="0"/>
                                    </a:rPr>
                                    <m:t>𝝎</m:t>
                                  </m:r>
                                </m:e>
                                <m:sub>
                                  <m:r>
                                    <a:rPr lang="en-US" sz="3200" b="1" i="1" dirty="0">
                                      <a:solidFill>
                                        <a:sysClr val="windowText" lastClr="000000"/>
                                      </a:solidFill>
                                      <a:latin typeface="Cambria Math" panose="02040503050406030204" pitchFamily="18" charset="0"/>
                                    </a:rPr>
                                    <m:t>𝒊</m:t>
                                  </m:r>
                                </m:sub>
                              </m:sSub>
                              <m:r>
                                <a:rPr lang="en-US" sz="3200" i="1">
                                  <a:solidFill>
                                    <a:sysClr val="windowText" lastClr="000000"/>
                                  </a:solidFill>
                                  <a:latin typeface="Cambria Math" panose="02040503050406030204" pitchFamily="18" charset="0"/>
                                </a:rPr>
                                <m:t>,</m:t>
                              </m:r>
                              <m:r>
                                <a:rPr lang="en-US" sz="3200" b="1" i="1" dirty="0">
                                  <a:solidFill>
                                    <a:sysClr val="windowText" lastClr="000000"/>
                                  </a:solidFill>
                                  <a:latin typeface="Cambria Math" panose="02040503050406030204" pitchFamily="18" charset="0"/>
                                  <a:ea typeface="Cambria Math" panose="02040503050406030204" pitchFamily="18" charset="0"/>
                                </a:rPr>
                                <m:t>𝝎</m:t>
                              </m:r>
                            </m:e>
                          </m:d>
                          <m:r>
                            <a:rPr lang="en-US" sz="3200" i="1">
                              <a:latin typeface="Cambria Math" panose="02040503050406030204" pitchFamily="18" charset="0"/>
                              <a:ea typeface="Cambria Math" panose="02040503050406030204" pitchFamily="18" charset="0"/>
                            </a:rPr>
                            <m:t>∆</m:t>
                          </m:r>
                          <m:r>
                            <a:rPr lang="en-US" sz="3200" i="1" dirty="0">
                              <a:solidFill>
                                <a:sysClr val="windowText" lastClr="000000"/>
                              </a:solidFill>
                              <a:latin typeface="Cambria Math" panose="02040503050406030204" pitchFamily="18" charset="0"/>
                              <a:ea typeface="Cambria Math" panose="02040503050406030204" pitchFamily="18" charset="0"/>
                            </a:rPr>
                            <m:t>𝐿</m:t>
                          </m:r>
                          <m:d>
                            <m:dPr>
                              <m:ctrlPr>
                                <a:rPr lang="en-US" sz="3200" i="1">
                                  <a:solidFill>
                                    <a:sysClr val="windowText" lastClr="000000"/>
                                  </a:solidFill>
                                  <a:latin typeface="Cambria Math" panose="02040503050406030204" pitchFamily="18" charset="0"/>
                                </a:rPr>
                              </m:ctrlPr>
                            </m:dPr>
                            <m:e>
                              <m:sSub>
                                <m:sSubPr>
                                  <m:ctrlPr>
                                    <a:rPr lang="en-US" sz="3200" b="1" i="1" dirty="0">
                                      <a:solidFill>
                                        <a:sysClr val="windowText" lastClr="000000"/>
                                      </a:solidFill>
                                      <a:latin typeface="Cambria Math" panose="02040503050406030204" pitchFamily="18" charset="0"/>
                                    </a:rPr>
                                  </m:ctrlPr>
                                </m:sSubPr>
                                <m:e>
                                  <m:r>
                                    <a:rPr lang="en-US" sz="3200" b="1" i="1" dirty="0">
                                      <a:solidFill>
                                        <a:sysClr val="windowText" lastClr="000000"/>
                                      </a:solidFill>
                                      <a:latin typeface="Cambria Math" panose="02040503050406030204" pitchFamily="18" charset="0"/>
                                      <a:ea typeface="Cambria Math" panose="02040503050406030204" pitchFamily="18" charset="0"/>
                                    </a:rPr>
                                    <m:t>𝝎</m:t>
                                  </m:r>
                                </m:e>
                                <m:sub>
                                  <m:r>
                                    <a:rPr lang="en-US" sz="3200" b="1" i="1" dirty="0">
                                      <a:solidFill>
                                        <a:sysClr val="windowText" lastClr="000000"/>
                                      </a:solidFill>
                                      <a:latin typeface="Cambria Math" panose="02040503050406030204" pitchFamily="18" charset="0"/>
                                    </a:rPr>
                                    <m:t>𝒊</m:t>
                                  </m:r>
                                </m:sub>
                              </m:sSub>
                            </m:e>
                          </m:d>
                          <m:r>
                            <m:rPr>
                              <m:sty m:val="p"/>
                            </m:rPr>
                            <a:rPr lang="en-US" sz="3200">
                              <a:latin typeface="Cambria Math" panose="02040503050406030204" pitchFamily="18" charset="0"/>
                            </a:rPr>
                            <m:t>d</m:t>
                          </m:r>
                          <m:sSub>
                            <m:sSubPr>
                              <m:ctrlPr>
                                <a:rPr lang="en-US" sz="3200" b="1" i="1" dirty="0">
                                  <a:latin typeface="Cambria Math" panose="02040503050406030204" pitchFamily="18" charset="0"/>
                                </a:rPr>
                              </m:ctrlPr>
                            </m:sSubPr>
                            <m:e>
                              <m:r>
                                <a:rPr lang="en-US" sz="3200" b="1" i="1" dirty="0">
                                  <a:latin typeface="Cambria Math" panose="02040503050406030204" pitchFamily="18" charset="0"/>
                                  <a:ea typeface="Cambria Math" panose="02040503050406030204" pitchFamily="18" charset="0"/>
                                </a:rPr>
                                <m:t>𝝎</m:t>
                              </m:r>
                            </m:e>
                            <m:sub>
                              <m:r>
                                <a:rPr lang="en-US" sz="3200" b="1" i="1" dirty="0">
                                  <a:latin typeface="Cambria Math" panose="02040503050406030204" pitchFamily="18" charset="0"/>
                                </a:rPr>
                                <m:t>𝒊</m:t>
                              </m:r>
                            </m:sub>
                          </m:sSub>
                        </m:e>
                      </m:nary>
                    </m:oMath>
                  </m:oMathPara>
                </a14:m>
                <a:endParaRPr lang="en-US" sz="3200" dirty="0"/>
              </a:p>
            </p:txBody>
          </p:sp>
        </mc:Choice>
        <mc:Fallback xmlns="">
          <p:sp>
            <p:nvSpPr>
              <p:cNvPr id="40" name="Rectangle 39">
                <a:extLst>
                  <a:ext uri="{FF2B5EF4-FFF2-40B4-BE49-F238E27FC236}">
                    <a16:creationId xmlns:a16="http://schemas.microsoft.com/office/drawing/2014/main" id="{F95A9B83-8550-B441-B41D-B6DD6ED3DF2B}"/>
                  </a:ext>
                </a:extLst>
              </p:cNvPr>
              <p:cNvSpPr>
                <a:spLocks noRot="1" noChangeAspect="1" noMove="1" noResize="1" noEditPoints="1" noAdjustHandles="1" noChangeArrowheads="1" noChangeShapeType="1" noTextEdit="1"/>
              </p:cNvSpPr>
              <p:nvPr/>
            </p:nvSpPr>
            <p:spPr>
              <a:xfrm>
                <a:off x="5885599" y="2840172"/>
                <a:ext cx="5741379" cy="1141595"/>
              </a:xfrm>
              <a:prstGeom prst="rect">
                <a:avLst/>
              </a:prstGeom>
              <a:blipFill>
                <a:blip r:embed="rId3"/>
                <a:stretch>
                  <a:fillRect l="-27313" t="-176923" b="-254945"/>
                </a:stretch>
              </a:blipFill>
            </p:spPr>
            <p:txBody>
              <a:bodyPr/>
              <a:lstStyle/>
              <a:p>
                <a:r>
                  <a:rPr lang="en-US">
                    <a:noFill/>
                  </a:rPr>
                  <a:t> </a:t>
                </a:r>
              </a:p>
            </p:txBody>
          </p:sp>
        </mc:Fallback>
      </mc:AlternateContent>
      <p:sp>
        <p:nvSpPr>
          <p:cNvPr id="41" name="TextBox 40">
            <a:extLst>
              <a:ext uri="{FF2B5EF4-FFF2-40B4-BE49-F238E27FC236}">
                <a16:creationId xmlns:a16="http://schemas.microsoft.com/office/drawing/2014/main" id="{0E990C14-6ECB-084C-AA3B-AAF909A0B933}"/>
              </a:ext>
            </a:extLst>
          </p:cNvPr>
          <p:cNvSpPr txBox="1"/>
          <p:nvPr/>
        </p:nvSpPr>
        <p:spPr>
          <a:xfrm>
            <a:off x="5980085" y="2221296"/>
            <a:ext cx="3519681" cy="584775"/>
          </a:xfrm>
          <a:prstGeom prst="rect">
            <a:avLst/>
          </a:prstGeom>
          <a:noFill/>
        </p:spPr>
        <p:txBody>
          <a:bodyPr wrap="none" rtlCol="0">
            <a:spAutoFit/>
          </a:bodyPr>
          <a:lstStyle/>
          <a:p>
            <a:r>
              <a:rPr lang="en-US" sz="3200" dirty="0"/>
              <a:t>The boundary term:</a:t>
            </a:r>
          </a:p>
        </p:txBody>
      </p:sp>
      <p:grpSp>
        <p:nvGrpSpPr>
          <p:cNvPr id="10" name="Group 9">
            <a:extLst>
              <a:ext uri="{FF2B5EF4-FFF2-40B4-BE49-F238E27FC236}">
                <a16:creationId xmlns:a16="http://schemas.microsoft.com/office/drawing/2014/main" id="{3413949A-B6DD-5C4B-A7B6-A49841CF7F7B}"/>
              </a:ext>
            </a:extLst>
          </p:cNvPr>
          <p:cNvGrpSpPr/>
          <p:nvPr/>
        </p:nvGrpSpPr>
        <p:grpSpPr>
          <a:xfrm>
            <a:off x="3296126" y="3511687"/>
            <a:ext cx="522645" cy="1955327"/>
            <a:chOff x="3296126" y="3511687"/>
            <a:chExt cx="522645" cy="1955327"/>
          </a:xfrm>
        </p:grpSpPr>
        <p:sp>
          <p:nvSpPr>
            <p:cNvPr id="42" name="Left Brace 41">
              <a:extLst>
                <a:ext uri="{FF2B5EF4-FFF2-40B4-BE49-F238E27FC236}">
                  <a16:creationId xmlns:a16="http://schemas.microsoft.com/office/drawing/2014/main" id="{245AC76D-0B69-4F43-A5B0-36D82E8404FE}"/>
                </a:ext>
              </a:extLst>
            </p:cNvPr>
            <p:cNvSpPr/>
            <p:nvPr/>
          </p:nvSpPr>
          <p:spPr>
            <a:xfrm rot="10800000" flipH="1">
              <a:off x="3651565" y="3511687"/>
              <a:ext cx="167206" cy="1955327"/>
            </a:xfrm>
            <a:prstGeom prst="leftBrace">
              <a:avLst>
                <a:gd name="adj1" fmla="val 95736"/>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4F4EF5B-B81B-CD4F-94BE-41AAE426FFAF}"/>
                    </a:ext>
                  </a:extLst>
                </p:cNvPr>
                <p:cNvSpPr txBox="1"/>
                <p:nvPr/>
              </p:nvSpPr>
              <p:spPr>
                <a:xfrm>
                  <a:off x="3296126" y="4252991"/>
                  <a:ext cx="30264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𝜋</m:t>
                        </m:r>
                      </m:oMath>
                    </m:oMathPara>
                  </a14:m>
                  <a:endParaRPr lang="en-US" sz="2800" dirty="0"/>
                </a:p>
              </p:txBody>
            </p:sp>
          </mc:Choice>
          <mc:Fallback xmlns="">
            <p:sp>
              <p:nvSpPr>
                <p:cNvPr id="43" name="TextBox 42">
                  <a:extLst>
                    <a:ext uri="{FF2B5EF4-FFF2-40B4-BE49-F238E27FC236}">
                      <a16:creationId xmlns:a16="http://schemas.microsoft.com/office/drawing/2014/main" id="{44F4EF5B-B81B-CD4F-94BE-41AAE426FFAF}"/>
                    </a:ext>
                  </a:extLst>
                </p:cNvPr>
                <p:cNvSpPr txBox="1">
                  <a:spLocks noRot="1" noChangeAspect="1" noMove="1" noResize="1" noEditPoints="1" noAdjustHandles="1" noChangeArrowheads="1" noChangeShapeType="1" noTextEdit="1"/>
                </p:cNvSpPr>
                <p:nvPr/>
              </p:nvSpPr>
              <p:spPr>
                <a:xfrm>
                  <a:off x="3296126" y="4252991"/>
                  <a:ext cx="302647" cy="430887"/>
                </a:xfrm>
                <a:prstGeom prst="rect">
                  <a:avLst/>
                </a:prstGeom>
                <a:blipFill>
                  <a:blip r:embed="rId4"/>
                  <a:stretch>
                    <a:fillRect l="-16667" r="-12500"/>
                  </a:stretch>
                </a:blipFill>
              </p:spPr>
              <p:txBody>
                <a:bodyPr/>
                <a:lstStyle/>
                <a:p>
                  <a:r>
                    <a:rPr lang="en-US">
                      <a:noFill/>
                    </a:rPr>
                    <a:t> </a:t>
                  </a:r>
                </a:p>
              </p:txBody>
            </p:sp>
          </mc:Fallback>
        </mc:AlternateContent>
      </p:grpSp>
      <p:grpSp>
        <p:nvGrpSpPr>
          <p:cNvPr id="45" name="Group 44">
            <a:extLst>
              <a:ext uri="{FF2B5EF4-FFF2-40B4-BE49-F238E27FC236}">
                <a16:creationId xmlns:a16="http://schemas.microsoft.com/office/drawing/2014/main" id="{A35114A9-6B4A-FD41-A043-169AEF7BE422}"/>
              </a:ext>
            </a:extLst>
          </p:cNvPr>
          <p:cNvGrpSpPr/>
          <p:nvPr/>
        </p:nvGrpSpPr>
        <p:grpSpPr>
          <a:xfrm rot="5400000">
            <a:off x="1101729" y="1151485"/>
            <a:ext cx="3452808" cy="5212552"/>
            <a:chOff x="7886640" y="1453909"/>
            <a:chExt cx="3452808" cy="5212552"/>
          </a:xfrm>
        </p:grpSpPr>
        <p:cxnSp>
          <p:nvCxnSpPr>
            <p:cNvPr id="14" name="Straight Connector 13">
              <a:extLst>
                <a:ext uri="{FF2B5EF4-FFF2-40B4-BE49-F238E27FC236}">
                  <a16:creationId xmlns:a16="http://schemas.microsoft.com/office/drawing/2014/main" id="{0D737578-A145-4147-A661-47647ED06D30}"/>
                </a:ext>
              </a:extLst>
            </p:cNvPr>
            <p:cNvCxnSpPr>
              <a:cxnSpLocks/>
            </p:cNvCxnSpPr>
            <p:nvPr/>
          </p:nvCxnSpPr>
          <p:spPr>
            <a:xfrm rot="16200000">
              <a:off x="9482371" y="3474562"/>
              <a:ext cx="2275640" cy="1369917"/>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8B5D69A6-BDBA-8149-91CE-B97B1C3A6EE3}"/>
                </a:ext>
              </a:extLst>
            </p:cNvPr>
            <p:cNvGrpSpPr/>
            <p:nvPr/>
          </p:nvGrpSpPr>
          <p:grpSpPr>
            <a:xfrm>
              <a:off x="8561398" y="3922710"/>
              <a:ext cx="2743751" cy="2743751"/>
              <a:chOff x="1463040" y="2926080"/>
              <a:chExt cx="2537460" cy="2537460"/>
            </a:xfrm>
          </p:grpSpPr>
          <p:sp>
            <p:nvSpPr>
              <p:cNvPr id="7" name="Oval 6">
                <a:extLst>
                  <a:ext uri="{FF2B5EF4-FFF2-40B4-BE49-F238E27FC236}">
                    <a16:creationId xmlns:a16="http://schemas.microsoft.com/office/drawing/2014/main" id="{02F23EF1-5F3A-324D-84AD-19B7BADA3764}"/>
                  </a:ext>
                </a:extLst>
              </p:cNvPr>
              <p:cNvSpPr/>
              <p:nvPr/>
            </p:nvSpPr>
            <p:spPr>
              <a:xfrm>
                <a:off x="1463040" y="2926080"/>
                <a:ext cx="2537460" cy="2537460"/>
              </a:xfrm>
              <a:prstGeom prst="ellipse">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7976F29-1073-4147-8545-56B8C5CBC644}"/>
                  </a:ext>
                </a:extLst>
              </p:cNvPr>
              <p:cNvSpPr/>
              <p:nvPr/>
            </p:nvSpPr>
            <p:spPr>
              <a:xfrm>
                <a:off x="2663190" y="4126230"/>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08A0D178-19DA-2E49-BA3A-5F47378A2040}"/>
                </a:ext>
              </a:extLst>
            </p:cNvPr>
            <p:cNvSpPr/>
            <p:nvPr/>
          </p:nvSpPr>
          <p:spPr>
            <a:xfrm>
              <a:off x="9366971" y="2338129"/>
              <a:ext cx="1972477" cy="683571"/>
            </a:xfrm>
            <a:prstGeom prst="rect">
              <a:avLst/>
            </a:prstGeom>
            <a:solidFill>
              <a:schemeClr val="accent6">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8B9E6CD-8941-CD4B-9660-B519618DE85A}"/>
                </a:ext>
              </a:extLst>
            </p:cNvPr>
            <p:cNvCxnSpPr>
              <a:cxnSpLocks/>
            </p:cNvCxnSpPr>
            <p:nvPr/>
          </p:nvCxnSpPr>
          <p:spPr>
            <a:xfrm rot="16200000" flipV="1">
              <a:off x="8512233" y="3869657"/>
              <a:ext cx="2275640" cy="566163"/>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 name="Arc 23">
              <a:extLst>
                <a:ext uri="{FF2B5EF4-FFF2-40B4-BE49-F238E27FC236}">
                  <a16:creationId xmlns:a16="http://schemas.microsoft.com/office/drawing/2014/main" id="{CFD018C1-961A-F046-A9EA-2668A40775A8}"/>
                </a:ext>
              </a:extLst>
            </p:cNvPr>
            <p:cNvSpPr/>
            <p:nvPr/>
          </p:nvSpPr>
          <p:spPr>
            <a:xfrm rot="20307449">
              <a:off x="8561534" y="3902764"/>
              <a:ext cx="2743200" cy="2743200"/>
            </a:xfrm>
            <a:prstGeom prst="arc">
              <a:avLst>
                <a:gd name="adj1" fmla="val 16683124"/>
                <a:gd name="adj2" fmla="val 19384895"/>
              </a:avLst>
            </a:prstGeom>
            <a:ln w="1016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58ACFCD5-1168-ED48-A475-12E902D81367}"/>
                </a:ext>
              </a:extLst>
            </p:cNvPr>
            <p:cNvCxnSpPr>
              <a:cxnSpLocks/>
              <a:stCxn id="4" idx="2"/>
            </p:cNvCxnSpPr>
            <p:nvPr/>
          </p:nvCxnSpPr>
          <p:spPr>
            <a:xfrm flipH="1" flipV="1">
              <a:off x="7886640" y="1923168"/>
              <a:ext cx="1972478" cy="3371418"/>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Arc 28">
              <a:extLst>
                <a:ext uri="{FF2B5EF4-FFF2-40B4-BE49-F238E27FC236}">
                  <a16:creationId xmlns:a16="http://schemas.microsoft.com/office/drawing/2014/main" id="{1550B51D-E3C9-A345-B9ED-D8406B0BC6FC}"/>
                </a:ext>
              </a:extLst>
            </p:cNvPr>
            <p:cNvSpPr/>
            <p:nvPr/>
          </p:nvSpPr>
          <p:spPr>
            <a:xfrm rot="18683324">
              <a:off x="8561673" y="3902765"/>
              <a:ext cx="2743200" cy="2743200"/>
            </a:xfrm>
            <a:prstGeom prst="arc">
              <a:avLst>
                <a:gd name="adj1" fmla="val 17176757"/>
                <a:gd name="adj2" fmla="val 18292534"/>
              </a:avLst>
            </a:prstGeom>
            <a:ln w="1016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2"/>
                </a:solidFill>
              </a:endParaRPr>
            </a:p>
          </p:txBody>
        </p:sp>
        <p:sp>
          <p:nvSpPr>
            <p:cNvPr id="30" name="Oval 29">
              <a:extLst>
                <a:ext uri="{FF2B5EF4-FFF2-40B4-BE49-F238E27FC236}">
                  <a16:creationId xmlns:a16="http://schemas.microsoft.com/office/drawing/2014/main" id="{D2A0D84C-B697-394A-A31A-F0F3F80A62A0}"/>
                </a:ext>
              </a:extLst>
            </p:cNvPr>
            <p:cNvSpPr/>
            <p:nvPr/>
          </p:nvSpPr>
          <p:spPr>
            <a:xfrm>
              <a:off x="9495150" y="3844482"/>
              <a:ext cx="201490" cy="2014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2A12ACAF-5BAE-BC41-A24C-BF3DFC0E15C5}"/>
                    </a:ext>
                  </a:extLst>
                </p:cNvPr>
                <p:cNvSpPr txBox="1"/>
                <p:nvPr/>
              </p:nvSpPr>
              <p:spPr>
                <a:xfrm rot="16200000">
                  <a:off x="9019286" y="4325728"/>
                  <a:ext cx="727945"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latin typeface="Cambria Math" panose="02040503050406030204" pitchFamily="18" charset="0"/>
                              </a:rPr>
                            </m:ctrlPr>
                          </m:sSubPr>
                          <m:e>
                            <m:r>
                              <a:rPr lang="en-US" sz="3600" i="1" smtClean="0">
                                <a:latin typeface="Cambria Math" panose="02040503050406030204" pitchFamily="18" charset="0"/>
                                <a:ea typeface="Cambria Math" panose="02040503050406030204" pitchFamily="18" charset="0"/>
                              </a:rPr>
                              <m:t>𝜔</m:t>
                            </m:r>
                          </m:e>
                          <m:sub>
                            <m:r>
                              <a:rPr lang="en-US" sz="3600" b="0" i="1" smtClean="0">
                                <a:latin typeface="Cambria Math" panose="02040503050406030204" pitchFamily="18" charset="0"/>
                                <a:ea typeface="Cambria Math" panose="02040503050406030204" pitchFamily="18" charset="0"/>
                              </a:rPr>
                              <m:t>𝑖</m:t>
                            </m:r>
                          </m:sub>
                        </m:sSub>
                      </m:oMath>
                    </m:oMathPara>
                  </a14:m>
                  <a:endParaRPr lang="en-US" sz="3600" dirty="0"/>
                </a:p>
              </p:txBody>
            </p:sp>
          </mc:Choice>
          <mc:Fallback xmlns="">
            <p:sp>
              <p:nvSpPr>
                <p:cNvPr id="49" name="TextBox 48">
                  <a:extLst>
                    <a:ext uri="{FF2B5EF4-FFF2-40B4-BE49-F238E27FC236}">
                      <a16:creationId xmlns:a16="http://schemas.microsoft.com/office/drawing/2014/main" id="{2A12ACAF-5BAE-BC41-A24C-BF3DFC0E15C5}"/>
                    </a:ext>
                  </a:extLst>
                </p:cNvPr>
                <p:cNvSpPr txBox="1">
                  <a:spLocks noRot="1" noChangeAspect="1" noMove="1" noResize="1" noEditPoints="1" noAdjustHandles="1" noChangeArrowheads="1" noChangeShapeType="1" noTextEdit="1"/>
                </p:cNvSpPr>
                <p:nvPr/>
              </p:nvSpPr>
              <p:spPr>
                <a:xfrm rot="16200000">
                  <a:off x="9019286" y="4325728"/>
                  <a:ext cx="727945" cy="553998"/>
                </a:xfrm>
                <a:prstGeom prst="rect">
                  <a:avLst/>
                </a:prstGeom>
                <a:blipFill>
                  <a:blip r:embed="rId5"/>
                  <a:stretch>
                    <a:fillRect b="-13333"/>
                  </a:stretch>
                </a:blipFill>
              </p:spPr>
              <p:txBody>
                <a:bodyPr/>
                <a:lstStyle/>
                <a:p>
                  <a:r>
                    <a:rPr lang="en-US">
                      <a:noFill/>
                    </a:rPr>
                    <a:t> </a:t>
                  </a:r>
                </a:p>
              </p:txBody>
            </p:sp>
          </mc:Fallback>
        </mc:AlternateContent>
        <p:sp>
          <p:nvSpPr>
            <p:cNvPr id="27" name="Rectangle 26">
              <a:extLst>
                <a:ext uri="{FF2B5EF4-FFF2-40B4-BE49-F238E27FC236}">
                  <a16:creationId xmlns:a16="http://schemas.microsoft.com/office/drawing/2014/main" id="{2C8DE4F8-FF01-FD45-957F-438DAF94A726}"/>
                </a:ext>
              </a:extLst>
            </p:cNvPr>
            <p:cNvSpPr/>
            <p:nvPr/>
          </p:nvSpPr>
          <p:spPr>
            <a:xfrm>
              <a:off x="7886641" y="1453909"/>
              <a:ext cx="3418509" cy="469259"/>
            </a:xfrm>
            <a:prstGeom prst="rect">
              <a:avLst/>
            </a:prstGeom>
            <a:solidFill>
              <a:schemeClr val="accent2">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89F6DF1E-3713-E54B-B842-C1F6D25457FA}"/>
                </a:ext>
              </a:extLst>
            </p:cNvPr>
            <p:cNvCxnSpPr>
              <a:cxnSpLocks/>
            </p:cNvCxnSpPr>
            <p:nvPr/>
          </p:nvCxnSpPr>
          <p:spPr>
            <a:xfrm rot="16200000" flipV="1">
              <a:off x="9112783" y="4499499"/>
              <a:ext cx="1319032" cy="317663"/>
            </a:xfrm>
            <a:prstGeom prst="straightConnector1">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A48E9B5E-D6E7-9A41-9E08-93B239D570A0}"/>
              </a:ext>
            </a:extLst>
          </p:cNvPr>
          <p:cNvGrpSpPr/>
          <p:nvPr/>
        </p:nvGrpSpPr>
        <p:grpSpPr>
          <a:xfrm>
            <a:off x="5768448" y="3899863"/>
            <a:ext cx="3558857" cy="1184026"/>
            <a:chOff x="3411278" y="4177057"/>
            <a:chExt cx="3558857" cy="1184026"/>
          </a:xfrm>
        </p:grpSpPr>
        <p:sp>
          <p:nvSpPr>
            <p:cNvPr id="50" name="Left Brace 49">
              <a:extLst>
                <a:ext uri="{FF2B5EF4-FFF2-40B4-BE49-F238E27FC236}">
                  <a16:creationId xmlns:a16="http://schemas.microsoft.com/office/drawing/2014/main" id="{CB0C8DF0-B01C-5349-99B7-6CB1E3AB8603}"/>
                </a:ext>
              </a:extLst>
            </p:cNvPr>
            <p:cNvSpPr/>
            <p:nvPr/>
          </p:nvSpPr>
          <p:spPr>
            <a:xfrm rot="16200000">
              <a:off x="4688937" y="3639635"/>
              <a:ext cx="229919" cy="1304763"/>
            </a:xfrm>
            <a:prstGeom prst="leftBrace">
              <a:avLst>
                <a:gd name="adj1" fmla="val 95736"/>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400" dirty="0"/>
            </a:p>
          </p:txBody>
        </p: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B75E4AD4-5CD0-3148-9DD9-853DE2E56CF9}"/>
                    </a:ext>
                  </a:extLst>
                </p:cNvPr>
                <p:cNvSpPr/>
                <p:nvPr/>
              </p:nvSpPr>
              <p:spPr>
                <a:xfrm>
                  <a:off x="3411278" y="4406976"/>
                  <a:ext cx="3558857" cy="954107"/>
                </a:xfrm>
                <a:prstGeom prst="rect">
                  <a:avLst/>
                </a:prstGeom>
              </p:spPr>
              <p:txBody>
                <a:bodyPr wrap="square">
                  <a:spAutoFit/>
                </a:bodyPr>
                <a:lstStyle/>
                <a:p>
                  <a:pPr marL="0" lvl="1" algn="ctr"/>
                  <a:r>
                    <a:rPr lang="en-US" sz="2800" dirty="0"/>
                    <a:t>Reduces to the change</a:t>
                  </a:r>
                  <a:br>
                    <a:rPr lang="en-US" sz="2800" dirty="0"/>
                  </a:br>
                  <a:r>
                    <a:rPr lang="en-US" sz="2800" dirty="0"/>
                    <a:t>rate of </a:t>
                  </a:r>
                  <a14:m>
                    <m:oMath xmlns:m="http://schemas.openxmlformats.org/officeDocument/2006/math">
                      <m:sSub>
                        <m:sSubPr>
                          <m:ctrlPr>
                            <a:rPr lang="en-US" sz="2800" b="1" i="1" dirty="0" smtClean="0">
                              <a:solidFill>
                                <a:schemeClr val="tx1"/>
                              </a:solidFill>
                              <a:latin typeface="Cambria Math" panose="02040503050406030204" pitchFamily="18" charset="0"/>
                            </a:rPr>
                          </m:ctrlPr>
                        </m:sSubPr>
                        <m:e>
                          <m:r>
                            <a:rPr lang="en-US" sz="2800" b="1" i="1" dirty="0">
                              <a:solidFill>
                                <a:schemeClr val="tx1"/>
                              </a:solidFill>
                              <a:latin typeface="Cambria Math" panose="02040503050406030204" pitchFamily="18" charset="0"/>
                              <a:ea typeface="Cambria Math" panose="02040503050406030204" pitchFamily="18" charset="0"/>
                            </a:rPr>
                            <m:t>𝝎</m:t>
                          </m:r>
                        </m:e>
                        <m:sub>
                          <m:r>
                            <a:rPr lang="en-US" sz="2800" b="1" i="1" dirty="0">
                              <a:solidFill>
                                <a:schemeClr val="tx1"/>
                              </a:solidFill>
                              <a:latin typeface="Cambria Math" panose="02040503050406030204" pitchFamily="18" charset="0"/>
                            </a:rPr>
                            <m:t>𝒊</m:t>
                          </m:r>
                        </m:sub>
                      </m:sSub>
                    </m:oMath>
                  </a14:m>
                  <a:r>
                    <a:rPr lang="en-US" sz="2800" dirty="0"/>
                    <a:t> </a:t>
                  </a:r>
                  <a:r>
                    <a:rPr lang="en-US" sz="2800" dirty="0">
                      <a:solidFill>
                        <a:schemeClr val="bg1">
                          <a:lumMod val="75000"/>
                        </a:schemeClr>
                      </a:solidFill>
                    </a:rPr>
                    <a:t>(as an angle)</a:t>
                  </a:r>
                </a:p>
              </p:txBody>
            </p:sp>
          </mc:Choice>
          <mc:Fallback xmlns="">
            <p:sp>
              <p:nvSpPr>
                <p:cNvPr id="51" name="Rectangle 50">
                  <a:extLst>
                    <a:ext uri="{FF2B5EF4-FFF2-40B4-BE49-F238E27FC236}">
                      <a16:creationId xmlns:a16="http://schemas.microsoft.com/office/drawing/2014/main" id="{B75E4AD4-5CD0-3148-9DD9-853DE2E56CF9}"/>
                    </a:ext>
                  </a:extLst>
                </p:cNvPr>
                <p:cNvSpPr>
                  <a:spLocks noRot="1" noChangeAspect="1" noMove="1" noResize="1" noEditPoints="1" noAdjustHandles="1" noChangeArrowheads="1" noChangeShapeType="1" noTextEdit="1"/>
                </p:cNvSpPr>
                <p:nvPr/>
              </p:nvSpPr>
              <p:spPr>
                <a:xfrm>
                  <a:off x="3411278" y="4406976"/>
                  <a:ext cx="3558857" cy="954107"/>
                </a:xfrm>
                <a:prstGeom prst="rect">
                  <a:avLst/>
                </a:prstGeom>
                <a:blipFill>
                  <a:blip r:embed="rId6"/>
                  <a:stretch>
                    <a:fillRect l="-2847" t="-6579" r="-3203" b="-15789"/>
                  </a:stretch>
                </a:blipFill>
              </p:spPr>
              <p:txBody>
                <a:bodyPr/>
                <a:lstStyle/>
                <a:p>
                  <a:r>
                    <a:rPr lang="en-US">
                      <a:noFill/>
                    </a:rPr>
                    <a:t> </a:t>
                  </a:r>
                </a:p>
              </p:txBody>
            </p:sp>
          </mc:Fallback>
        </mc:AlternateContent>
      </p:grpSp>
    </p:spTree>
    <p:extLst>
      <p:ext uri="{BB962C8B-B14F-4D97-AF65-F5344CB8AC3E}">
        <p14:creationId xmlns:p14="http://schemas.microsoft.com/office/powerpoint/2010/main" val="197805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775E9-11D2-AE46-A89F-2353FEE4874C}"/>
              </a:ext>
            </a:extLst>
          </p:cNvPr>
          <p:cNvSpPr>
            <a:spLocks noGrp="1"/>
          </p:cNvSpPr>
          <p:nvPr>
            <p:ph type="title"/>
          </p:nvPr>
        </p:nvSpPr>
        <p:spPr/>
        <p:txBody>
          <a:bodyPr/>
          <a:lstStyle/>
          <a:p>
            <a:r>
              <a:rPr lang="en-US" dirty="0"/>
              <a:t>Sources of Discontinuity</a:t>
            </a:r>
          </a:p>
        </p:txBody>
      </p:sp>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F95A9B83-8550-B441-B41D-B6DD6ED3DF2B}"/>
                  </a:ext>
                </a:extLst>
              </p:cNvPr>
              <p:cNvSpPr/>
              <p:nvPr/>
            </p:nvSpPr>
            <p:spPr>
              <a:xfrm>
                <a:off x="5885599" y="2840172"/>
                <a:ext cx="5741379" cy="11415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supHide m:val="on"/>
                          <m:ctrlPr>
                            <a:rPr lang="en-US" sz="3200" b="1" i="1" dirty="0">
                              <a:latin typeface="Cambria Math" panose="02040503050406030204" pitchFamily="18" charset="0"/>
                            </a:rPr>
                          </m:ctrlPr>
                        </m:naryPr>
                        <m:sub>
                          <m:r>
                            <a:rPr lang="en-US" sz="3200">
                              <a:latin typeface="Cambria Math" panose="02040503050406030204" pitchFamily="18" charset="0"/>
                            </a:rPr>
                            <m:t>𝕤</m:t>
                          </m:r>
                        </m:sub>
                        <m:sup/>
                        <m:e>
                          <m:d>
                            <m:dPr>
                              <m:begChr m:val="⟨"/>
                              <m:endChr m:val="⟩"/>
                              <m:ctrlPr>
                                <a:rPr lang="en-US" sz="3200" i="1" smtClean="0">
                                  <a:solidFill>
                                    <a:schemeClr val="tx1"/>
                                  </a:solidFill>
                                  <a:latin typeface="Cambria Math" panose="02040503050406030204" pitchFamily="18" charset="0"/>
                                </a:rPr>
                              </m:ctrlPr>
                            </m:dPr>
                            <m:e>
                              <m:r>
                                <a:rPr lang="en-US" sz="3200" b="1" i="1">
                                  <a:solidFill>
                                    <a:schemeClr val="tx1"/>
                                  </a:solidFill>
                                  <a:latin typeface="Cambria Math" panose="02040503050406030204" pitchFamily="18" charset="0"/>
                                </a:rPr>
                                <m:t>𝒏</m:t>
                              </m:r>
                              <m:r>
                                <a:rPr lang="en-US" sz="3200" i="1">
                                  <a:solidFill>
                                    <a:schemeClr val="tx1"/>
                                  </a:solidFill>
                                  <a:latin typeface="Cambria Math" panose="02040503050406030204" pitchFamily="18" charset="0"/>
                                </a:rPr>
                                <m:t>, </m:t>
                              </m:r>
                              <m:f>
                                <m:fPr>
                                  <m:ctrlPr>
                                    <a:rPr lang="en-US" sz="3200" i="1">
                                      <a:solidFill>
                                        <a:schemeClr val="tx1"/>
                                      </a:solidFill>
                                      <a:latin typeface="Cambria Math" panose="02040503050406030204" pitchFamily="18" charset="0"/>
                                    </a:rPr>
                                  </m:ctrlPr>
                                </m:fPr>
                                <m:num>
                                  <m:r>
                                    <a:rPr lang="en-US" sz="3200" i="1">
                                      <a:solidFill>
                                        <a:schemeClr val="tx1"/>
                                      </a:solidFill>
                                      <a:latin typeface="Cambria Math" panose="02040503050406030204" pitchFamily="18" charset="0"/>
                                      <a:ea typeface="Cambria Math" panose="02040503050406030204" pitchFamily="18" charset="0"/>
                                    </a:rPr>
                                    <m:t>𝜕</m:t>
                                  </m:r>
                                  <m:sSub>
                                    <m:sSubPr>
                                      <m:ctrlPr>
                                        <a:rPr lang="en-US" sz="3200" b="1" i="1" dirty="0">
                                          <a:solidFill>
                                            <a:schemeClr val="tx1"/>
                                          </a:solidFill>
                                          <a:latin typeface="Cambria Math" panose="02040503050406030204" pitchFamily="18" charset="0"/>
                                        </a:rPr>
                                      </m:ctrlPr>
                                    </m:sSubPr>
                                    <m:e>
                                      <m:r>
                                        <a:rPr lang="en-US" sz="3200" b="1" i="1" dirty="0">
                                          <a:solidFill>
                                            <a:schemeClr val="tx1"/>
                                          </a:solidFill>
                                          <a:latin typeface="Cambria Math" panose="02040503050406030204" pitchFamily="18" charset="0"/>
                                          <a:ea typeface="Cambria Math" panose="02040503050406030204" pitchFamily="18" charset="0"/>
                                        </a:rPr>
                                        <m:t>𝝎</m:t>
                                      </m:r>
                                    </m:e>
                                    <m:sub>
                                      <m:r>
                                        <a:rPr lang="en-US" sz="3200" b="1" i="1" dirty="0">
                                          <a:solidFill>
                                            <a:schemeClr val="tx1"/>
                                          </a:solidFill>
                                          <a:latin typeface="Cambria Math" panose="02040503050406030204" pitchFamily="18" charset="0"/>
                                        </a:rPr>
                                        <m:t>𝒊</m:t>
                                      </m:r>
                                    </m:sub>
                                  </m:sSub>
                                </m:num>
                                <m:den>
                                  <m:r>
                                    <a:rPr lang="en-US" sz="3200" i="1">
                                      <a:solidFill>
                                        <a:schemeClr val="tx1"/>
                                      </a:solidFill>
                                      <a:latin typeface="Cambria Math" panose="02040503050406030204" pitchFamily="18" charset="0"/>
                                      <a:ea typeface="Cambria Math" panose="02040503050406030204" pitchFamily="18" charset="0"/>
                                    </a:rPr>
                                    <m:t>𝜕𝜋</m:t>
                                  </m:r>
                                </m:den>
                              </m:f>
                            </m:e>
                          </m:d>
                          <m:sSub>
                            <m:sSubPr>
                              <m:ctrlPr>
                                <a:rPr lang="en-US" sz="3200" i="1">
                                  <a:solidFill>
                                    <a:sysClr val="windowText" lastClr="000000"/>
                                  </a:solidFill>
                                  <a:latin typeface="Cambria Math" panose="02040503050406030204" pitchFamily="18" charset="0"/>
                                </a:rPr>
                              </m:ctrlPr>
                            </m:sSubPr>
                            <m:e>
                              <m:r>
                                <a:rPr lang="en-US" sz="3200" i="1">
                                  <a:solidFill>
                                    <a:sysClr val="windowText" lastClr="000000"/>
                                  </a:solidFill>
                                  <a:latin typeface="Cambria Math" panose="02040503050406030204" pitchFamily="18" charset="0"/>
                                </a:rPr>
                                <m:t>𝑓</m:t>
                              </m:r>
                            </m:e>
                            <m:sub>
                              <m:r>
                                <a:rPr lang="en-US" sz="3200" i="1">
                                  <a:solidFill>
                                    <a:sysClr val="windowText" lastClr="000000"/>
                                  </a:solidFill>
                                  <a:latin typeface="Cambria Math" panose="02040503050406030204" pitchFamily="18" charset="0"/>
                                </a:rPr>
                                <m:t>𝑝</m:t>
                              </m:r>
                            </m:sub>
                          </m:sSub>
                          <m:d>
                            <m:dPr>
                              <m:ctrlPr>
                                <a:rPr lang="en-US" sz="3200" i="1">
                                  <a:solidFill>
                                    <a:sysClr val="windowText" lastClr="000000"/>
                                  </a:solidFill>
                                  <a:latin typeface="Cambria Math" panose="02040503050406030204" pitchFamily="18" charset="0"/>
                                </a:rPr>
                              </m:ctrlPr>
                            </m:dPr>
                            <m:e>
                              <m:sSub>
                                <m:sSubPr>
                                  <m:ctrlPr>
                                    <a:rPr lang="en-US" sz="3200" b="1" i="1" dirty="0">
                                      <a:solidFill>
                                        <a:sysClr val="windowText" lastClr="000000"/>
                                      </a:solidFill>
                                      <a:latin typeface="Cambria Math" panose="02040503050406030204" pitchFamily="18" charset="0"/>
                                    </a:rPr>
                                  </m:ctrlPr>
                                </m:sSubPr>
                                <m:e>
                                  <m:r>
                                    <a:rPr lang="en-US" sz="3200" b="1" i="1" dirty="0">
                                      <a:solidFill>
                                        <a:sysClr val="windowText" lastClr="000000"/>
                                      </a:solidFill>
                                      <a:latin typeface="Cambria Math" panose="02040503050406030204" pitchFamily="18" charset="0"/>
                                      <a:ea typeface="Cambria Math" panose="02040503050406030204" pitchFamily="18" charset="0"/>
                                    </a:rPr>
                                    <m:t>𝝎</m:t>
                                  </m:r>
                                </m:e>
                                <m:sub>
                                  <m:r>
                                    <a:rPr lang="en-US" sz="3200" b="1" i="1" dirty="0">
                                      <a:solidFill>
                                        <a:sysClr val="windowText" lastClr="000000"/>
                                      </a:solidFill>
                                      <a:latin typeface="Cambria Math" panose="02040503050406030204" pitchFamily="18" charset="0"/>
                                    </a:rPr>
                                    <m:t>𝒊</m:t>
                                  </m:r>
                                </m:sub>
                              </m:sSub>
                              <m:r>
                                <a:rPr lang="en-US" sz="3200" i="1">
                                  <a:solidFill>
                                    <a:sysClr val="windowText" lastClr="000000"/>
                                  </a:solidFill>
                                  <a:latin typeface="Cambria Math" panose="02040503050406030204" pitchFamily="18" charset="0"/>
                                </a:rPr>
                                <m:t>,</m:t>
                              </m:r>
                              <m:r>
                                <a:rPr lang="en-US" sz="3200" b="1" i="1" dirty="0">
                                  <a:solidFill>
                                    <a:sysClr val="windowText" lastClr="000000"/>
                                  </a:solidFill>
                                  <a:latin typeface="Cambria Math" panose="02040503050406030204" pitchFamily="18" charset="0"/>
                                  <a:ea typeface="Cambria Math" panose="02040503050406030204" pitchFamily="18" charset="0"/>
                                </a:rPr>
                                <m:t>𝝎</m:t>
                              </m:r>
                            </m:e>
                          </m:d>
                          <m:r>
                            <a:rPr lang="en-US" sz="3200" i="1" smtClean="0">
                              <a:solidFill>
                                <a:srgbClr val="C00000"/>
                              </a:solidFill>
                              <a:latin typeface="Cambria Math" panose="02040503050406030204" pitchFamily="18" charset="0"/>
                              <a:ea typeface="Cambria Math" panose="02040503050406030204" pitchFamily="18" charset="0"/>
                            </a:rPr>
                            <m:t>∆</m:t>
                          </m:r>
                          <m:r>
                            <a:rPr lang="en-US" sz="3200" i="1" dirty="0">
                              <a:solidFill>
                                <a:srgbClr val="C00000"/>
                              </a:solidFill>
                              <a:latin typeface="Cambria Math" panose="02040503050406030204" pitchFamily="18" charset="0"/>
                              <a:ea typeface="Cambria Math" panose="02040503050406030204" pitchFamily="18" charset="0"/>
                            </a:rPr>
                            <m:t>𝐿</m:t>
                          </m:r>
                          <m:d>
                            <m:dPr>
                              <m:ctrlPr>
                                <a:rPr lang="en-US" sz="3200" i="1">
                                  <a:solidFill>
                                    <a:srgbClr val="C00000"/>
                                  </a:solidFill>
                                  <a:latin typeface="Cambria Math" panose="02040503050406030204" pitchFamily="18" charset="0"/>
                                </a:rPr>
                              </m:ctrlPr>
                            </m:dPr>
                            <m:e>
                              <m:sSub>
                                <m:sSubPr>
                                  <m:ctrlPr>
                                    <a:rPr lang="en-US" sz="3200" b="1" i="1" dirty="0">
                                      <a:solidFill>
                                        <a:srgbClr val="C00000"/>
                                      </a:solidFill>
                                      <a:latin typeface="Cambria Math" panose="02040503050406030204" pitchFamily="18" charset="0"/>
                                    </a:rPr>
                                  </m:ctrlPr>
                                </m:sSubPr>
                                <m:e>
                                  <m:r>
                                    <a:rPr lang="en-US" sz="3200" b="1" i="1" dirty="0">
                                      <a:solidFill>
                                        <a:srgbClr val="C00000"/>
                                      </a:solidFill>
                                      <a:latin typeface="Cambria Math" panose="02040503050406030204" pitchFamily="18" charset="0"/>
                                      <a:ea typeface="Cambria Math" panose="02040503050406030204" pitchFamily="18" charset="0"/>
                                    </a:rPr>
                                    <m:t>𝝎</m:t>
                                  </m:r>
                                </m:e>
                                <m:sub>
                                  <m:r>
                                    <a:rPr lang="en-US" sz="3200" b="1" i="1" dirty="0">
                                      <a:solidFill>
                                        <a:srgbClr val="C00000"/>
                                      </a:solidFill>
                                      <a:latin typeface="Cambria Math" panose="02040503050406030204" pitchFamily="18" charset="0"/>
                                    </a:rPr>
                                    <m:t>𝒊</m:t>
                                  </m:r>
                                </m:sub>
                              </m:sSub>
                            </m:e>
                          </m:d>
                          <m:r>
                            <m:rPr>
                              <m:sty m:val="p"/>
                            </m:rPr>
                            <a:rPr lang="en-US" sz="3200">
                              <a:latin typeface="Cambria Math" panose="02040503050406030204" pitchFamily="18" charset="0"/>
                            </a:rPr>
                            <m:t>d</m:t>
                          </m:r>
                          <m:sSub>
                            <m:sSubPr>
                              <m:ctrlPr>
                                <a:rPr lang="en-US" sz="3200" b="1" i="1" dirty="0">
                                  <a:latin typeface="Cambria Math" panose="02040503050406030204" pitchFamily="18" charset="0"/>
                                </a:rPr>
                              </m:ctrlPr>
                            </m:sSubPr>
                            <m:e>
                              <m:r>
                                <a:rPr lang="en-US" sz="3200" b="1" i="1" dirty="0">
                                  <a:latin typeface="Cambria Math" panose="02040503050406030204" pitchFamily="18" charset="0"/>
                                  <a:ea typeface="Cambria Math" panose="02040503050406030204" pitchFamily="18" charset="0"/>
                                </a:rPr>
                                <m:t>𝝎</m:t>
                              </m:r>
                            </m:e>
                            <m:sub>
                              <m:r>
                                <a:rPr lang="en-US" sz="3200" b="1" i="1" dirty="0">
                                  <a:latin typeface="Cambria Math" panose="02040503050406030204" pitchFamily="18" charset="0"/>
                                </a:rPr>
                                <m:t>𝒊</m:t>
                              </m:r>
                            </m:sub>
                          </m:sSub>
                        </m:e>
                      </m:nary>
                    </m:oMath>
                  </m:oMathPara>
                </a14:m>
                <a:endParaRPr lang="en-US" sz="3200" dirty="0"/>
              </a:p>
            </p:txBody>
          </p:sp>
        </mc:Choice>
        <mc:Fallback xmlns="">
          <p:sp>
            <p:nvSpPr>
              <p:cNvPr id="40" name="Rectangle 39">
                <a:extLst>
                  <a:ext uri="{FF2B5EF4-FFF2-40B4-BE49-F238E27FC236}">
                    <a16:creationId xmlns:a16="http://schemas.microsoft.com/office/drawing/2014/main" id="{F95A9B83-8550-B441-B41D-B6DD6ED3DF2B}"/>
                  </a:ext>
                </a:extLst>
              </p:cNvPr>
              <p:cNvSpPr>
                <a:spLocks noRot="1" noChangeAspect="1" noMove="1" noResize="1" noEditPoints="1" noAdjustHandles="1" noChangeArrowheads="1" noChangeShapeType="1" noTextEdit="1"/>
              </p:cNvSpPr>
              <p:nvPr/>
            </p:nvSpPr>
            <p:spPr>
              <a:xfrm>
                <a:off x="5885599" y="2840172"/>
                <a:ext cx="5741379" cy="1141595"/>
              </a:xfrm>
              <a:prstGeom prst="rect">
                <a:avLst/>
              </a:prstGeom>
              <a:blipFill>
                <a:blip r:embed="rId3"/>
                <a:stretch>
                  <a:fillRect l="-27313" t="-176923" b="-254945"/>
                </a:stretch>
              </a:blipFill>
            </p:spPr>
            <p:txBody>
              <a:bodyPr/>
              <a:lstStyle/>
              <a:p>
                <a:r>
                  <a:rPr lang="en-US">
                    <a:noFill/>
                  </a:rPr>
                  <a:t> </a:t>
                </a:r>
              </a:p>
            </p:txBody>
          </p:sp>
        </mc:Fallback>
      </mc:AlternateContent>
      <p:sp>
        <p:nvSpPr>
          <p:cNvPr id="41" name="TextBox 40">
            <a:extLst>
              <a:ext uri="{FF2B5EF4-FFF2-40B4-BE49-F238E27FC236}">
                <a16:creationId xmlns:a16="http://schemas.microsoft.com/office/drawing/2014/main" id="{0E990C14-6ECB-084C-AA3B-AAF909A0B933}"/>
              </a:ext>
            </a:extLst>
          </p:cNvPr>
          <p:cNvSpPr txBox="1"/>
          <p:nvPr/>
        </p:nvSpPr>
        <p:spPr>
          <a:xfrm>
            <a:off x="5980085" y="2221296"/>
            <a:ext cx="3519681" cy="584775"/>
          </a:xfrm>
          <a:prstGeom prst="rect">
            <a:avLst/>
          </a:prstGeom>
          <a:noFill/>
        </p:spPr>
        <p:txBody>
          <a:bodyPr wrap="none" rtlCol="0">
            <a:spAutoFit/>
          </a:bodyPr>
          <a:lstStyle/>
          <a:p>
            <a:r>
              <a:rPr lang="en-US" sz="3200" dirty="0"/>
              <a:t>The boundary term:</a:t>
            </a:r>
          </a:p>
        </p:txBody>
      </p:sp>
      <p:grpSp>
        <p:nvGrpSpPr>
          <p:cNvPr id="10" name="Group 9">
            <a:extLst>
              <a:ext uri="{FF2B5EF4-FFF2-40B4-BE49-F238E27FC236}">
                <a16:creationId xmlns:a16="http://schemas.microsoft.com/office/drawing/2014/main" id="{3413949A-B6DD-5C4B-A7B6-A49841CF7F7B}"/>
              </a:ext>
            </a:extLst>
          </p:cNvPr>
          <p:cNvGrpSpPr/>
          <p:nvPr/>
        </p:nvGrpSpPr>
        <p:grpSpPr>
          <a:xfrm>
            <a:off x="3296126" y="3511687"/>
            <a:ext cx="522645" cy="1955327"/>
            <a:chOff x="3296126" y="3511687"/>
            <a:chExt cx="522645" cy="1955327"/>
          </a:xfrm>
        </p:grpSpPr>
        <p:sp>
          <p:nvSpPr>
            <p:cNvPr id="42" name="Left Brace 41">
              <a:extLst>
                <a:ext uri="{FF2B5EF4-FFF2-40B4-BE49-F238E27FC236}">
                  <a16:creationId xmlns:a16="http://schemas.microsoft.com/office/drawing/2014/main" id="{245AC76D-0B69-4F43-A5B0-36D82E8404FE}"/>
                </a:ext>
              </a:extLst>
            </p:cNvPr>
            <p:cNvSpPr/>
            <p:nvPr/>
          </p:nvSpPr>
          <p:spPr>
            <a:xfrm rot="10800000" flipH="1">
              <a:off x="3651565" y="3511687"/>
              <a:ext cx="167206" cy="1955327"/>
            </a:xfrm>
            <a:prstGeom prst="leftBrace">
              <a:avLst>
                <a:gd name="adj1" fmla="val 95736"/>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4F4EF5B-B81B-CD4F-94BE-41AAE426FFAF}"/>
                    </a:ext>
                  </a:extLst>
                </p:cNvPr>
                <p:cNvSpPr txBox="1"/>
                <p:nvPr/>
              </p:nvSpPr>
              <p:spPr>
                <a:xfrm>
                  <a:off x="3296126" y="4252991"/>
                  <a:ext cx="30264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𝜋</m:t>
                        </m:r>
                      </m:oMath>
                    </m:oMathPara>
                  </a14:m>
                  <a:endParaRPr lang="en-US" sz="2800" dirty="0"/>
                </a:p>
              </p:txBody>
            </p:sp>
          </mc:Choice>
          <mc:Fallback xmlns="">
            <p:sp>
              <p:nvSpPr>
                <p:cNvPr id="43" name="TextBox 42">
                  <a:extLst>
                    <a:ext uri="{FF2B5EF4-FFF2-40B4-BE49-F238E27FC236}">
                      <a16:creationId xmlns:a16="http://schemas.microsoft.com/office/drawing/2014/main" id="{44F4EF5B-B81B-CD4F-94BE-41AAE426FFAF}"/>
                    </a:ext>
                  </a:extLst>
                </p:cNvPr>
                <p:cNvSpPr txBox="1">
                  <a:spLocks noRot="1" noChangeAspect="1" noMove="1" noResize="1" noEditPoints="1" noAdjustHandles="1" noChangeArrowheads="1" noChangeShapeType="1" noTextEdit="1"/>
                </p:cNvSpPr>
                <p:nvPr/>
              </p:nvSpPr>
              <p:spPr>
                <a:xfrm>
                  <a:off x="3296126" y="4252991"/>
                  <a:ext cx="302647" cy="430887"/>
                </a:xfrm>
                <a:prstGeom prst="rect">
                  <a:avLst/>
                </a:prstGeom>
                <a:blipFill>
                  <a:blip r:embed="rId4"/>
                  <a:stretch>
                    <a:fillRect l="-16667" r="-12500"/>
                  </a:stretch>
                </a:blipFill>
              </p:spPr>
              <p:txBody>
                <a:bodyPr/>
                <a:lstStyle/>
                <a:p>
                  <a:r>
                    <a:rPr lang="en-US">
                      <a:noFill/>
                    </a:rPr>
                    <a:t> </a:t>
                  </a:r>
                </a:p>
              </p:txBody>
            </p:sp>
          </mc:Fallback>
        </mc:AlternateContent>
      </p:grpSp>
      <p:grpSp>
        <p:nvGrpSpPr>
          <p:cNvPr id="45" name="Group 44">
            <a:extLst>
              <a:ext uri="{FF2B5EF4-FFF2-40B4-BE49-F238E27FC236}">
                <a16:creationId xmlns:a16="http://schemas.microsoft.com/office/drawing/2014/main" id="{A35114A9-6B4A-FD41-A043-169AEF7BE422}"/>
              </a:ext>
            </a:extLst>
          </p:cNvPr>
          <p:cNvGrpSpPr/>
          <p:nvPr/>
        </p:nvGrpSpPr>
        <p:grpSpPr>
          <a:xfrm rot="5400000">
            <a:off x="1101729" y="1151485"/>
            <a:ext cx="3452808" cy="5212552"/>
            <a:chOff x="7886640" y="1453909"/>
            <a:chExt cx="3452808" cy="5212552"/>
          </a:xfrm>
        </p:grpSpPr>
        <p:cxnSp>
          <p:nvCxnSpPr>
            <p:cNvPr id="14" name="Straight Connector 13">
              <a:extLst>
                <a:ext uri="{FF2B5EF4-FFF2-40B4-BE49-F238E27FC236}">
                  <a16:creationId xmlns:a16="http://schemas.microsoft.com/office/drawing/2014/main" id="{0D737578-A145-4147-A661-47647ED06D30}"/>
                </a:ext>
              </a:extLst>
            </p:cNvPr>
            <p:cNvCxnSpPr>
              <a:cxnSpLocks/>
            </p:cNvCxnSpPr>
            <p:nvPr/>
          </p:nvCxnSpPr>
          <p:spPr>
            <a:xfrm rot="16200000">
              <a:off x="9482371" y="3474562"/>
              <a:ext cx="2275640" cy="1369917"/>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8B5D69A6-BDBA-8149-91CE-B97B1C3A6EE3}"/>
                </a:ext>
              </a:extLst>
            </p:cNvPr>
            <p:cNvGrpSpPr/>
            <p:nvPr/>
          </p:nvGrpSpPr>
          <p:grpSpPr>
            <a:xfrm>
              <a:off x="8561398" y="3922710"/>
              <a:ext cx="2743751" cy="2743751"/>
              <a:chOff x="1463040" y="2926080"/>
              <a:chExt cx="2537460" cy="2537460"/>
            </a:xfrm>
          </p:grpSpPr>
          <p:sp>
            <p:nvSpPr>
              <p:cNvPr id="7" name="Oval 6">
                <a:extLst>
                  <a:ext uri="{FF2B5EF4-FFF2-40B4-BE49-F238E27FC236}">
                    <a16:creationId xmlns:a16="http://schemas.microsoft.com/office/drawing/2014/main" id="{02F23EF1-5F3A-324D-84AD-19B7BADA3764}"/>
                  </a:ext>
                </a:extLst>
              </p:cNvPr>
              <p:cNvSpPr/>
              <p:nvPr/>
            </p:nvSpPr>
            <p:spPr>
              <a:xfrm>
                <a:off x="1463040" y="2926080"/>
                <a:ext cx="2537460" cy="2537460"/>
              </a:xfrm>
              <a:prstGeom prst="ellipse">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7976F29-1073-4147-8545-56B8C5CBC644}"/>
                  </a:ext>
                </a:extLst>
              </p:cNvPr>
              <p:cNvSpPr/>
              <p:nvPr/>
            </p:nvSpPr>
            <p:spPr>
              <a:xfrm>
                <a:off x="2663190" y="4126230"/>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08A0D178-19DA-2E49-BA3A-5F47378A2040}"/>
                </a:ext>
              </a:extLst>
            </p:cNvPr>
            <p:cNvSpPr/>
            <p:nvPr/>
          </p:nvSpPr>
          <p:spPr>
            <a:xfrm>
              <a:off x="9366971" y="2338129"/>
              <a:ext cx="1972477" cy="683571"/>
            </a:xfrm>
            <a:prstGeom prst="rect">
              <a:avLst/>
            </a:prstGeom>
            <a:solidFill>
              <a:schemeClr val="accent6">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8B9E6CD-8941-CD4B-9660-B519618DE85A}"/>
                </a:ext>
              </a:extLst>
            </p:cNvPr>
            <p:cNvCxnSpPr>
              <a:cxnSpLocks/>
            </p:cNvCxnSpPr>
            <p:nvPr/>
          </p:nvCxnSpPr>
          <p:spPr>
            <a:xfrm rot="16200000" flipV="1">
              <a:off x="8512233" y="3869657"/>
              <a:ext cx="2275640" cy="566163"/>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 name="Arc 23">
              <a:extLst>
                <a:ext uri="{FF2B5EF4-FFF2-40B4-BE49-F238E27FC236}">
                  <a16:creationId xmlns:a16="http://schemas.microsoft.com/office/drawing/2014/main" id="{CFD018C1-961A-F046-A9EA-2668A40775A8}"/>
                </a:ext>
              </a:extLst>
            </p:cNvPr>
            <p:cNvSpPr/>
            <p:nvPr/>
          </p:nvSpPr>
          <p:spPr>
            <a:xfrm rot="20307449">
              <a:off x="8561534" y="3902764"/>
              <a:ext cx="2743200" cy="2743200"/>
            </a:xfrm>
            <a:prstGeom prst="arc">
              <a:avLst>
                <a:gd name="adj1" fmla="val 16683124"/>
                <a:gd name="adj2" fmla="val 19384895"/>
              </a:avLst>
            </a:prstGeom>
            <a:ln w="1016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58ACFCD5-1168-ED48-A475-12E902D81367}"/>
                </a:ext>
              </a:extLst>
            </p:cNvPr>
            <p:cNvCxnSpPr>
              <a:cxnSpLocks/>
              <a:stCxn id="4" idx="2"/>
            </p:cNvCxnSpPr>
            <p:nvPr/>
          </p:nvCxnSpPr>
          <p:spPr>
            <a:xfrm flipH="1" flipV="1">
              <a:off x="7886640" y="1923168"/>
              <a:ext cx="1972478" cy="3371418"/>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Arc 28">
              <a:extLst>
                <a:ext uri="{FF2B5EF4-FFF2-40B4-BE49-F238E27FC236}">
                  <a16:creationId xmlns:a16="http://schemas.microsoft.com/office/drawing/2014/main" id="{1550B51D-E3C9-A345-B9ED-D8406B0BC6FC}"/>
                </a:ext>
              </a:extLst>
            </p:cNvPr>
            <p:cNvSpPr/>
            <p:nvPr/>
          </p:nvSpPr>
          <p:spPr>
            <a:xfrm rot="18683324">
              <a:off x="8561673" y="3902765"/>
              <a:ext cx="2743200" cy="2743200"/>
            </a:xfrm>
            <a:prstGeom prst="arc">
              <a:avLst>
                <a:gd name="adj1" fmla="val 17176757"/>
                <a:gd name="adj2" fmla="val 18292534"/>
              </a:avLst>
            </a:prstGeom>
            <a:ln w="1016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2"/>
                </a:solidFill>
              </a:endParaRPr>
            </a:p>
          </p:txBody>
        </p:sp>
        <p:sp>
          <p:nvSpPr>
            <p:cNvPr id="30" name="Oval 29">
              <a:extLst>
                <a:ext uri="{FF2B5EF4-FFF2-40B4-BE49-F238E27FC236}">
                  <a16:creationId xmlns:a16="http://schemas.microsoft.com/office/drawing/2014/main" id="{D2A0D84C-B697-394A-A31A-F0F3F80A62A0}"/>
                </a:ext>
              </a:extLst>
            </p:cNvPr>
            <p:cNvSpPr/>
            <p:nvPr/>
          </p:nvSpPr>
          <p:spPr>
            <a:xfrm>
              <a:off x="9495150" y="3844482"/>
              <a:ext cx="201490" cy="2014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2A12ACAF-5BAE-BC41-A24C-BF3DFC0E15C5}"/>
                    </a:ext>
                  </a:extLst>
                </p:cNvPr>
                <p:cNvSpPr txBox="1"/>
                <p:nvPr/>
              </p:nvSpPr>
              <p:spPr>
                <a:xfrm rot="16200000">
                  <a:off x="9019286" y="4325728"/>
                  <a:ext cx="727945"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latin typeface="Cambria Math" panose="02040503050406030204" pitchFamily="18" charset="0"/>
                              </a:rPr>
                            </m:ctrlPr>
                          </m:sSubPr>
                          <m:e>
                            <m:r>
                              <a:rPr lang="en-US" sz="3600" i="1" smtClean="0">
                                <a:latin typeface="Cambria Math" panose="02040503050406030204" pitchFamily="18" charset="0"/>
                                <a:ea typeface="Cambria Math" panose="02040503050406030204" pitchFamily="18" charset="0"/>
                              </a:rPr>
                              <m:t>𝜔</m:t>
                            </m:r>
                          </m:e>
                          <m:sub>
                            <m:r>
                              <a:rPr lang="en-US" sz="3600" b="0" i="1" smtClean="0">
                                <a:latin typeface="Cambria Math" panose="02040503050406030204" pitchFamily="18" charset="0"/>
                                <a:ea typeface="Cambria Math" panose="02040503050406030204" pitchFamily="18" charset="0"/>
                              </a:rPr>
                              <m:t>𝑖</m:t>
                            </m:r>
                          </m:sub>
                        </m:sSub>
                      </m:oMath>
                    </m:oMathPara>
                  </a14:m>
                  <a:endParaRPr lang="en-US" sz="3600" dirty="0"/>
                </a:p>
              </p:txBody>
            </p:sp>
          </mc:Choice>
          <mc:Fallback xmlns="">
            <p:sp>
              <p:nvSpPr>
                <p:cNvPr id="49" name="TextBox 48">
                  <a:extLst>
                    <a:ext uri="{FF2B5EF4-FFF2-40B4-BE49-F238E27FC236}">
                      <a16:creationId xmlns:a16="http://schemas.microsoft.com/office/drawing/2014/main" id="{2A12ACAF-5BAE-BC41-A24C-BF3DFC0E15C5}"/>
                    </a:ext>
                  </a:extLst>
                </p:cNvPr>
                <p:cNvSpPr txBox="1">
                  <a:spLocks noRot="1" noChangeAspect="1" noMove="1" noResize="1" noEditPoints="1" noAdjustHandles="1" noChangeArrowheads="1" noChangeShapeType="1" noTextEdit="1"/>
                </p:cNvSpPr>
                <p:nvPr/>
              </p:nvSpPr>
              <p:spPr>
                <a:xfrm rot="16200000">
                  <a:off x="9019286" y="4325728"/>
                  <a:ext cx="727945" cy="553998"/>
                </a:xfrm>
                <a:prstGeom prst="rect">
                  <a:avLst/>
                </a:prstGeom>
                <a:blipFill>
                  <a:blip r:embed="rId5"/>
                  <a:stretch>
                    <a:fillRect b="-13333"/>
                  </a:stretch>
                </a:blipFill>
              </p:spPr>
              <p:txBody>
                <a:bodyPr/>
                <a:lstStyle/>
                <a:p>
                  <a:r>
                    <a:rPr lang="en-US">
                      <a:noFill/>
                    </a:rPr>
                    <a:t> </a:t>
                  </a:r>
                </a:p>
              </p:txBody>
            </p:sp>
          </mc:Fallback>
        </mc:AlternateContent>
        <p:sp>
          <p:nvSpPr>
            <p:cNvPr id="27" name="Rectangle 26">
              <a:extLst>
                <a:ext uri="{FF2B5EF4-FFF2-40B4-BE49-F238E27FC236}">
                  <a16:creationId xmlns:a16="http://schemas.microsoft.com/office/drawing/2014/main" id="{2C8DE4F8-FF01-FD45-957F-438DAF94A726}"/>
                </a:ext>
              </a:extLst>
            </p:cNvPr>
            <p:cNvSpPr/>
            <p:nvPr/>
          </p:nvSpPr>
          <p:spPr>
            <a:xfrm>
              <a:off x="7886641" y="1453909"/>
              <a:ext cx="3418509" cy="469259"/>
            </a:xfrm>
            <a:prstGeom prst="rect">
              <a:avLst/>
            </a:prstGeom>
            <a:solidFill>
              <a:schemeClr val="accent2">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89F6DF1E-3713-E54B-B842-C1F6D25457FA}"/>
                </a:ext>
              </a:extLst>
            </p:cNvPr>
            <p:cNvCxnSpPr>
              <a:cxnSpLocks/>
            </p:cNvCxnSpPr>
            <p:nvPr/>
          </p:nvCxnSpPr>
          <p:spPr>
            <a:xfrm rot="16200000" flipV="1">
              <a:off x="9112783" y="4499499"/>
              <a:ext cx="1319032" cy="317663"/>
            </a:xfrm>
            <a:prstGeom prst="straightConnector1">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3" name="Straight Connector 32">
            <a:extLst>
              <a:ext uri="{FF2B5EF4-FFF2-40B4-BE49-F238E27FC236}">
                <a16:creationId xmlns:a16="http://schemas.microsoft.com/office/drawing/2014/main" id="{44804F1D-6066-A949-AC8B-766BE724D161}"/>
              </a:ext>
            </a:extLst>
          </p:cNvPr>
          <p:cNvCxnSpPr>
            <a:cxnSpLocks/>
          </p:cNvCxnSpPr>
          <p:nvPr/>
        </p:nvCxnSpPr>
        <p:spPr>
          <a:xfrm flipV="1">
            <a:off x="3880121" y="3243843"/>
            <a:ext cx="1090047" cy="27119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59E00A7-51EE-B24E-8154-A0D239AD771E}"/>
              </a:ext>
            </a:extLst>
          </p:cNvPr>
          <p:cNvCxnSpPr>
            <a:cxnSpLocks/>
          </p:cNvCxnSpPr>
          <p:nvPr/>
        </p:nvCxnSpPr>
        <p:spPr>
          <a:xfrm flipH="1">
            <a:off x="3439348" y="3516214"/>
            <a:ext cx="430357" cy="103643"/>
          </a:xfrm>
          <a:prstGeom prst="straightConnector1">
            <a:avLst/>
          </a:prstGeom>
          <a:ln w="57150">
            <a:solidFill>
              <a:schemeClr val="accent6"/>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9D4F913-F882-444B-974A-AB04348862D8}"/>
              </a:ext>
            </a:extLst>
          </p:cNvPr>
          <p:cNvCxnSpPr>
            <a:cxnSpLocks/>
          </p:cNvCxnSpPr>
          <p:nvPr/>
        </p:nvCxnSpPr>
        <p:spPr>
          <a:xfrm flipH="1">
            <a:off x="4537302" y="3250977"/>
            <a:ext cx="430357" cy="103643"/>
          </a:xfrm>
          <a:prstGeom prst="straightConnector1">
            <a:avLst/>
          </a:prstGeom>
          <a:ln w="57150">
            <a:solidFill>
              <a:schemeClr val="accent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2006AFC3-1548-D341-BA44-A14969CCBA38}"/>
              </a:ext>
            </a:extLst>
          </p:cNvPr>
          <p:cNvGrpSpPr/>
          <p:nvPr/>
        </p:nvGrpSpPr>
        <p:grpSpPr>
          <a:xfrm>
            <a:off x="6096000" y="4310284"/>
            <a:ext cx="5428024" cy="646331"/>
            <a:chOff x="6499805" y="5687967"/>
            <a:chExt cx="5428024" cy="646331"/>
          </a:xfrm>
        </p:grpSpPr>
        <p:cxnSp>
          <p:nvCxnSpPr>
            <p:cNvPr id="39" name="Straight Arrow Connector 38">
              <a:extLst>
                <a:ext uri="{FF2B5EF4-FFF2-40B4-BE49-F238E27FC236}">
                  <a16:creationId xmlns:a16="http://schemas.microsoft.com/office/drawing/2014/main" id="{4F44EA1A-BB8D-9A48-923F-9914611367EC}"/>
                </a:ext>
              </a:extLst>
            </p:cNvPr>
            <p:cNvCxnSpPr>
              <a:cxnSpLocks/>
            </p:cNvCxnSpPr>
            <p:nvPr/>
          </p:nvCxnSpPr>
          <p:spPr>
            <a:xfrm flipH="1">
              <a:off x="9178377" y="6019423"/>
              <a:ext cx="430357" cy="103643"/>
            </a:xfrm>
            <a:prstGeom prst="straightConnector1">
              <a:avLst/>
            </a:prstGeom>
            <a:ln w="57150">
              <a:solidFill>
                <a:schemeClr val="accent6"/>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DAF07D6C-E9EF-0F44-84C6-EF5BBF56F112}"/>
                    </a:ext>
                  </a:extLst>
                </p:cNvPr>
                <p:cNvSpPr/>
                <p:nvPr/>
              </p:nvSpPr>
              <p:spPr>
                <a:xfrm>
                  <a:off x="6499805" y="5687967"/>
                  <a:ext cx="5428024"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1" smtClean="0">
                            <a:solidFill>
                              <a:schemeClr val="tx1"/>
                            </a:solidFill>
                            <a:latin typeface="Cambria Math" panose="02040503050406030204" pitchFamily="18" charset="0"/>
                            <a:ea typeface="Cambria Math" panose="02040503050406030204" pitchFamily="18" charset="0"/>
                          </a:rPr>
                          <m:t>∆</m:t>
                        </m:r>
                        <m:r>
                          <a:rPr lang="en-US" sz="3600" i="1" smtClean="0">
                            <a:solidFill>
                              <a:schemeClr val="tx1"/>
                            </a:solidFill>
                            <a:latin typeface="Cambria Math" panose="02040503050406030204" pitchFamily="18" charset="0"/>
                            <a:ea typeface="Cambria Math" panose="02040503050406030204" pitchFamily="18" charset="0"/>
                          </a:rPr>
                          <m:t>𝐿</m:t>
                        </m:r>
                        <m:d>
                          <m:dPr>
                            <m:ctrlPr>
                              <a:rPr lang="en-US" sz="3600" b="0" i="1" smtClean="0">
                                <a:solidFill>
                                  <a:schemeClr val="tx1"/>
                                </a:solidFill>
                                <a:latin typeface="Cambria Math" panose="02040503050406030204" pitchFamily="18" charset="0"/>
                                <a:ea typeface="Cambria Math" panose="02040503050406030204" pitchFamily="18" charset="0"/>
                              </a:rPr>
                            </m:ctrlPr>
                          </m:dPr>
                          <m:e>
                            <m:sSub>
                              <m:sSubPr>
                                <m:ctrlPr>
                                  <a:rPr lang="en-US" sz="3600" i="1">
                                    <a:latin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𝜔</m:t>
                                </m:r>
                              </m:e>
                              <m:sub>
                                <m:r>
                                  <a:rPr lang="en-US" sz="3600" i="1">
                                    <a:latin typeface="Cambria Math" panose="02040503050406030204" pitchFamily="18" charset="0"/>
                                    <a:ea typeface="Cambria Math" panose="02040503050406030204" pitchFamily="18" charset="0"/>
                                  </a:rPr>
                                  <m:t>𝑖</m:t>
                                </m:r>
                              </m:sub>
                            </m:sSub>
                          </m:e>
                        </m:d>
                        <m:r>
                          <a:rPr lang="en-US" sz="3600" b="0" i="1" smtClean="0">
                            <a:solidFill>
                              <a:schemeClr val="tx1"/>
                            </a:solidFill>
                            <a:latin typeface="Cambria Math" panose="02040503050406030204" pitchFamily="18" charset="0"/>
                            <a:ea typeface="Cambria Math" panose="02040503050406030204" pitchFamily="18" charset="0"/>
                          </a:rPr>
                          <m:t>=</m:t>
                        </m:r>
                        <m:r>
                          <a:rPr lang="en-US" sz="3600" b="0" i="1" smtClean="0">
                            <a:solidFill>
                              <a:schemeClr val="tx1"/>
                            </a:solidFill>
                            <a:latin typeface="Cambria Math" panose="02040503050406030204" pitchFamily="18" charset="0"/>
                          </a:rPr>
                          <m:t>𝐿</m:t>
                        </m:r>
                        <m:d>
                          <m:dPr>
                            <m:ctrlPr>
                              <a:rPr lang="en-US" sz="3600" b="0" i="1" smtClean="0">
                                <a:solidFill>
                                  <a:schemeClr val="tx1"/>
                                </a:solidFill>
                                <a:latin typeface="Cambria Math" panose="02040503050406030204" pitchFamily="18" charset="0"/>
                              </a:rPr>
                            </m:ctrlPr>
                          </m:dPr>
                          <m:e>
                            <m:r>
                              <a:rPr lang="en-US" sz="3600" b="0" i="1" smtClean="0">
                                <a:solidFill>
                                  <a:schemeClr val="tx1"/>
                                </a:solidFill>
                                <a:latin typeface="Cambria Math" panose="02040503050406030204" pitchFamily="18" charset="0"/>
                              </a:rPr>
                              <m:t>      </m:t>
                            </m:r>
                          </m:e>
                        </m:d>
                        <m:r>
                          <a:rPr lang="en-US" sz="3600" b="0" i="1" smtClean="0">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𝐿</m:t>
                        </m:r>
                        <m:r>
                          <a:rPr lang="en-US" sz="3600" b="0" i="1" smtClean="0">
                            <a:solidFill>
                              <a:schemeClr val="tx1"/>
                            </a:solidFill>
                            <a:latin typeface="Cambria Math" panose="02040503050406030204" pitchFamily="18" charset="0"/>
                          </a:rPr>
                          <m:t>(      )</m:t>
                        </m:r>
                      </m:oMath>
                    </m:oMathPara>
                  </a14:m>
                  <a:endParaRPr lang="en-US" sz="3600" dirty="0">
                    <a:solidFill>
                      <a:schemeClr val="tx1"/>
                    </a:solidFill>
                  </a:endParaRPr>
                </a:p>
              </p:txBody>
            </p:sp>
          </mc:Choice>
          <mc:Fallback xmlns="">
            <p:sp>
              <p:nvSpPr>
                <p:cNvPr id="48" name="Rectangle 47">
                  <a:extLst>
                    <a:ext uri="{FF2B5EF4-FFF2-40B4-BE49-F238E27FC236}">
                      <a16:creationId xmlns:a16="http://schemas.microsoft.com/office/drawing/2014/main" id="{DAF07D6C-E9EF-0F44-84C6-EF5BBF56F112}"/>
                    </a:ext>
                  </a:extLst>
                </p:cNvPr>
                <p:cNvSpPr>
                  <a:spLocks noRot="1" noChangeAspect="1" noMove="1" noResize="1" noEditPoints="1" noAdjustHandles="1" noChangeArrowheads="1" noChangeShapeType="1" noTextEdit="1"/>
                </p:cNvSpPr>
                <p:nvPr/>
              </p:nvSpPr>
              <p:spPr>
                <a:xfrm>
                  <a:off x="6499805" y="5687967"/>
                  <a:ext cx="5428024" cy="646331"/>
                </a:xfrm>
                <a:prstGeom prst="rect">
                  <a:avLst/>
                </a:prstGeom>
                <a:blipFill>
                  <a:blip r:embed="rId6"/>
                  <a:stretch>
                    <a:fillRect b="-25000"/>
                  </a:stretch>
                </a:blipFill>
              </p:spPr>
              <p:txBody>
                <a:bodyPr/>
                <a:lstStyle/>
                <a:p>
                  <a:r>
                    <a:rPr lang="en-US">
                      <a:noFill/>
                    </a:rPr>
                    <a:t> </a:t>
                  </a:r>
                </a:p>
              </p:txBody>
            </p:sp>
          </mc:Fallback>
        </mc:AlternateContent>
        <p:cxnSp>
          <p:nvCxnSpPr>
            <p:cNvPr id="51" name="Straight Arrow Connector 50">
              <a:extLst>
                <a:ext uri="{FF2B5EF4-FFF2-40B4-BE49-F238E27FC236}">
                  <a16:creationId xmlns:a16="http://schemas.microsoft.com/office/drawing/2014/main" id="{0F4DE775-73EA-4546-A9C7-478E6B7FE487}"/>
                </a:ext>
              </a:extLst>
            </p:cNvPr>
            <p:cNvCxnSpPr>
              <a:cxnSpLocks/>
            </p:cNvCxnSpPr>
            <p:nvPr/>
          </p:nvCxnSpPr>
          <p:spPr>
            <a:xfrm flipH="1">
              <a:off x="10939836" y="6019423"/>
              <a:ext cx="430357" cy="103643"/>
            </a:xfrm>
            <a:prstGeom prst="straightConnector1">
              <a:avLst/>
            </a:prstGeom>
            <a:ln w="57150">
              <a:solidFill>
                <a:schemeClr val="accent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335B2132-2D14-184D-B12C-A6D13E61542B}"/>
              </a:ext>
            </a:extLst>
          </p:cNvPr>
          <p:cNvSpPr txBox="1"/>
          <p:nvPr/>
        </p:nvSpPr>
        <p:spPr>
          <a:xfrm>
            <a:off x="6807357" y="4958219"/>
            <a:ext cx="4364785" cy="461665"/>
          </a:xfrm>
          <a:prstGeom prst="rect">
            <a:avLst/>
          </a:prstGeom>
          <a:noFill/>
        </p:spPr>
        <p:txBody>
          <a:bodyPr wrap="none" rtlCol="0">
            <a:spAutoFit/>
          </a:bodyPr>
          <a:lstStyle/>
          <a:p>
            <a:r>
              <a:rPr lang="en-US" sz="2400" dirty="0">
                <a:solidFill>
                  <a:schemeClr val="bg1">
                    <a:lumMod val="65000"/>
                  </a:schemeClr>
                </a:solidFill>
              </a:rPr>
              <a:t>(with the absence of attenuation)</a:t>
            </a:r>
          </a:p>
        </p:txBody>
      </p:sp>
    </p:spTree>
    <p:extLst>
      <p:ext uri="{BB962C8B-B14F-4D97-AF65-F5344CB8AC3E}">
        <p14:creationId xmlns:p14="http://schemas.microsoft.com/office/powerpoint/2010/main" val="3308088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D3CCE1C-8EBB-400B-9FF9-1551928E6122}"/>
              </a:ext>
            </a:extLst>
          </p:cNvPr>
          <p:cNvGrpSpPr/>
          <p:nvPr/>
        </p:nvGrpSpPr>
        <p:grpSpPr>
          <a:xfrm>
            <a:off x="2173158" y="1488107"/>
            <a:ext cx="7845685" cy="3409288"/>
            <a:chOff x="398858" y="1404398"/>
            <a:chExt cx="7845685" cy="3409288"/>
          </a:xfrm>
        </p:grpSpPr>
        <p:pic>
          <p:nvPicPr>
            <p:cNvPr id="14" name="Picture 13" descr="A picture containing sitting, light, table, small&#10;&#10;Description automatically generated">
              <a:extLst>
                <a:ext uri="{FF2B5EF4-FFF2-40B4-BE49-F238E27FC236}">
                  <a16:creationId xmlns:a16="http://schemas.microsoft.com/office/drawing/2014/main" id="{FB69DB74-2860-43F2-B185-0AE3B496A68D}"/>
                </a:ext>
              </a:extLst>
            </p:cNvPr>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849033" y="1437618"/>
              <a:ext cx="2423142" cy="2423142"/>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FD21131-33A6-477B-A358-D3354CFF4FB1}"/>
                    </a:ext>
                  </a:extLst>
                </p:cNvPr>
                <p:cNvSpPr txBox="1"/>
                <p:nvPr/>
              </p:nvSpPr>
              <p:spPr>
                <a:xfrm>
                  <a:off x="398858" y="3859579"/>
                  <a:ext cx="3323492" cy="537135"/>
                </a:xfrm>
                <a:prstGeom prst="rect">
                  <a:avLst/>
                </a:prstGeom>
                <a:noFill/>
              </p:spPr>
              <p:txBody>
                <a:bodyPr wrap="square" rtlCol="0">
                  <a:spAutoFit/>
                </a:bodyPr>
                <a:lstStyle/>
                <a:p>
                  <a:pPr algn="ctr"/>
                  <a:r>
                    <a:rPr lang="en-US" sz="2800" dirty="0">
                      <a:latin typeface="+mj-lt"/>
                    </a:rPr>
                    <a:t>visualization of </a:t>
                  </a:r>
                  <a14:m>
                    <m:oMath xmlns:m="http://schemas.openxmlformats.org/officeDocument/2006/math">
                      <m:r>
                        <a:rPr lang="en-US" sz="2800" b="0" i="1" dirty="0" smtClean="0">
                          <a:solidFill>
                            <a:schemeClr val="tx1"/>
                          </a:solidFill>
                          <a:latin typeface="Cambria Math" panose="02040503050406030204" pitchFamily="18" charset="0"/>
                          <a:ea typeface="Cambria Math" panose="02040503050406030204" pitchFamily="18" charset="0"/>
                        </a:rPr>
                        <m:t>𝐿</m:t>
                      </m:r>
                    </m:oMath>
                  </a14:m>
                  <a:endParaRPr lang="en-US" sz="2800" dirty="0">
                    <a:latin typeface="+mj-lt"/>
                  </a:endParaRPr>
                </a:p>
              </p:txBody>
            </p:sp>
          </mc:Choice>
          <mc:Fallback xmlns="">
            <p:sp>
              <p:nvSpPr>
                <p:cNvPr id="15" name="TextBox 14">
                  <a:extLst>
                    <a:ext uri="{FF2B5EF4-FFF2-40B4-BE49-F238E27FC236}">
                      <a16:creationId xmlns:a16="http://schemas.microsoft.com/office/drawing/2014/main" id="{2FD21131-33A6-477B-A358-D3354CFF4FB1}"/>
                    </a:ext>
                  </a:extLst>
                </p:cNvPr>
                <p:cNvSpPr txBox="1">
                  <a:spLocks noRot="1" noChangeAspect="1" noMove="1" noResize="1" noEditPoints="1" noAdjustHandles="1" noChangeArrowheads="1" noChangeShapeType="1" noTextEdit="1"/>
                </p:cNvSpPr>
                <p:nvPr/>
              </p:nvSpPr>
              <p:spPr>
                <a:xfrm>
                  <a:off x="398858" y="3859579"/>
                  <a:ext cx="3323492" cy="537135"/>
                </a:xfrm>
                <a:prstGeom prst="rect">
                  <a:avLst/>
                </a:prstGeom>
                <a:blipFill>
                  <a:blip r:embed="rId4"/>
                  <a:stretch>
                    <a:fillRect t="-9091" b="-25000"/>
                  </a:stretch>
                </a:blipFill>
              </p:spPr>
              <p:txBody>
                <a:bodyPr/>
                <a:lstStyle/>
                <a:p>
                  <a:r>
                    <a:rPr lang="en-US">
                      <a:noFill/>
                    </a:rPr>
                    <a:t> </a:t>
                  </a:r>
                </a:p>
              </p:txBody>
            </p:sp>
          </mc:Fallback>
        </mc:AlternateContent>
        <p:pic>
          <p:nvPicPr>
            <p:cNvPr id="16" name="Picture 15" descr="A picture containing plate&#10;&#10;Description automatically generated">
              <a:extLst>
                <a:ext uri="{FF2B5EF4-FFF2-40B4-BE49-F238E27FC236}">
                  <a16:creationId xmlns:a16="http://schemas.microsoft.com/office/drawing/2014/main" id="{A9D75C7A-637D-4555-BEF1-B8F9F44B6E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8801" y="1404398"/>
              <a:ext cx="2423142" cy="2423142"/>
            </a:xfrm>
            <a:prstGeom prst="rect">
              <a:avLst/>
            </a:prstGeom>
          </p:spPr>
        </p:pic>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8B270D7E-FAA5-463B-B31A-5CFB4C89CB8D}"/>
                    </a:ext>
                  </a:extLst>
                </p:cNvPr>
                <p:cNvSpPr/>
                <p:nvPr/>
              </p:nvSpPr>
              <p:spPr>
                <a:xfrm>
                  <a:off x="3996201" y="3859579"/>
                  <a:ext cx="4248342" cy="954107"/>
                </a:xfrm>
                <a:prstGeom prst="rect">
                  <a:avLst/>
                </a:prstGeom>
              </p:spPr>
              <p:txBody>
                <a:bodyPr wrap="none">
                  <a:spAutoFit/>
                </a:bodyPr>
                <a:lstStyle/>
                <a:p>
                  <a:pPr algn="ctr"/>
                  <a:r>
                    <a:rPr lang="en-US" sz="2800" dirty="0">
                      <a:latin typeface="+mj-lt"/>
                    </a:rPr>
                    <a:t>visualization of discontinuity</a:t>
                  </a:r>
                  <a:br>
                    <a:rPr lang="en-US" sz="2800" dirty="0">
                      <a:latin typeface="+mj-lt"/>
                    </a:rPr>
                  </a:br>
                  <a:r>
                    <a:rPr lang="en-US" sz="2800" dirty="0">
                      <a:latin typeface="+mj-lt"/>
                    </a:rPr>
                    <a:t>curves </a:t>
                  </a:r>
                  <a14:m>
                    <m:oMath xmlns:m="http://schemas.openxmlformats.org/officeDocument/2006/math">
                      <m:r>
                        <a:rPr lang="en-US" sz="2800">
                          <a:latin typeface="Cambria Math" panose="02040503050406030204" pitchFamily="18" charset="0"/>
                        </a:rPr>
                        <m:t>𝕤</m:t>
                      </m:r>
                    </m:oMath>
                  </a14:m>
                  <a:endParaRPr lang="en-US" sz="2800" dirty="0">
                    <a:latin typeface="+mj-lt"/>
                  </a:endParaRPr>
                </a:p>
              </p:txBody>
            </p:sp>
          </mc:Choice>
          <mc:Fallback xmlns="">
            <p:sp>
              <p:nvSpPr>
                <p:cNvPr id="17" name="Rectangle 16">
                  <a:extLst>
                    <a:ext uri="{FF2B5EF4-FFF2-40B4-BE49-F238E27FC236}">
                      <a16:creationId xmlns:a16="http://schemas.microsoft.com/office/drawing/2014/main" id="{8B270D7E-FAA5-463B-B31A-5CFB4C89CB8D}"/>
                    </a:ext>
                  </a:extLst>
                </p:cNvPr>
                <p:cNvSpPr>
                  <a:spLocks noRot="1" noChangeAspect="1" noMove="1" noResize="1" noEditPoints="1" noAdjustHandles="1" noChangeArrowheads="1" noChangeShapeType="1" noTextEdit="1"/>
                </p:cNvSpPr>
                <p:nvPr/>
              </p:nvSpPr>
              <p:spPr>
                <a:xfrm>
                  <a:off x="3996201" y="3859579"/>
                  <a:ext cx="4248342" cy="954107"/>
                </a:xfrm>
                <a:prstGeom prst="rect">
                  <a:avLst/>
                </a:prstGeom>
                <a:blipFill>
                  <a:blip r:embed="rId6"/>
                  <a:stretch>
                    <a:fillRect l="-2381" t="-5195" r="-2381" b="-15584"/>
                  </a:stretch>
                </a:blipFill>
              </p:spPr>
              <p:txBody>
                <a:bodyPr/>
                <a:lstStyle/>
                <a:p>
                  <a:r>
                    <a:rPr lang="en-US">
                      <a:noFill/>
                    </a:rPr>
                    <a:t> </a:t>
                  </a:r>
                </a:p>
              </p:txBody>
            </p:sp>
          </mc:Fallback>
        </mc:AlternateContent>
      </p:grpSp>
      <p:sp>
        <p:nvSpPr>
          <p:cNvPr id="3" name="TextBox 2">
            <a:extLst>
              <a:ext uri="{FF2B5EF4-FFF2-40B4-BE49-F238E27FC236}">
                <a16:creationId xmlns:a16="http://schemas.microsoft.com/office/drawing/2014/main" id="{E50D51F8-0FB0-A944-A07F-8A137B33AD4C}"/>
              </a:ext>
            </a:extLst>
          </p:cNvPr>
          <p:cNvSpPr txBox="1"/>
          <p:nvPr/>
        </p:nvSpPr>
        <p:spPr>
          <a:xfrm>
            <a:off x="1003570" y="4768120"/>
            <a:ext cx="1898148" cy="523220"/>
          </a:xfrm>
          <a:prstGeom prst="rect">
            <a:avLst/>
          </a:prstGeom>
          <a:noFill/>
        </p:spPr>
        <p:txBody>
          <a:bodyPr wrap="none" rtlCol="0">
            <a:spAutoFit/>
          </a:bodyPr>
          <a:lstStyle/>
          <a:p>
            <a:r>
              <a:rPr lang="en-US" sz="2800" dirty="0"/>
              <a:t>line integral</a:t>
            </a:r>
          </a:p>
        </p:txBody>
      </p:sp>
      <p:sp>
        <p:nvSpPr>
          <p:cNvPr id="4" name="Title 3">
            <a:extLst>
              <a:ext uri="{FF2B5EF4-FFF2-40B4-BE49-F238E27FC236}">
                <a16:creationId xmlns:a16="http://schemas.microsoft.com/office/drawing/2014/main" id="{DC93528D-4386-0540-9BCD-CC50DA6076C8}"/>
              </a:ext>
            </a:extLst>
          </p:cNvPr>
          <p:cNvSpPr>
            <a:spLocks noGrp="1"/>
          </p:cNvSpPr>
          <p:nvPr>
            <p:ph type="title"/>
          </p:nvPr>
        </p:nvSpPr>
        <p:spPr/>
        <p:txBody>
          <a:bodyPr/>
          <a:lstStyle/>
          <a:p>
            <a:r>
              <a:rPr lang="en-US" dirty="0"/>
              <a:t>Discontinuities in 3D</a:t>
            </a:r>
          </a:p>
        </p:txBody>
      </p:sp>
      <p:grpSp>
        <p:nvGrpSpPr>
          <p:cNvPr id="6" name="Group 5">
            <a:extLst>
              <a:ext uri="{FF2B5EF4-FFF2-40B4-BE49-F238E27FC236}">
                <a16:creationId xmlns:a16="http://schemas.microsoft.com/office/drawing/2014/main" id="{CDE25D12-1AD5-4E4C-B283-1A9CDA379B6B}"/>
              </a:ext>
            </a:extLst>
          </p:cNvPr>
          <p:cNvGrpSpPr/>
          <p:nvPr/>
        </p:nvGrpSpPr>
        <p:grpSpPr>
          <a:xfrm>
            <a:off x="3225311" y="5291340"/>
            <a:ext cx="5741379" cy="1141595"/>
            <a:chOff x="4146040" y="5345131"/>
            <a:chExt cx="5741379" cy="1141595"/>
          </a:xfrm>
        </p:grpSpPr>
        <p:sp>
          <p:nvSpPr>
            <p:cNvPr id="21" name="Rounded Rectangle 20">
              <a:extLst>
                <a:ext uri="{FF2B5EF4-FFF2-40B4-BE49-F238E27FC236}">
                  <a16:creationId xmlns:a16="http://schemas.microsoft.com/office/drawing/2014/main" id="{FB537CD6-93BC-3541-ADBD-4F3521DC0505}"/>
                </a:ext>
              </a:extLst>
            </p:cNvPr>
            <p:cNvSpPr/>
            <p:nvPr/>
          </p:nvSpPr>
          <p:spPr>
            <a:xfrm>
              <a:off x="4285130" y="5413248"/>
              <a:ext cx="396598" cy="1073478"/>
            </a:xfrm>
            <a:prstGeom prst="roundRect">
              <a:avLst/>
            </a:prstGeom>
            <a:solidFill>
              <a:srgbClr val="D9D9D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456C91F6-EC20-144A-BCED-1681C8966648}"/>
                    </a:ext>
                  </a:extLst>
                </p:cNvPr>
                <p:cNvSpPr/>
                <p:nvPr/>
              </p:nvSpPr>
              <p:spPr>
                <a:xfrm>
                  <a:off x="4146040" y="5345131"/>
                  <a:ext cx="5741379" cy="11415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supHide m:val="on"/>
                            <m:ctrlPr>
                              <a:rPr lang="en-US" sz="3200" b="1" i="1" dirty="0">
                                <a:latin typeface="Cambria Math" panose="02040503050406030204" pitchFamily="18" charset="0"/>
                              </a:rPr>
                            </m:ctrlPr>
                          </m:naryPr>
                          <m:sub>
                            <m:r>
                              <a:rPr lang="en-US" sz="3200">
                                <a:latin typeface="Cambria Math" panose="02040503050406030204" pitchFamily="18" charset="0"/>
                              </a:rPr>
                              <m:t>𝕤</m:t>
                            </m:r>
                          </m:sub>
                          <m:sup/>
                          <m:e>
                            <m:d>
                              <m:dPr>
                                <m:begChr m:val="⟨"/>
                                <m:endChr m:val="⟩"/>
                                <m:ctrlPr>
                                  <a:rPr lang="en-US" sz="3200" i="1" smtClean="0">
                                    <a:solidFill>
                                      <a:schemeClr val="tx1"/>
                                    </a:solidFill>
                                    <a:latin typeface="Cambria Math" panose="02040503050406030204" pitchFamily="18" charset="0"/>
                                  </a:rPr>
                                </m:ctrlPr>
                              </m:dPr>
                              <m:e>
                                <m:r>
                                  <a:rPr lang="en-US" sz="3200" b="1" i="1">
                                    <a:solidFill>
                                      <a:schemeClr val="tx1"/>
                                    </a:solidFill>
                                    <a:latin typeface="Cambria Math" panose="02040503050406030204" pitchFamily="18" charset="0"/>
                                  </a:rPr>
                                  <m:t>𝒏</m:t>
                                </m:r>
                                <m:r>
                                  <a:rPr lang="en-US" sz="3200" i="1">
                                    <a:solidFill>
                                      <a:schemeClr val="tx1"/>
                                    </a:solidFill>
                                    <a:latin typeface="Cambria Math" panose="02040503050406030204" pitchFamily="18" charset="0"/>
                                  </a:rPr>
                                  <m:t>, </m:t>
                                </m:r>
                                <m:f>
                                  <m:fPr>
                                    <m:ctrlPr>
                                      <a:rPr lang="en-US" sz="3200" i="1">
                                        <a:solidFill>
                                          <a:schemeClr val="tx1"/>
                                        </a:solidFill>
                                        <a:latin typeface="Cambria Math" panose="02040503050406030204" pitchFamily="18" charset="0"/>
                                      </a:rPr>
                                    </m:ctrlPr>
                                  </m:fPr>
                                  <m:num>
                                    <m:r>
                                      <a:rPr lang="en-US" sz="3200" i="1">
                                        <a:solidFill>
                                          <a:schemeClr val="tx1"/>
                                        </a:solidFill>
                                        <a:latin typeface="Cambria Math" panose="02040503050406030204" pitchFamily="18" charset="0"/>
                                        <a:ea typeface="Cambria Math" panose="02040503050406030204" pitchFamily="18" charset="0"/>
                                      </a:rPr>
                                      <m:t>𝜕</m:t>
                                    </m:r>
                                    <m:sSub>
                                      <m:sSubPr>
                                        <m:ctrlPr>
                                          <a:rPr lang="en-US" sz="3200" b="1" i="1" dirty="0">
                                            <a:solidFill>
                                              <a:schemeClr val="tx1"/>
                                            </a:solidFill>
                                            <a:latin typeface="Cambria Math" panose="02040503050406030204" pitchFamily="18" charset="0"/>
                                          </a:rPr>
                                        </m:ctrlPr>
                                      </m:sSubPr>
                                      <m:e>
                                        <m:r>
                                          <a:rPr lang="en-US" sz="3200" b="1" i="1" dirty="0">
                                            <a:solidFill>
                                              <a:schemeClr val="tx1"/>
                                            </a:solidFill>
                                            <a:latin typeface="Cambria Math" panose="02040503050406030204" pitchFamily="18" charset="0"/>
                                            <a:ea typeface="Cambria Math" panose="02040503050406030204" pitchFamily="18" charset="0"/>
                                          </a:rPr>
                                          <m:t>𝝎</m:t>
                                        </m:r>
                                      </m:e>
                                      <m:sub>
                                        <m:r>
                                          <a:rPr lang="en-US" sz="3200" b="1" i="1" dirty="0">
                                            <a:solidFill>
                                              <a:schemeClr val="tx1"/>
                                            </a:solidFill>
                                            <a:latin typeface="Cambria Math" panose="02040503050406030204" pitchFamily="18" charset="0"/>
                                          </a:rPr>
                                          <m:t>𝒊</m:t>
                                        </m:r>
                                      </m:sub>
                                    </m:sSub>
                                  </m:num>
                                  <m:den>
                                    <m:r>
                                      <a:rPr lang="en-US" sz="3200" i="1">
                                        <a:solidFill>
                                          <a:schemeClr val="tx1"/>
                                        </a:solidFill>
                                        <a:latin typeface="Cambria Math" panose="02040503050406030204" pitchFamily="18" charset="0"/>
                                        <a:ea typeface="Cambria Math" panose="02040503050406030204" pitchFamily="18" charset="0"/>
                                      </a:rPr>
                                      <m:t>𝜕𝜋</m:t>
                                    </m:r>
                                  </m:den>
                                </m:f>
                              </m:e>
                            </m:d>
                            <m:sSub>
                              <m:sSubPr>
                                <m:ctrlPr>
                                  <a:rPr lang="en-US" sz="3200" i="1">
                                    <a:solidFill>
                                      <a:sysClr val="windowText" lastClr="000000"/>
                                    </a:solidFill>
                                    <a:latin typeface="Cambria Math" panose="02040503050406030204" pitchFamily="18" charset="0"/>
                                  </a:rPr>
                                </m:ctrlPr>
                              </m:sSubPr>
                              <m:e>
                                <m:r>
                                  <a:rPr lang="en-US" sz="3200" i="1">
                                    <a:solidFill>
                                      <a:sysClr val="windowText" lastClr="000000"/>
                                    </a:solidFill>
                                    <a:latin typeface="Cambria Math" panose="02040503050406030204" pitchFamily="18" charset="0"/>
                                  </a:rPr>
                                  <m:t>𝑓</m:t>
                                </m:r>
                              </m:e>
                              <m:sub>
                                <m:r>
                                  <a:rPr lang="en-US" sz="3200" i="1">
                                    <a:solidFill>
                                      <a:sysClr val="windowText" lastClr="000000"/>
                                    </a:solidFill>
                                    <a:latin typeface="Cambria Math" panose="02040503050406030204" pitchFamily="18" charset="0"/>
                                  </a:rPr>
                                  <m:t>𝑝</m:t>
                                </m:r>
                              </m:sub>
                            </m:sSub>
                            <m:d>
                              <m:dPr>
                                <m:ctrlPr>
                                  <a:rPr lang="en-US" sz="3200" i="1">
                                    <a:solidFill>
                                      <a:sysClr val="windowText" lastClr="000000"/>
                                    </a:solidFill>
                                    <a:latin typeface="Cambria Math" panose="02040503050406030204" pitchFamily="18" charset="0"/>
                                  </a:rPr>
                                </m:ctrlPr>
                              </m:dPr>
                              <m:e>
                                <m:sSub>
                                  <m:sSubPr>
                                    <m:ctrlPr>
                                      <a:rPr lang="en-US" sz="3200" b="1" i="1" dirty="0">
                                        <a:solidFill>
                                          <a:sysClr val="windowText" lastClr="000000"/>
                                        </a:solidFill>
                                        <a:latin typeface="Cambria Math" panose="02040503050406030204" pitchFamily="18" charset="0"/>
                                      </a:rPr>
                                    </m:ctrlPr>
                                  </m:sSubPr>
                                  <m:e>
                                    <m:r>
                                      <a:rPr lang="en-US" sz="3200" b="1" i="1" dirty="0">
                                        <a:solidFill>
                                          <a:sysClr val="windowText" lastClr="000000"/>
                                        </a:solidFill>
                                        <a:latin typeface="Cambria Math" panose="02040503050406030204" pitchFamily="18" charset="0"/>
                                        <a:ea typeface="Cambria Math" panose="02040503050406030204" pitchFamily="18" charset="0"/>
                                      </a:rPr>
                                      <m:t>𝝎</m:t>
                                    </m:r>
                                  </m:e>
                                  <m:sub>
                                    <m:r>
                                      <a:rPr lang="en-US" sz="3200" b="1" i="1" dirty="0">
                                        <a:solidFill>
                                          <a:sysClr val="windowText" lastClr="000000"/>
                                        </a:solidFill>
                                        <a:latin typeface="Cambria Math" panose="02040503050406030204" pitchFamily="18" charset="0"/>
                                      </a:rPr>
                                      <m:t>𝒊</m:t>
                                    </m:r>
                                  </m:sub>
                                </m:sSub>
                                <m:r>
                                  <a:rPr lang="en-US" sz="3200" i="1">
                                    <a:solidFill>
                                      <a:sysClr val="windowText" lastClr="000000"/>
                                    </a:solidFill>
                                    <a:latin typeface="Cambria Math" panose="02040503050406030204" pitchFamily="18" charset="0"/>
                                  </a:rPr>
                                  <m:t>,</m:t>
                                </m:r>
                                <m:r>
                                  <a:rPr lang="en-US" sz="3200" b="1" i="1" dirty="0">
                                    <a:solidFill>
                                      <a:sysClr val="windowText" lastClr="000000"/>
                                    </a:solidFill>
                                    <a:latin typeface="Cambria Math" panose="02040503050406030204" pitchFamily="18" charset="0"/>
                                    <a:ea typeface="Cambria Math" panose="02040503050406030204" pitchFamily="18" charset="0"/>
                                  </a:rPr>
                                  <m:t>𝝎</m:t>
                                </m:r>
                              </m:e>
                            </m:d>
                            <m:r>
                              <a:rPr lang="en-US" sz="3200" i="1" smtClean="0">
                                <a:solidFill>
                                  <a:schemeClr val="tx1"/>
                                </a:solidFill>
                                <a:latin typeface="Cambria Math" panose="02040503050406030204" pitchFamily="18" charset="0"/>
                                <a:ea typeface="Cambria Math" panose="02040503050406030204" pitchFamily="18" charset="0"/>
                              </a:rPr>
                              <m:t>∆</m:t>
                            </m:r>
                            <m:r>
                              <a:rPr lang="en-US" sz="3200" i="1" dirty="0">
                                <a:solidFill>
                                  <a:schemeClr val="tx1"/>
                                </a:solidFill>
                                <a:latin typeface="Cambria Math" panose="02040503050406030204" pitchFamily="18" charset="0"/>
                                <a:ea typeface="Cambria Math" panose="02040503050406030204" pitchFamily="18" charset="0"/>
                              </a:rPr>
                              <m:t>𝐿</m:t>
                            </m:r>
                            <m:d>
                              <m:dPr>
                                <m:ctrlPr>
                                  <a:rPr lang="en-US" sz="3200" i="1">
                                    <a:solidFill>
                                      <a:schemeClr val="tx1"/>
                                    </a:solidFill>
                                    <a:latin typeface="Cambria Math" panose="02040503050406030204" pitchFamily="18" charset="0"/>
                                  </a:rPr>
                                </m:ctrlPr>
                              </m:dPr>
                              <m:e>
                                <m:sSub>
                                  <m:sSubPr>
                                    <m:ctrlPr>
                                      <a:rPr lang="en-US" sz="3200" b="1" i="1" dirty="0">
                                        <a:solidFill>
                                          <a:schemeClr val="tx1"/>
                                        </a:solidFill>
                                        <a:latin typeface="Cambria Math" panose="02040503050406030204" pitchFamily="18" charset="0"/>
                                      </a:rPr>
                                    </m:ctrlPr>
                                  </m:sSubPr>
                                  <m:e>
                                    <m:r>
                                      <a:rPr lang="en-US" sz="3200" b="1" i="1" dirty="0">
                                        <a:solidFill>
                                          <a:schemeClr val="tx1"/>
                                        </a:solidFill>
                                        <a:latin typeface="Cambria Math" panose="02040503050406030204" pitchFamily="18" charset="0"/>
                                        <a:ea typeface="Cambria Math" panose="02040503050406030204" pitchFamily="18" charset="0"/>
                                      </a:rPr>
                                      <m:t>𝝎</m:t>
                                    </m:r>
                                  </m:e>
                                  <m:sub>
                                    <m:r>
                                      <a:rPr lang="en-US" sz="3200" b="1" i="1" dirty="0">
                                        <a:solidFill>
                                          <a:schemeClr val="tx1"/>
                                        </a:solidFill>
                                        <a:latin typeface="Cambria Math" panose="02040503050406030204" pitchFamily="18" charset="0"/>
                                      </a:rPr>
                                      <m:t>𝒊</m:t>
                                    </m:r>
                                  </m:sub>
                                </m:sSub>
                              </m:e>
                            </m:d>
                            <m:r>
                              <m:rPr>
                                <m:sty m:val="p"/>
                              </m:rPr>
                              <a:rPr lang="en-US" sz="3200">
                                <a:latin typeface="Cambria Math" panose="02040503050406030204" pitchFamily="18" charset="0"/>
                              </a:rPr>
                              <m:t>d</m:t>
                            </m:r>
                            <m:sSub>
                              <m:sSubPr>
                                <m:ctrlPr>
                                  <a:rPr lang="en-US" sz="3200" b="1" i="1" dirty="0">
                                    <a:latin typeface="Cambria Math" panose="02040503050406030204" pitchFamily="18" charset="0"/>
                                  </a:rPr>
                                </m:ctrlPr>
                              </m:sSubPr>
                              <m:e>
                                <m:r>
                                  <a:rPr lang="en-US" sz="3200" b="1" i="1" dirty="0">
                                    <a:latin typeface="Cambria Math" panose="02040503050406030204" pitchFamily="18" charset="0"/>
                                    <a:ea typeface="Cambria Math" panose="02040503050406030204" pitchFamily="18" charset="0"/>
                                  </a:rPr>
                                  <m:t>𝝎</m:t>
                                </m:r>
                              </m:e>
                              <m:sub>
                                <m:r>
                                  <a:rPr lang="en-US" sz="3200" b="1" i="1" dirty="0">
                                    <a:latin typeface="Cambria Math" panose="02040503050406030204" pitchFamily="18" charset="0"/>
                                  </a:rPr>
                                  <m:t>𝒊</m:t>
                                </m:r>
                              </m:sub>
                            </m:sSub>
                          </m:e>
                        </m:nary>
                      </m:oMath>
                    </m:oMathPara>
                  </a14:m>
                  <a:endParaRPr lang="en-US" sz="3200" dirty="0"/>
                </a:p>
              </p:txBody>
            </p:sp>
          </mc:Choice>
          <mc:Fallback xmlns="">
            <p:sp>
              <p:nvSpPr>
                <p:cNvPr id="19" name="Rectangle 18">
                  <a:extLst>
                    <a:ext uri="{FF2B5EF4-FFF2-40B4-BE49-F238E27FC236}">
                      <a16:creationId xmlns:a16="http://schemas.microsoft.com/office/drawing/2014/main" id="{456C91F6-EC20-144A-BCED-1681C8966648}"/>
                    </a:ext>
                  </a:extLst>
                </p:cNvPr>
                <p:cNvSpPr>
                  <a:spLocks noRot="1" noChangeAspect="1" noMove="1" noResize="1" noEditPoints="1" noAdjustHandles="1" noChangeArrowheads="1" noChangeShapeType="1" noTextEdit="1"/>
                </p:cNvSpPr>
                <p:nvPr/>
              </p:nvSpPr>
              <p:spPr>
                <a:xfrm>
                  <a:off x="4146040" y="5345131"/>
                  <a:ext cx="5741379" cy="1141595"/>
                </a:xfrm>
                <a:prstGeom prst="rect">
                  <a:avLst/>
                </a:prstGeom>
                <a:blipFill>
                  <a:blip r:embed="rId7"/>
                  <a:stretch>
                    <a:fillRect l="-27594" t="-176923" b="-254945"/>
                  </a:stretch>
                </a:blipFill>
              </p:spPr>
              <p:txBody>
                <a:bodyPr/>
                <a:lstStyle/>
                <a:p>
                  <a:r>
                    <a:rPr lang="en-US">
                      <a:noFill/>
                    </a:rPr>
                    <a:t> </a:t>
                  </a:r>
                </a:p>
              </p:txBody>
            </p:sp>
          </mc:Fallback>
        </mc:AlternateContent>
      </p:grpSp>
      <p:cxnSp>
        <p:nvCxnSpPr>
          <p:cNvPr id="5" name="Straight Arrow Connector 4">
            <a:extLst>
              <a:ext uri="{FF2B5EF4-FFF2-40B4-BE49-F238E27FC236}">
                <a16:creationId xmlns:a16="http://schemas.microsoft.com/office/drawing/2014/main" id="{3E365AC7-2662-1849-856B-FA0E0CDE407D}"/>
              </a:ext>
            </a:extLst>
          </p:cNvPr>
          <p:cNvCxnSpPr>
            <a:cxnSpLocks/>
          </p:cNvCxnSpPr>
          <p:nvPr/>
        </p:nvCxnSpPr>
        <p:spPr>
          <a:xfrm>
            <a:off x="2830300" y="5210135"/>
            <a:ext cx="463765" cy="1594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522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942E0-1C84-544E-9C85-361BEFDDDC49}"/>
              </a:ext>
            </a:extLst>
          </p:cNvPr>
          <p:cNvSpPr>
            <a:spLocks noGrp="1"/>
          </p:cNvSpPr>
          <p:nvPr>
            <p:ph type="title"/>
          </p:nvPr>
        </p:nvSpPr>
        <p:spPr/>
        <p:txBody>
          <a:bodyPr/>
          <a:lstStyle/>
          <a:p>
            <a:r>
              <a:rPr lang="en-US" dirty="0"/>
              <a:t>Other Terms in the RTE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79E47E6-1C68-8449-B959-D1EAB489478D}"/>
                  </a:ext>
                </a:extLst>
              </p:cNvPr>
              <p:cNvSpPr txBox="1"/>
              <p:nvPr/>
            </p:nvSpPr>
            <p:spPr>
              <a:xfrm>
                <a:off x="1767091" y="3363236"/>
                <a:ext cx="8657819" cy="12459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chemeClr val="tx1"/>
                          </a:solidFill>
                          <a:latin typeface="Cambria Math" panose="02040503050406030204" pitchFamily="18" charset="0"/>
                        </a:rPr>
                        <m:t>(</m:t>
                      </m:r>
                      <m:sSub>
                        <m:sSubPr>
                          <m:ctrlPr>
                            <a:rPr lang="en-US" sz="3600" i="1" smtClean="0">
                              <a:solidFill>
                                <a:schemeClr val="accent6"/>
                              </a:solidFill>
                              <a:latin typeface="Cambria Math" panose="02040503050406030204" pitchFamily="18" charset="0"/>
                            </a:rPr>
                          </m:ctrlPr>
                        </m:sSubPr>
                        <m:e>
                          <m:r>
                            <a:rPr lang="en-US" sz="3600" b="0" i="1" smtClean="0">
                              <a:solidFill>
                                <a:schemeClr val="accent6"/>
                              </a:solidFill>
                              <a:latin typeface="Cambria Math" panose="02040503050406030204" pitchFamily="18" charset="0"/>
                            </a:rPr>
                            <m:t>𝐾</m:t>
                          </m:r>
                        </m:e>
                        <m:sub>
                          <m:r>
                            <a:rPr lang="en-US" sz="3600" b="0" i="1" smtClean="0">
                              <a:solidFill>
                                <a:schemeClr val="accent6"/>
                              </a:solidFill>
                              <a:latin typeface="Cambria Math" panose="02040503050406030204" pitchFamily="18" charset="0"/>
                            </a:rPr>
                            <m:t>𝑇</m:t>
                          </m:r>
                        </m:sub>
                      </m:sSub>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𝐾</m:t>
                          </m:r>
                        </m:e>
                        <m:sub>
                          <m:r>
                            <a:rPr lang="en-US" sz="3600" i="1">
                              <a:solidFill>
                                <a:schemeClr val="tx1"/>
                              </a:solidFill>
                              <a:latin typeface="Cambria Math" panose="02040503050406030204" pitchFamily="18" charset="0"/>
                            </a:rPr>
                            <m:t>𝑐</m:t>
                          </m:r>
                        </m:sub>
                      </m:sSub>
                      <m:r>
                        <a:rPr lang="en-US" sz="3600" b="0" i="1" smtClean="0">
                          <a:solidFill>
                            <a:schemeClr val="tx1"/>
                          </a:solidFill>
                          <a:latin typeface="Cambria Math" panose="02040503050406030204" pitchFamily="18" charset="0"/>
                        </a:rPr>
                        <m:t>𝐿</m:t>
                      </m:r>
                      <m:r>
                        <a:rPr lang="en-US" sz="3600" b="0" i="1" smtClean="0">
                          <a:solidFill>
                            <a:schemeClr val="tx1"/>
                          </a:solidFill>
                          <a:latin typeface="Cambria Math" panose="02040503050406030204" pitchFamily="18" charset="0"/>
                        </a:rPr>
                        <m:t>)</m:t>
                      </m:r>
                      <m:d>
                        <m:dPr>
                          <m:ctrlPr>
                            <a:rPr lang="en-US" sz="3600" b="0" i="1" smtClean="0">
                              <a:solidFill>
                                <a:schemeClr val="tx1"/>
                              </a:solidFill>
                              <a:latin typeface="Cambria Math" panose="02040503050406030204" pitchFamily="18" charset="0"/>
                            </a:rPr>
                          </m:ctrlPr>
                        </m:dPr>
                        <m:e>
                          <m:r>
                            <a:rPr lang="en-US" sz="3600" b="0" i="1" smtClean="0">
                              <a:solidFill>
                                <a:schemeClr val="tx1"/>
                              </a:solidFill>
                              <a:latin typeface="Cambria Math" panose="02040503050406030204" pitchFamily="18" charset="0"/>
                            </a:rPr>
                            <m:t>𝑥</m:t>
                          </m:r>
                          <m:r>
                            <a:rPr lang="en-US" sz="3600" b="0" i="1" smtClean="0">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ea typeface="Cambria Math" panose="02040503050406030204" pitchFamily="18" charset="0"/>
                            </a:rPr>
                            <m:t>𝜔</m:t>
                          </m:r>
                        </m:e>
                      </m:d>
                      <m:r>
                        <a:rPr lang="en-US" sz="3600" b="0" i="1" smtClean="0">
                          <a:solidFill>
                            <a:schemeClr val="tx1"/>
                          </a:solidFill>
                          <a:latin typeface="Cambria Math" panose="02040503050406030204" pitchFamily="18" charset="0"/>
                        </a:rPr>
                        <m:t>=</m:t>
                      </m:r>
                      <m:nary>
                        <m:naryPr>
                          <m:ctrlPr>
                            <a:rPr lang="en-US" sz="3600" b="0" i="1" smtClean="0">
                              <a:solidFill>
                                <a:schemeClr val="accent6"/>
                              </a:solidFill>
                              <a:latin typeface="Cambria Math" panose="02040503050406030204" pitchFamily="18" charset="0"/>
                            </a:rPr>
                          </m:ctrlPr>
                        </m:naryPr>
                        <m:sub>
                          <m:r>
                            <m:rPr>
                              <m:brk m:alnAt="23"/>
                            </m:rPr>
                            <a:rPr lang="en-US" sz="3600" b="0" i="1" smtClean="0">
                              <a:solidFill>
                                <a:schemeClr val="accent6"/>
                              </a:solidFill>
                              <a:latin typeface="Cambria Math" panose="02040503050406030204" pitchFamily="18" charset="0"/>
                            </a:rPr>
                            <m:t>0</m:t>
                          </m:r>
                        </m:sub>
                        <m:sup>
                          <m:r>
                            <a:rPr lang="en-US" sz="3600" b="0" i="1" smtClean="0">
                              <a:solidFill>
                                <a:schemeClr val="accent6"/>
                              </a:solidFill>
                              <a:latin typeface="Cambria Math" panose="02040503050406030204" pitchFamily="18" charset="0"/>
                            </a:rPr>
                            <m:t>𝐷</m:t>
                          </m:r>
                        </m:sup>
                        <m:e>
                          <m:r>
                            <a:rPr lang="en-US" sz="3600" b="0" i="1" smtClean="0">
                              <a:solidFill>
                                <a:schemeClr val="accent6"/>
                              </a:solidFill>
                              <a:latin typeface="Cambria Math" panose="02040503050406030204" pitchFamily="18" charset="0"/>
                            </a:rPr>
                            <m:t>𝑇</m:t>
                          </m:r>
                          <m:d>
                            <m:dPr>
                              <m:ctrlPr>
                                <a:rPr lang="en-US" sz="3600" b="0" i="1" smtClean="0">
                                  <a:solidFill>
                                    <a:schemeClr val="accent6"/>
                                  </a:solidFill>
                                  <a:latin typeface="Cambria Math" panose="02040503050406030204" pitchFamily="18" charset="0"/>
                                </a:rPr>
                              </m:ctrlPr>
                            </m:dPr>
                            <m:e>
                              <m:sSup>
                                <m:sSupPr>
                                  <m:ctrlPr>
                                    <a:rPr lang="en-US" sz="3600" b="0" i="1" smtClean="0">
                                      <a:solidFill>
                                        <a:schemeClr val="accent6"/>
                                      </a:solidFill>
                                      <a:latin typeface="Cambria Math" panose="02040503050406030204" pitchFamily="18" charset="0"/>
                                    </a:rPr>
                                  </m:ctrlPr>
                                </m:sSupPr>
                                <m:e>
                                  <m:r>
                                    <a:rPr lang="en-US" sz="3600" b="0" i="1" smtClean="0">
                                      <a:solidFill>
                                        <a:schemeClr val="accent6"/>
                                      </a:solidFill>
                                      <a:latin typeface="Cambria Math" panose="02040503050406030204" pitchFamily="18" charset="0"/>
                                    </a:rPr>
                                    <m:t>𝑥</m:t>
                                  </m:r>
                                </m:e>
                                <m:sup>
                                  <m:r>
                                    <a:rPr lang="en-US" sz="3600" b="0" i="1" smtClean="0">
                                      <a:solidFill>
                                        <a:schemeClr val="accent6"/>
                                      </a:solidFill>
                                      <a:latin typeface="Cambria Math" panose="02040503050406030204" pitchFamily="18" charset="0"/>
                                    </a:rPr>
                                    <m:t>′</m:t>
                                  </m:r>
                                </m:sup>
                              </m:sSup>
                              <m:r>
                                <a:rPr lang="en-US" sz="3600" b="0" i="1" smtClean="0">
                                  <a:solidFill>
                                    <a:schemeClr val="accent6"/>
                                  </a:solidFill>
                                  <a:latin typeface="Cambria Math" panose="02040503050406030204" pitchFamily="18" charset="0"/>
                                </a:rPr>
                                <m:t>,</m:t>
                              </m:r>
                              <m:r>
                                <a:rPr lang="en-US" sz="3600" b="0" i="1" smtClean="0">
                                  <a:solidFill>
                                    <a:schemeClr val="accent6"/>
                                  </a:solidFill>
                                  <a:latin typeface="Cambria Math" panose="02040503050406030204" pitchFamily="18" charset="0"/>
                                </a:rPr>
                                <m:t>𝑥</m:t>
                              </m:r>
                            </m:e>
                          </m:d>
                        </m:e>
                      </m:nary>
                      <m:sSub>
                        <m:sSubPr>
                          <m:ctrlPr>
                            <a:rPr lang="en-US" sz="3600" i="1" smtClean="0">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m:t>
                          </m:r>
                          <m:r>
                            <a:rPr lang="en-US" sz="3600" i="1">
                              <a:solidFill>
                                <a:schemeClr val="tx1"/>
                              </a:solidFill>
                              <a:latin typeface="Cambria Math" panose="02040503050406030204" pitchFamily="18" charset="0"/>
                            </a:rPr>
                            <m:t>𝐾</m:t>
                          </m:r>
                        </m:e>
                        <m:sub>
                          <m:r>
                            <a:rPr lang="en-US" sz="3600" i="1">
                              <a:solidFill>
                                <a:schemeClr val="tx1"/>
                              </a:solidFill>
                              <a:latin typeface="Cambria Math" panose="02040503050406030204" pitchFamily="18" charset="0"/>
                            </a:rPr>
                            <m:t>𝑐</m:t>
                          </m:r>
                        </m:sub>
                      </m:sSub>
                      <m:r>
                        <a:rPr lang="en-US" sz="3600" i="1">
                          <a:solidFill>
                            <a:schemeClr val="tx1"/>
                          </a:solidFill>
                          <a:latin typeface="Cambria Math" panose="02040503050406030204" pitchFamily="18" charset="0"/>
                        </a:rPr>
                        <m:t>𝐿</m:t>
                      </m:r>
                      <m:r>
                        <a:rPr lang="en-US" sz="3600" i="1">
                          <a:solidFill>
                            <a:schemeClr val="tx1"/>
                          </a:solidFill>
                          <a:latin typeface="Cambria Math" panose="02040503050406030204" pitchFamily="18" charset="0"/>
                        </a:rPr>
                        <m:t>)(</m:t>
                      </m:r>
                      <m:sSup>
                        <m:sSupPr>
                          <m:ctrlPr>
                            <a:rPr lang="en-US" sz="3600" i="1" smtClean="0">
                              <a:solidFill>
                                <a:schemeClr val="tx1"/>
                              </a:solidFill>
                              <a:latin typeface="Cambria Math" panose="02040503050406030204" pitchFamily="18" charset="0"/>
                            </a:rPr>
                          </m:ctrlPr>
                        </m:sSupPr>
                        <m:e>
                          <m:r>
                            <a:rPr lang="en-US" sz="3600" b="0" i="1" smtClean="0">
                              <a:solidFill>
                                <a:schemeClr val="tx1"/>
                              </a:solidFill>
                              <a:latin typeface="Cambria Math" panose="02040503050406030204" pitchFamily="18" charset="0"/>
                            </a:rPr>
                            <m:t>𝑥</m:t>
                          </m:r>
                        </m:e>
                        <m:sup>
                          <m:r>
                            <a:rPr lang="en-US" sz="3600" b="0" i="1" smtClean="0">
                              <a:solidFill>
                                <a:schemeClr val="tx1"/>
                              </a:solidFill>
                              <a:latin typeface="Cambria Math" panose="02040503050406030204" pitchFamily="18" charset="0"/>
                            </a:rPr>
                            <m:t>′</m:t>
                          </m:r>
                        </m:sup>
                      </m:sSup>
                      <m:r>
                        <a:rPr lang="en-US" sz="3600" i="1">
                          <a:solidFill>
                            <a:schemeClr val="tx1"/>
                          </a:solidFill>
                          <a:latin typeface="Cambria Math" panose="02040503050406030204" pitchFamily="18" charset="0"/>
                        </a:rPr>
                        <m:t>,</m:t>
                      </m:r>
                      <m:r>
                        <a:rPr lang="en-US" sz="3600" i="1">
                          <a:solidFill>
                            <a:schemeClr val="tx1"/>
                          </a:solidFill>
                          <a:latin typeface="Cambria Math" panose="02040503050406030204" pitchFamily="18" charset="0"/>
                          <a:ea typeface="Cambria Math" panose="02040503050406030204" pitchFamily="18" charset="0"/>
                        </a:rPr>
                        <m:t>𝜔</m:t>
                      </m:r>
                      <m:r>
                        <a:rPr lang="en-US" sz="3600" i="1">
                          <a:solidFill>
                            <a:schemeClr val="tx1"/>
                          </a:solidFill>
                          <a:latin typeface="Cambria Math" panose="02040503050406030204" pitchFamily="18" charset="0"/>
                        </a:rPr>
                        <m:t>)</m:t>
                      </m:r>
                      <m:r>
                        <a:rPr lang="en-US" sz="3600" b="0" i="1" smtClean="0">
                          <a:solidFill>
                            <a:schemeClr val="accent6"/>
                          </a:solidFill>
                          <a:latin typeface="Cambria Math" panose="02040503050406030204" pitchFamily="18" charset="0"/>
                        </a:rPr>
                        <m:t>𝑑</m:t>
                      </m:r>
                      <m:r>
                        <a:rPr lang="en-US" sz="3600" b="0" i="1" smtClean="0">
                          <a:solidFill>
                            <a:schemeClr val="accent6"/>
                          </a:solidFill>
                          <a:latin typeface="Cambria Math" panose="02040503050406030204" pitchFamily="18" charset="0"/>
                          <a:ea typeface="Cambria Math" panose="02040503050406030204" pitchFamily="18" charset="0"/>
                        </a:rPr>
                        <m:t>𝜏</m:t>
                      </m:r>
                    </m:oMath>
                  </m:oMathPara>
                </a14:m>
                <a:endParaRPr lang="en-US" sz="3600" dirty="0">
                  <a:solidFill>
                    <a:schemeClr val="tx1"/>
                  </a:solidFill>
                </a:endParaRPr>
              </a:p>
            </p:txBody>
          </p:sp>
        </mc:Choice>
        <mc:Fallback xmlns="">
          <p:sp>
            <p:nvSpPr>
              <p:cNvPr id="4" name="TextBox 3">
                <a:extLst>
                  <a:ext uri="{FF2B5EF4-FFF2-40B4-BE49-F238E27FC236}">
                    <a16:creationId xmlns:a16="http://schemas.microsoft.com/office/drawing/2014/main" id="{079E47E6-1C68-8449-B959-D1EAB489478D}"/>
                  </a:ext>
                </a:extLst>
              </p:cNvPr>
              <p:cNvSpPr txBox="1">
                <a:spLocks noRot="1" noChangeAspect="1" noMove="1" noResize="1" noEditPoints="1" noAdjustHandles="1" noChangeArrowheads="1" noChangeShapeType="1" noTextEdit="1"/>
              </p:cNvSpPr>
              <p:nvPr/>
            </p:nvSpPr>
            <p:spPr>
              <a:xfrm>
                <a:off x="1767091" y="3363236"/>
                <a:ext cx="8657819" cy="1245982"/>
              </a:xfrm>
              <a:prstGeom prst="rect">
                <a:avLst/>
              </a:prstGeom>
              <a:blipFill>
                <a:blip r:embed="rId3"/>
                <a:stretch>
                  <a:fillRect l="-1318" t="-179798" b="-264646"/>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5F71C911-3634-4545-919C-8FFC0BBC10B4}"/>
              </a:ext>
            </a:extLst>
          </p:cNvPr>
          <p:cNvSpPr/>
          <p:nvPr/>
        </p:nvSpPr>
        <p:spPr>
          <a:xfrm>
            <a:off x="192578" y="2866031"/>
            <a:ext cx="3802836" cy="646331"/>
          </a:xfrm>
          <a:prstGeom prst="rect">
            <a:avLst/>
          </a:prstGeom>
        </p:spPr>
        <p:txBody>
          <a:bodyPr wrap="none">
            <a:spAutoFit/>
          </a:bodyPr>
          <a:lstStyle/>
          <a:p>
            <a:r>
              <a:rPr lang="en-US" altLang="zh-CN" sz="3600" b="1" dirty="0">
                <a:solidFill>
                  <a:schemeClr val="accent6"/>
                </a:solidFill>
              </a:rPr>
              <a:t>Transport operator</a:t>
            </a:r>
            <a:endParaRPr lang="en-US" sz="360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3F3A8B5-82BF-834E-8B7A-AD1259C7B1C1}"/>
                  </a:ext>
                </a:extLst>
              </p:cNvPr>
              <p:cNvSpPr txBox="1"/>
              <p:nvPr/>
            </p:nvSpPr>
            <p:spPr>
              <a:xfrm>
                <a:off x="3115148" y="1393604"/>
                <a:ext cx="5961704" cy="10156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6600" b="0" i="1" smtClean="0">
                          <a:latin typeface="Cambria Math" panose="02040503050406030204" pitchFamily="18" charset="0"/>
                        </a:rPr>
                        <m:t>𝐿</m:t>
                      </m:r>
                      <m:r>
                        <a:rPr lang="en-US" sz="6600" b="0" i="1" smtClean="0">
                          <a:latin typeface="Cambria Math" panose="02040503050406030204" pitchFamily="18" charset="0"/>
                        </a:rPr>
                        <m:t>=</m:t>
                      </m:r>
                      <m:sSub>
                        <m:sSubPr>
                          <m:ctrlPr>
                            <a:rPr lang="en-US" sz="6600" b="0" i="1" smtClean="0">
                              <a:solidFill>
                                <a:schemeClr val="accent6"/>
                              </a:solidFill>
                              <a:latin typeface="Cambria Math" panose="02040503050406030204" pitchFamily="18" charset="0"/>
                            </a:rPr>
                          </m:ctrlPr>
                        </m:sSubPr>
                        <m:e>
                          <m:r>
                            <a:rPr lang="en-US" sz="6600" b="0" i="1" smtClean="0">
                              <a:solidFill>
                                <a:schemeClr val="accent6"/>
                              </a:solidFill>
                              <a:latin typeface="Cambria Math" panose="02040503050406030204" pitchFamily="18" charset="0"/>
                            </a:rPr>
                            <m:t>𝐾</m:t>
                          </m:r>
                        </m:e>
                        <m:sub>
                          <m:r>
                            <a:rPr lang="en-US" sz="6600" b="0" i="1" smtClean="0">
                              <a:solidFill>
                                <a:schemeClr val="accent6"/>
                              </a:solidFill>
                              <a:latin typeface="Cambria Math" panose="02040503050406030204" pitchFamily="18" charset="0"/>
                            </a:rPr>
                            <m:t>𝑇</m:t>
                          </m:r>
                        </m:sub>
                      </m:sSub>
                      <m:sSub>
                        <m:sSubPr>
                          <m:ctrlPr>
                            <a:rPr lang="en-US" sz="6600" i="1" smtClean="0">
                              <a:solidFill>
                                <a:schemeClr val="accent1"/>
                              </a:solidFill>
                              <a:latin typeface="Cambria Math" panose="02040503050406030204" pitchFamily="18" charset="0"/>
                            </a:rPr>
                          </m:ctrlPr>
                        </m:sSubPr>
                        <m:e>
                          <m:r>
                            <a:rPr lang="en-US" sz="6600" i="1">
                              <a:solidFill>
                                <a:schemeClr val="accent1"/>
                              </a:solidFill>
                              <a:latin typeface="Cambria Math" panose="02040503050406030204" pitchFamily="18" charset="0"/>
                            </a:rPr>
                            <m:t>𝐾</m:t>
                          </m:r>
                        </m:e>
                        <m:sub>
                          <m:r>
                            <a:rPr lang="en-US" sz="6600" b="0" i="1" smtClean="0">
                              <a:solidFill>
                                <a:schemeClr val="accent1"/>
                              </a:solidFill>
                              <a:latin typeface="Cambria Math" panose="02040503050406030204" pitchFamily="18" charset="0"/>
                            </a:rPr>
                            <m:t>𝑐</m:t>
                          </m:r>
                        </m:sub>
                      </m:sSub>
                      <m:r>
                        <a:rPr lang="en-US" sz="6600" b="0" i="1" smtClean="0">
                          <a:latin typeface="Cambria Math" panose="02040503050406030204" pitchFamily="18" charset="0"/>
                        </a:rPr>
                        <m:t>𝐿</m:t>
                      </m:r>
                      <m:r>
                        <a:rPr lang="en-US" sz="6600" b="0" i="1" smtClean="0">
                          <a:latin typeface="Cambria Math" panose="02040503050406030204" pitchFamily="18" charset="0"/>
                        </a:rPr>
                        <m:t>+</m:t>
                      </m:r>
                      <m:r>
                        <a:rPr lang="en-US" sz="6600" b="0" i="1" smtClean="0">
                          <a:solidFill>
                            <a:schemeClr val="accent4"/>
                          </a:solidFill>
                          <a:latin typeface="Cambria Math" panose="02040503050406030204" pitchFamily="18" charset="0"/>
                        </a:rPr>
                        <m:t>𝑄</m:t>
                      </m:r>
                    </m:oMath>
                  </m:oMathPara>
                </a14:m>
                <a:endParaRPr lang="en-US" sz="6600" dirty="0"/>
              </a:p>
            </p:txBody>
          </p:sp>
        </mc:Choice>
        <mc:Fallback xmlns="">
          <p:sp>
            <p:nvSpPr>
              <p:cNvPr id="8" name="TextBox 7">
                <a:extLst>
                  <a:ext uri="{FF2B5EF4-FFF2-40B4-BE49-F238E27FC236}">
                    <a16:creationId xmlns:a16="http://schemas.microsoft.com/office/drawing/2014/main" id="{53F3A8B5-82BF-834E-8B7A-AD1259C7B1C1}"/>
                  </a:ext>
                </a:extLst>
              </p:cNvPr>
              <p:cNvSpPr txBox="1">
                <a:spLocks noRot="1" noChangeAspect="1" noMove="1" noResize="1" noEditPoints="1" noAdjustHandles="1" noChangeArrowheads="1" noChangeShapeType="1" noTextEdit="1"/>
              </p:cNvSpPr>
              <p:nvPr/>
            </p:nvSpPr>
            <p:spPr>
              <a:xfrm>
                <a:off x="3115148" y="1393604"/>
                <a:ext cx="5961704" cy="1015663"/>
              </a:xfrm>
              <a:prstGeom prst="rect">
                <a:avLst/>
              </a:prstGeom>
              <a:blipFill>
                <a:blip r:embed="rId4"/>
                <a:stretch>
                  <a:fillRect l="-425" r="-1274" b="-27160"/>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A84D85DF-8324-0D46-8AB9-DB3D56176009}"/>
              </a:ext>
            </a:extLst>
          </p:cNvPr>
          <p:cNvSpPr txBox="1"/>
          <p:nvPr/>
        </p:nvSpPr>
        <p:spPr>
          <a:xfrm>
            <a:off x="7210492" y="4663306"/>
            <a:ext cx="2247154" cy="523220"/>
          </a:xfrm>
          <a:prstGeom prst="rect">
            <a:avLst/>
          </a:prstGeom>
          <a:noFill/>
        </p:spPr>
        <p:txBody>
          <a:bodyPr wrap="none" rtlCol="0">
            <a:spAutoFit/>
          </a:bodyPr>
          <a:lstStyle/>
          <a:p>
            <a:r>
              <a:rPr lang="en-US" sz="2800" dirty="0"/>
              <a:t>Transmittance</a:t>
            </a:r>
          </a:p>
        </p:txBody>
      </p:sp>
      <p:cxnSp>
        <p:nvCxnSpPr>
          <p:cNvPr id="11" name="Straight Arrow Connector 10">
            <a:extLst>
              <a:ext uri="{FF2B5EF4-FFF2-40B4-BE49-F238E27FC236}">
                <a16:creationId xmlns:a16="http://schemas.microsoft.com/office/drawing/2014/main" id="{BE9FF2CF-2A4A-7742-9C2C-BA34AB2801B0}"/>
              </a:ext>
            </a:extLst>
          </p:cNvPr>
          <p:cNvCxnSpPr>
            <a:cxnSpLocks/>
          </p:cNvCxnSpPr>
          <p:nvPr/>
        </p:nvCxnSpPr>
        <p:spPr>
          <a:xfrm flipH="1" flipV="1">
            <a:off x="6797238" y="4375387"/>
            <a:ext cx="413254" cy="3623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D45CEE97-954B-EE49-A29A-81FBB9E74994}"/>
                  </a:ext>
                </a:extLst>
              </p:cNvPr>
              <p:cNvSpPr/>
              <p:nvPr/>
            </p:nvSpPr>
            <p:spPr>
              <a:xfrm>
                <a:off x="3767511" y="5548926"/>
                <a:ext cx="4656979"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1">
                          <a:solidFill>
                            <a:srgbClr val="FFC000"/>
                          </a:solidFill>
                          <a:latin typeface="Cambria Math" panose="02040503050406030204" pitchFamily="18" charset="0"/>
                        </a:rPr>
                        <m:t>𝑄</m:t>
                      </m:r>
                      <m:r>
                        <a:rPr lang="en-US" sz="3600">
                          <a:latin typeface="Cambria Math" panose="02040503050406030204" pitchFamily="18" charset="0"/>
                        </a:rPr>
                        <m:t>=</m:t>
                      </m:r>
                      <m:r>
                        <a:rPr lang="en-US" sz="3600" i="1" smtClean="0">
                          <a:solidFill>
                            <a:schemeClr val="accent4"/>
                          </a:solidFill>
                          <a:latin typeface="Cambria Math" panose="02040503050406030204" pitchFamily="18" charset="0"/>
                        </a:rPr>
                        <m:t>𝑇</m:t>
                      </m:r>
                      <m:r>
                        <a:rPr lang="en-US" sz="3600" i="1" smtClean="0">
                          <a:solidFill>
                            <a:schemeClr val="accent4"/>
                          </a:solidFill>
                          <a:latin typeface="Cambria Math" panose="02040503050406030204" pitchFamily="18" charset="0"/>
                        </a:rPr>
                        <m:t>(</m:t>
                      </m:r>
                      <m:sSub>
                        <m:sSubPr>
                          <m:ctrlPr>
                            <a:rPr lang="en-US" sz="3600" b="1" i="1">
                              <a:solidFill>
                                <a:schemeClr val="accent4"/>
                              </a:solidFill>
                              <a:latin typeface="Cambria Math" panose="02040503050406030204" pitchFamily="18" charset="0"/>
                            </a:rPr>
                          </m:ctrlPr>
                        </m:sSubPr>
                        <m:e>
                          <m:r>
                            <a:rPr lang="en-US" sz="3600" b="1" i="1">
                              <a:solidFill>
                                <a:schemeClr val="accent4"/>
                              </a:solidFill>
                              <a:latin typeface="Cambria Math" panose="02040503050406030204" pitchFamily="18" charset="0"/>
                            </a:rPr>
                            <m:t>𝒙</m:t>
                          </m:r>
                        </m:e>
                        <m:sub>
                          <m:r>
                            <a:rPr lang="en-US" sz="3600" b="1" i="1">
                              <a:solidFill>
                                <a:schemeClr val="accent4"/>
                              </a:solidFill>
                              <a:latin typeface="Cambria Math" panose="02040503050406030204" pitchFamily="18" charset="0"/>
                            </a:rPr>
                            <m:t>𝟎</m:t>
                          </m:r>
                        </m:sub>
                      </m:sSub>
                      <m:r>
                        <a:rPr lang="en-US" sz="3600" i="1">
                          <a:solidFill>
                            <a:schemeClr val="accent4"/>
                          </a:solidFill>
                          <a:latin typeface="Cambria Math" panose="02040503050406030204" pitchFamily="18" charset="0"/>
                        </a:rPr>
                        <m:t>,</m:t>
                      </m:r>
                      <m:r>
                        <a:rPr lang="en-US" sz="3600" b="1" i="1">
                          <a:solidFill>
                            <a:schemeClr val="accent4"/>
                          </a:solidFill>
                          <a:latin typeface="Cambria Math" panose="02040503050406030204" pitchFamily="18" charset="0"/>
                        </a:rPr>
                        <m:t>𝒙</m:t>
                      </m:r>
                      <m:r>
                        <a:rPr lang="en-US" sz="3600" i="1">
                          <a:solidFill>
                            <a:schemeClr val="accent4"/>
                          </a:solidFill>
                          <a:latin typeface="Cambria Math" panose="02040503050406030204" pitchFamily="18" charset="0"/>
                        </a:rPr>
                        <m:t>)</m:t>
                      </m:r>
                      <m:sSub>
                        <m:sSubPr>
                          <m:ctrlPr>
                            <a:rPr lang="en-US" sz="3600" i="1">
                              <a:solidFill>
                                <a:schemeClr val="accent4"/>
                              </a:solidFill>
                              <a:latin typeface="Cambria Math" panose="02040503050406030204" pitchFamily="18" charset="0"/>
                            </a:rPr>
                          </m:ctrlPr>
                        </m:sSubPr>
                        <m:e>
                          <m:r>
                            <a:rPr lang="en-US" sz="3600" i="1">
                              <a:solidFill>
                                <a:schemeClr val="accent4"/>
                              </a:solidFill>
                              <a:latin typeface="Cambria Math" panose="02040503050406030204" pitchFamily="18" charset="0"/>
                            </a:rPr>
                            <m:t>𝐿</m:t>
                          </m:r>
                        </m:e>
                        <m:sub>
                          <m:r>
                            <a:rPr lang="en-US" sz="3600" i="1">
                              <a:solidFill>
                                <a:schemeClr val="accent4"/>
                              </a:solidFill>
                              <a:latin typeface="Cambria Math" panose="02040503050406030204" pitchFamily="18" charset="0"/>
                            </a:rPr>
                            <m:t>𝑠</m:t>
                          </m:r>
                        </m:sub>
                      </m:sSub>
                      <m:r>
                        <a:rPr lang="en-US" sz="3600" i="1">
                          <a:solidFill>
                            <a:schemeClr val="accent4"/>
                          </a:solidFill>
                          <a:latin typeface="Cambria Math" panose="02040503050406030204" pitchFamily="18" charset="0"/>
                        </a:rPr>
                        <m:t>(</m:t>
                      </m:r>
                      <m:sSub>
                        <m:sSubPr>
                          <m:ctrlPr>
                            <a:rPr lang="en-US" sz="3600" b="1" i="1">
                              <a:solidFill>
                                <a:schemeClr val="accent4"/>
                              </a:solidFill>
                              <a:latin typeface="Cambria Math" panose="02040503050406030204" pitchFamily="18" charset="0"/>
                            </a:rPr>
                          </m:ctrlPr>
                        </m:sSubPr>
                        <m:e>
                          <m:r>
                            <a:rPr lang="en-US" sz="3600" b="1" i="1">
                              <a:solidFill>
                                <a:schemeClr val="accent4"/>
                              </a:solidFill>
                              <a:latin typeface="Cambria Math" panose="02040503050406030204" pitchFamily="18" charset="0"/>
                            </a:rPr>
                            <m:t>𝒙</m:t>
                          </m:r>
                        </m:e>
                        <m:sub>
                          <m:r>
                            <a:rPr lang="en-US" sz="3600" b="1" i="1">
                              <a:solidFill>
                                <a:schemeClr val="accent4"/>
                              </a:solidFill>
                              <a:latin typeface="Cambria Math" panose="02040503050406030204" pitchFamily="18" charset="0"/>
                            </a:rPr>
                            <m:t>𝟎</m:t>
                          </m:r>
                        </m:sub>
                      </m:sSub>
                      <m:r>
                        <a:rPr lang="en-US" sz="3600" i="1">
                          <a:solidFill>
                            <a:schemeClr val="accent4"/>
                          </a:solidFill>
                          <a:latin typeface="Cambria Math" panose="02040503050406030204" pitchFamily="18" charset="0"/>
                        </a:rPr>
                        <m:t>,</m:t>
                      </m:r>
                      <m:r>
                        <a:rPr lang="en-US" sz="3600" b="1" i="1">
                          <a:solidFill>
                            <a:schemeClr val="accent4"/>
                          </a:solidFill>
                          <a:latin typeface="Cambria Math" panose="02040503050406030204" pitchFamily="18" charset="0"/>
                          <a:ea typeface="Cambria Math" panose="02040503050406030204" pitchFamily="18" charset="0"/>
                        </a:rPr>
                        <m:t>𝝎</m:t>
                      </m:r>
                      <m:r>
                        <a:rPr lang="en-US" sz="3600" i="1">
                          <a:solidFill>
                            <a:schemeClr val="accent4"/>
                          </a:solidFill>
                          <a:latin typeface="Cambria Math" panose="02040503050406030204" pitchFamily="18" charset="0"/>
                        </a:rPr>
                        <m:t>)</m:t>
                      </m:r>
                    </m:oMath>
                  </m:oMathPara>
                </a14:m>
                <a:endParaRPr lang="en-US" sz="3600" dirty="0"/>
              </a:p>
            </p:txBody>
          </p:sp>
        </mc:Choice>
        <mc:Fallback xmlns="">
          <p:sp>
            <p:nvSpPr>
              <p:cNvPr id="13" name="Rectangle 12">
                <a:extLst>
                  <a:ext uri="{FF2B5EF4-FFF2-40B4-BE49-F238E27FC236}">
                    <a16:creationId xmlns:a16="http://schemas.microsoft.com/office/drawing/2014/main" id="{D45CEE97-954B-EE49-A29A-81FBB9E74994}"/>
                  </a:ext>
                </a:extLst>
              </p:cNvPr>
              <p:cNvSpPr>
                <a:spLocks noRot="1" noChangeAspect="1" noMove="1" noResize="1" noEditPoints="1" noAdjustHandles="1" noChangeArrowheads="1" noChangeShapeType="1" noTextEdit="1"/>
              </p:cNvSpPr>
              <p:nvPr/>
            </p:nvSpPr>
            <p:spPr>
              <a:xfrm>
                <a:off x="3767511" y="5548926"/>
                <a:ext cx="4656979" cy="646331"/>
              </a:xfrm>
              <a:prstGeom prst="rect">
                <a:avLst/>
              </a:prstGeom>
              <a:blipFill>
                <a:blip r:embed="rId5"/>
                <a:stretch>
                  <a:fillRect l="-817" r="-1090" b="-21154"/>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3CFCF0D8-A94F-D743-BF76-7011F10DA250}"/>
              </a:ext>
            </a:extLst>
          </p:cNvPr>
          <p:cNvSpPr/>
          <p:nvPr/>
        </p:nvSpPr>
        <p:spPr>
          <a:xfrm>
            <a:off x="162388" y="4902595"/>
            <a:ext cx="1482970" cy="646331"/>
          </a:xfrm>
          <a:prstGeom prst="rect">
            <a:avLst/>
          </a:prstGeom>
        </p:spPr>
        <p:txBody>
          <a:bodyPr wrap="none">
            <a:spAutoFit/>
          </a:bodyPr>
          <a:lstStyle/>
          <a:p>
            <a:r>
              <a:rPr lang="en-US" altLang="zh-CN" sz="3600" b="1" dirty="0">
                <a:solidFill>
                  <a:schemeClr val="accent4"/>
                </a:solidFill>
              </a:rPr>
              <a:t>Source</a:t>
            </a:r>
            <a:endParaRPr lang="en-US" sz="3600" dirty="0">
              <a:solidFill>
                <a:schemeClr val="accent4"/>
              </a:solidFill>
            </a:endParaRPr>
          </a:p>
        </p:txBody>
      </p:sp>
    </p:spTree>
    <p:extLst>
      <p:ext uri="{BB962C8B-B14F-4D97-AF65-F5344CB8AC3E}">
        <p14:creationId xmlns:p14="http://schemas.microsoft.com/office/powerpoint/2010/main" val="2073201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B162E-0C83-6248-BDF6-BD93C11C894D}"/>
              </a:ext>
            </a:extLst>
          </p:cNvPr>
          <p:cNvSpPr>
            <a:spLocks noGrp="1"/>
          </p:cNvSpPr>
          <p:nvPr>
            <p:ph type="title"/>
          </p:nvPr>
        </p:nvSpPr>
        <p:spPr/>
        <p:txBody>
          <a:bodyPr/>
          <a:lstStyle/>
          <a:p>
            <a:r>
              <a:rPr lang="en-US" dirty="0"/>
              <a:t>Full Radiance Derivative</a:t>
            </a:r>
          </a:p>
        </p:txBody>
      </p:sp>
      <p:pic>
        <p:nvPicPr>
          <p:cNvPr id="4" name="Picture 3" descr="A picture containing bird&#10;&#10;Description automatically generated">
            <a:extLst>
              <a:ext uri="{FF2B5EF4-FFF2-40B4-BE49-F238E27FC236}">
                <a16:creationId xmlns:a16="http://schemas.microsoft.com/office/drawing/2014/main" id="{BEBD1543-D6C9-1F4A-8C4C-4BFE4FA79E6B}"/>
              </a:ext>
            </a:extLst>
          </p:cNvPr>
          <p:cNvPicPr>
            <a:picLocks noChangeAspect="1"/>
          </p:cNvPicPr>
          <p:nvPr/>
        </p:nvPicPr>
        <p:blipFill rotWithShape="1">
          <a:blip r:embed="rId3"/>
          <a:srcRect l="15654" t="27709" r="15735" b="25808"/>
          <a:stretch/>
        </p:blipFill>
        <p:spPr>
          <a:xfrm rot="857488">
            <a:off x="530011" y="3051086"/>
            <a:ext cx="11367947" cy="1158305"/>
          </a:xfrm>
          <a:prstGeom prst="rect">
            <a:avLst/>
          </a:prstGeom>
        </p:spPr>
      </p:pic>
      <p:cxnSp>
        <p:nvCxnSpPr>
          <p:cNvPr id="14" name="Curved Connector 13">
            <a:extLst>
              <a:ext uri="{FF2B5EF4-FFF2-40B4-BE49-F238E27FC236}">
                <a16:creationId xmlns:a16="http://schemas.microsoft.com/office/drawing/2014/main" id="{B6E482F1-030F-A94C-A329-A251F6073DAD}"/>
              </a:ext>
            </a:extLst>
          </p:cNvPr>
          <p:cNvCxnSpPr>
            <a:cxnSpLocks/>
          </p:cNvCxnSpPr>
          <p:nvPr/>
        </p:nvCxnSpPr>
        <p:spPr>
          <a:xfrm rot="5400000" flipH="1" flipV="1">
            <a:off x="2283093" y="4454274"/>
            <a:ext cx="814424" cy="756084"/>
          </a:xfrm>
          <a:prstGeom prst="curvedConnector3">
            <a:avLst>
              <a:gd name="adj1" fmla="val 50000"/>
            </a:avLst>
          </a:prstGeom>
          <a:ln w="57150">
            <a:tailEnd type="triangle" w="med" len="lg"/>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86B4E2CE-9A6A-8F44-B928-5B829ABD891B}"/>
              </a:ext>
            </a:extLst>
          </p:cNvPr>
          <p:cNvSpPr txBox="1"/>
          <p:nvPr/>
        </p:nvSpPr>
        <p:spPr>
          <a:xfrm>
            <a:off x="727610" y="5261826"/>
            <a:ext cx="4681474" cy="584775"/>
          </a:xfrm>
          <a:prstGeom prst="rect">
            <a:avLst/>
          </a:prstGeom>
          <a:noFill/>
        </p:spPr>
        <p:txBody>
          <a:bodyPr wrap="none" rtlCol="0">
            <a:spAutoFit/>
          </a:bodyPr>
          <a:lstStyle/>
          <a:p>
            <a:r>
              <a:rPr lang="en-US" sz="3200" dirty="0">
                <a:latin typeface="+mj-lt"/>
              </a:rPr>
              <a:t>This is Eq. (32) of the paper</a:t>
            </a:r>
          </a:p>
        </p:txBody>
      </p:sp>
      <p:sp>
        <p:nvSpPr>
          <p:cNvPr id="20" name="Rounded Rectangle 19">
            <a:extLst>
              <a:ext uri="{FF2B5EF4-FFF2-40B4-BE49-F238E27FC236}">
                <a16:creationId xmlns:a16="http://schemas.microsoft.com/office/drawing/2014/main" id="{F4492C83-BC8C-1640-808A-0DD21AAB21EA}"/>
              </a:ext>
            </a:extLst>
          </p:cNvPr>
          <p:cNvSpPr/>
          <p:nvPr/>
        </p:nvSpPr>
        <p:spPr>
          <a:xfrm rot="886618">
            <a:off x="248082" y="2965524"/>
            <a:ext cx="11680357" cy="2036925"/>
          </a:xfrm>
          <a:custGeom>
            <a:avLst/>
            <a:gdLst>
              <a:gd name="connsiteX0" fmla="*/ 0 w 11680357"/>
              <a:gd name="connsiteY0" fmla="*/ 339494 h 2036925"/>
              <a:gd name="connsiteX1" fmla="*/ 339494 w 11680357"/>
              <a:gd name="connsiteY1" fmla="*/ 0 h 2036925"/>
              <a:gd name="connsiteX2" fmla="*/ 808500 w 11680357"/>
              <a:gd name="connsiteY2" fmla="*/ 0 h 2036925"/>
              <a:gd name="connsiteX3" fmla="*/ 1387519 w 11680357"/>
              <a:gd name="connsiteY3" fmla="*/ 0 h 2036925"/>
              <a:gd name="connsiteX4" fmla="*/ 1966539 w 11680357"/>
              <a:gd name="connsiteY4" fmla="*/ 0 h 2036925"/>
              <a:gd name="connsiteX5" fmla="*/ 2655572 w 11680357"/>
              <a:gd name="connsiteY5" fmla="*/ 0 h 2036925"/>
              <a:gd name="connsiteX6" fmla="*/ 3014564 w 11680357"/>
              <a:gd name="connsiteY6" fmla="*/ 0 h 2036925"/>
              <a:gd name="connsiteX7" fmla="*/ 3813611 w 11680357"/>
              <a:gd name="connsiteY7" fmla="*/ 0 h 2036925"/>
              <a:gd name="connsiteX8" fmla="*/ 4392630 w 11680357"/>
              <a:gd name="connsiteY8" fmla="*/ 0 h 2036925"/>
              <a:gd name="connsiteX9" fmla="*/ 4641608 w 11680357"/>
              <a:gd name="connsiteY9" fmla="*/ 0 h 2036925"/>
              <a:gd name="connsiteX10" fmla="*/ 5330641 w 11680357"/>
              <a:gd name="connsiteY10" fmla="*/ 0 h 2036925"/>
              <a:gd name="connsiteX11" fmla="*/ 5579620 w 11680357"/>
              <a:gd name="connsiteY11" fmla="*/ 0 h 2036925"/>
              <a:gd name="connsiteX12" fmla="*/ 5828598 w 11680357"/>
              <a:gd name="connsiteY12" fmla="*/ 0 h 2036925"/>
              <a:gd name="connsiteX13" fmla="*/ 6297604 w 11680357"/>
              <a:gd name="connsiteY13" fmla="*/ 0 h 2036925"/>
              <a:gd name="connsiteX14" fmla="*/ 6656596 w 11680357"/>
              <a:gd name="connsiteY14" fmla="*/ 0 h 2036925"/>
              <a:gd name="connsiteX15" fmla="*/ 6905574 w 11680357"/>
              <a:gd name="connsiteY15" fmla="*/ 0 h 2036925"/>
              <a:gd name="connsiteX16" fmla="*/ 7374580 w 11680357"/>
              <a:gd name="connsiteY16" fmla="*/ 0 h 2036925"/>
              <a:gd name="connsiteX17" fmla="*/ 7843586 w 11680357"/>
              <a:gd name="connsiteY17" fmla="*/ 0 h 2036925"/>
              <a:gd name="connsiteX18" fmla="*/ 8532619 w 11680357"/>
              <a:gd name="connsiteY18" fmla="*/ 0 h 2036925"/>
              <a:gd name="connsiteX19" fmla="*/ 9001625 w 11680357"/>
              <a:gd name="connsiteY19" fmla="*/ 0 h 2036925"/>
              <a:gd name="connsiteX20" fmla="*/ 9360617 w 11680357"/>
              <a:gd name="connsiteY20" fmla="*/ 0 h 2036925"/>
              <a:gd name="connsiteX21" fmla="*/ 9609595 w 11680357"/>
              <a:gd name="connsiteY21" fmla="*/ 0 h 2036925"/>
              <a:gd name="connsiteX22" fmla="*/ 10188614 w 11680357"/>
              <a:gd name="connsiteY22" fmla="*/ 0 h 2036925"/>
              <a:gd name="connsiteX23" fmla="*/ 11340863 w 11680357"/>
              <a:gd name="connsiteY23" fmla="*/ 0 h 2036925"/>
              <a:gd name="connsiteX24" fmla="*/ 11680357 w 11680357"/>
              <a:gd name="connsiteY24" fmla="*/ 339494 h 2036925"/>
              <a:gd name="connsiteX25" fmla="*/ 11680357 w 11680357"/>
              <a:gd name="connsiteY25" fmla="*/ 778560 h 2036925"/>
              <a:gd name="connsiteX26" fmla="*/ 11680357 w 11680357"/>
              <a:gd name="connsiteY26" fmla="*/ 1190468 h 2036925"/>
              <a:gd name="connsiteX27" fmla="*/ 11680357 w 11680357"/>
              <a:gd name="connsiteY27" fmla="*/ 1697431 h 2036925"/>
              <a:gd name="connsiteX28" fmla="*/ 11340863 w 11680357"/>
              <a:gd name="connsiteY28" fmla="*/ 2036925 h 2036925"/>
              <a:gd name="connsiteX29" fmla="*/ 11091885 w 11680357"/>
              <a:gd name="connsiteY29" fmla="*/ 2036925 h 2036925"/>
              <a:gd name="connsiteX30" fmla="*/ 10842906 w 11680357"/>
              <a:gd name="connsiteY30" fmla="*/ 2036925 h 2036925"/>
              <a:gd name="connsiteX31" fmla="*/ 10043859 w 11680357"/>
              <a:gd name="connsiteY31" fmla="*/ 2036925 h 2036925"/>
              <a:gd name="connsiteX32" fmla="*/ 9354826 w 11680357"/>
              <a:gd name="connsiteY32" fmla="*/ 2036925 h 2036925"/>
              <a:gd name="connsiteX33" fmla="*/ 8775807 w 11680357"/>
              <a:gd name="connsiteY33" fmla="*/ 2036925 h 2036925"/>
              <a:gd name="connsiteX34" fmla="*/ 8196788 w 11680357"/>
              <a:gd name="connsiteY34" fmla="*/ 2036925 h 2036925"/>
              <a:gd name="connsiteX35" fmla="*/ 7507754 w 11680357"/>
              <a:gd name="connsiteY35" fmla="*/ 2036925 h 2036925"/>
              <a:gd name="connsiteX36" fmla="*/ 6708708 w 11680357"/>
              <a:gd name="connsiteY36" fmla="*/ 2036925 h 2036925"/>
              <a:gd name="connsiteX37" fmla="*/ 6349716 w 11680357"/>
              <a:gd name="connsiteY37" fmla="*/ 2036925 h 2036925"/>
              <a:gd name="connsiteX38" fmla="*/ 5550669 w 11680357"/>
              <a:gd name="connsiteY38" fmla="*/ 2036925 h 2036925"/>
              <a:gd name="connsiteX39" fmla="*/ 4861636 w 11680357"/>
              <a:gd name="connsiteY39" fmla="*/ 2036925 h 2036925"/>
              <a:gd name="connsiteX40" fmla="*/ 4172603 w 11680357"/>
              <a:gd name="connsiteY40" fmla="*/ 2036925 h 2036925"/>
              <a:gd name="connsiteX41" fmla="*/ 3483569 w 11680357"/>
              <a:gd name="connsiteY41" fmla="*/ 2036925 h 2036925"/>
              <a:gd name="connsiteX42" fmla="*/ 2904550 w 11680357"/>
              <a:gd name="connsiteY42" fmla="*/ 2036925 h 2036925"/>
              <a:gd name="connsiteX43" fmla="*/ 2215517 w 11680357"/>
              <a:gd name="connsiteY43" fmla="*/ 2036925 h 2036925"/>
              <a:gd name="connsiteX44" fmla="*/ 1856525 w 11680357"/>
              <a:gd name="connsiteY44" fmla="*/ 2036925 h 2036925"/>
              <a:gd name="connsiteX45" fmla="*/ 1497533 w 11680357"/>
              <a:gd name="connsiteY45" fmla="*/ 2036925 h 2036925"/>
              <a:gd name="connsiteX46" fmla="*/ 918513 w 11680357"/>
              <a:gd name="connsiteY46" fmla="*/ 2036925 h 2036925"/>
              <a:gd name="connsiteX47" fmla="*/ 339494 w 11680357"/>
              <a:gd name="connsiteY47" fmla="*/ 2036925 h 2036925"/>
              <a:gd name="connsiteX48" fmla="*/ 0 w 11680357"/>
              <a:gd name="connsiteY48" fmla="*/ 1697431 h 2036925"/>
              <a:gd name="connsiteX49" fmla="*/ 0 w 11680357"/>
              <a:gd name="connsiteY49" fmla="*/ 1258365 h 2036925"/>
              <a:gd name="connsiteX50" fmla="*/ 0 w 11680357"/>
              <a:gd name="connsiteY50" fmla="*/ 819298 h 2036925"/>
              <a:gd name="connsiteX51" fmla="*/ 0 w 11680357"/>
              <a:gd name="connsiteY51" fmla="*/ 339494 h 20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680357" h="2036925" extrusionOk="0">
                <a:moveTo>
                  <a:pt x="0" y="339494"/>
                </a:moveTo>
                <a:cubicBezTo>
                  <a:pt x="-23217" y="143469"/>
                  <a:pt x="162757" y="-45063"/>
                  <a:pt x="339494" y="0"/>
                </a:cubicBezTo>
                <a:cubicBezTo>
                  <a:pt x="568474" y="-28805"/>
                  <a:pt x="704585" y="36536"/>
                  <a:pt x="808500" y="0"/>
                </a:cubicBezTo>
                <a:cubicBezTo>
                  <a:pt x="912415" y="-36536"/>
                  <a:pt x="1110632" y="9409"/>
                  <a:pt x="1387519" y="0"/>
                </a:cubicBezTo>
                <a:cubicBezTo>
                  <a:pt x="1664406" y="-9409"/>
                  <a:pt x="1768065" y="32004"/>
                  <a:pt x="1966539" y="0"/>
                </a:cubicBezTo>
                <a:cubicBezTo>
                  <a:pt x="2165013" y="-32004"/>
                  <a:pt x="2428901" y="33883"/>
                  <a:pt x="2655572" y="0"/>
                </a:cubicBezTo>
                <a:cubicBezTo>
                  <a:pt x="2882243" y="-33883"/>
                  <a:pt x="2900956" y="12711"/>
                  <a:pt x="3014564" y="0"/>
                </a:cubicBezTo>
                <a:cubicBezTo>
                  <a:pt x="3128172" y="-12711"/>
                  <a:pt x="3546012" y="10034"/>
                  <a:pt x="3813611" y="0"/>
                </a:cubicBezTo>
                <a:cubicBezTo>
                  <a:pt x="4081210" y="-10034"/>
                  <a:pt x="4189908" y="25324"/>
                  <a:pt x="4392630" y="0"/>
                </a:cubicBezTo>
                <a:cubicBezTo>
                  <a:pt x="4595352" y="-25324"/>
                  <a:pt x="4536968" y="3213"/>
                  <a:pt x="4641608" y="0"/>
                </a:cubicBezTo>
                <a:cubicBezTo>
                  <a:pt x="4746248" y="-3213"/>
                  <a:pt x="5085150" y="13697"/>
                  <a:pt x="5330641" y="0"/>
                </a:cubicBezTo>
                <a:cubicBezTo>
                  <a:pt x="5576132" y="-13697"/>
                  <a:pt x="5527194" y="19626"/>
                  <a:pt x="5579620" y="0"/>
                </a:cubicBezTo>
                <a:cubicBezTo>
                  <a:pt x="5632046" y="-19626"/>
                  <a:pt x="5716361" y="24032"/>
                  <a:pt x="5828598" y="0"/>
                </a:cubicBezTo>
                <a:cubicBezTo>
                  <a:pt x="5940835" y="-24032"/>
                  <a:pt x="6114129" y="6234"/>
                  <a:pt x="6297604" y="0"/>
                </a:cubicBezTo>
                <a:cubicBezTo>
                  <a:pt x="6481079" y="-6234"/>
                  <a:pt x="6548887" y="23723"/>
                  <a:pt x="6656596" y="0"/>
                </a:cubicBezTo>
                <a:cubicBezTo>
                  <a:pt x="6764305" y="-23723"/>
                  <a:pt x="6782473" y="6046"/>
                  <a:pt x="6905574" y="0"/>
                </a:cubicBezTo>
                <a:cubicBezTo>
                  <a:pt x="7028675" y="-6046"/>
                  <a:pt x="7166136" y="14085"/>
                  <a:pt x="7374580" y="0"/>
                </a:cubicBezTo>
                <a:cubicBezTo>
                  <a:pt x="7583024" y="-14085"/>
                  <a:pt x="7680142" y="12533"/>
                  <a:pt x="7843586" y="0"/>
                </a:cubicBezTo>
                <a:cubicBezTo>
                  <a:pt x="8007030" y="-12533"/>
                  <a:pt x="8212197" y="26015"/>
                  <a:pt x="8532619" y="0"/>
                </a:cubicBezTo>
                <a:cubicBezTo>
                  <a:pt x="8853041" y="-26015"/>
                  <a:pt x="8855724" y="39339"/>
                  <a:pt x="9001625" y="0"/>
                </a:cubicBezTo>
                <a:cubicBezTo>
                  <a:pt x="9147526" y="-39339"/>
                  <a:pt x="9204331" y="17715"/>
                  <a:pt x="9360617" y="0"/>
                </a:cubicBezTo>
                <a:cubicBezTo>
                  <a:pt x="9516903" y="-17715"/>
                  <a:pt x="9530701" y="28508"/>
                  <a:pt x="9609595" y="0"/>
                </a:cubicBezTo>
                <a:cubicBezTo>
                  <a:pt x="9688489" y="-28508"/>
                  <a:pt x="9903721" y="66073"/>
                  <a:pt x="10188614" y="0"/>
                </a:cubicBezTo>
                <a:cubicBezTo>
                  <a:pt x="10473507" y="-66073"/>
                  <a:pt x="10996988" y="138071"/>
                  <a:pt x="11340863" y="0"/>
                </a:cubicBezTo>
                <a:cubicBezTo>
                  <a:pt x="11520982" y="-3395"/>
                  <a:pt x="11670536" y="170613"/>
                  <a:pt x="11680357" y="339494"/>
                </a:cubicBezTo>
                <a:cubicBezTo>
                  <a:pt x="11704071" y="428814"/>
                  <a:pt x="11662297" y="624739"/>
                  <a:pt x="11680357" y="778560"/>
                </a:cubicBezTo>
                <a:cubicBezTo>
                  <a:pt x="11698417" y="932381"/>
                  <a:pt x="11642150" y="995946"/>
                  <a:pt x="11680357" y="1190468"/>
                </a:cubicBezTo>
                <a:cubicBezTo>
                  <a:pt x="11718564" y="1384990"/>
                  <a:pt x="11635518" y="1494346"/>
                  <a:pt x="11680357" y="1697431"/>
                </a:cubicBezTo>
                <a:cubicBezTo>
                  <a:pt x="11698403" y="1854362"/>
                  <a:pt x="11549482" y="2065931"/>
                  <a:pt x="11340863" y="2036925"/>
                </a:cubicBezTo>
                <a:cubicBezTo>
                  <a:pt x="11251039" y="2046715"/>
                  <a:pt x="11164645" y="2026799"/>
                  <a:pt x="11091885" y="2036925"/>
                </a:cubicBezTo>
                <a:cubicBezTo>
                  <a:pt x="11019125" y="2047051"/>
                  <a:pt x="10948765" y="2007164"/>
                  <a:pt x="10842906" y="2036925"/>
                </a:cubicBezTo>
                <a:cubicBezTo>
                  <a:pt x="10737047" y="2066686"/>
                  <a:pt x="10203956" y="2019459"/>
                  <a:pt x="10043859" y="2036925"/>
                </a:cubicBezTo>
                <a:cubicBezTo>
                  <a:pt x="9883762" y="2054391"/>
                  <a:pt x="9692353" y="2000008"/>
                  <a:pt x="9354826" y="2036925"/>
                </a:cubicBezTo>
                <a:cubicBezTo>
                  <a:pt x="9017299" y="2073842"/>
                  <a:pt x="8994332" y="2010541"/>
                  <a:pt x="8775807" y="2036925"/>
                </a:cubicBezTo>
                <a:cubicBezTo>
                  <a:pt x="8557282" y="2063309"/>
                  <a:pt x="8445612" y="1987132"/>
                  <a:pt x="8196788" y="2036925"/>
                </a:cubicBezTo>
                <a:cubicBezTo>
                  <a:pt x="7947964" y="2086718"/>
                  <a:pt x="7711950" y="1987336"/>
                  <a:pt x="7507754" y="2036925"/>
                </a:cubicBezTo>
                <a:cubicBezTo>
                  <a:pt x="7303558" y="2086514"/>
                  <a:pt x="6989578" y="1992803"/>
                  <a:pt x="6708708" y="2036925"/>
                </a:cubicBezTo>
                <a:cubicBezTo>
                  <a:pt x="6427838" y="2081047"/>
                  <a:pt x="6526817" y="2020154"/>
                  <a:pt x="6349716" y="2036925"/>
                </a:cubicBezTo>
                <a:cubicBezTo>
                  <a:pt x="6172615" y="2053696"/>
                  <a:pt x="5926917" y="1946605"/>
                  <a:pt x="5550669" y="2036925"/>
                </a:cubicBezTo>
                <a:cubicBezTo>
                  <a:pt x="5174421" y="2127245"/>
                  <a:pt x="5193157" y="1969101"/>
                  <a:pt x="4861636" y="2036925"/>
                </a:cubicBezTo>
                <a:cubicBezTo>
                  <a:pt x="4530115" y="2104749"/>
                  <a:pt x="4365198" y="2028884"/>
                  <a:pt x="4172603" y="2036925"/>
                </a:cubicBezTo>
                <a:cubicBezTo>
                  <a:pt x="3980008" y="2044966"/>
                  <a:pt x="3628090" y="2011422"/>
                  <a:pt x="3483569" y="2036925"/>
                </a:cubicBezTo>
                <a:cubicBezTo>
                  <a:pt x="3339048" y="2062428"/>
                  <a:pt x="3093882" y="2036772"/>
                  <a:pt x="2904550" y="2036925"/>
                </a:cubicBezTo>
                <a:cubicBezTo>
                  <a:pt x="2715218" y="2037078"/>
                  <a:pt x="2457936" y="1985113"/>
                  <a:pt x="2215517" y="2036925"/>
                </a:cubicBezTo>
                <a:cubicBezTo>
                  <a:pt x="1973098" y="2088737"/>
                  <a:pt x="1945430" y="2013045"/>
                  <a:pt x="1856525" y="2036925"/>
                </a:cubicBezTo>
                <a:cubicBezTo>
                  <a:pt x="1767620" y="2060805"/>
                  <a:pt x="1593160" y="2012707"/>
                  <a:pt x="1497533" y="2036925"/>
                </a:cubicBezTo>
                <a:cubicBezTo>
                  <a:pt x="1401906" y="2061143"/>
                  <a:pt x="1169151" y="1992503"/>
                  <a:pt x="918513" y="2036925"/>
                </a:cubicBezTo>
                <a:cubicBezTo>
                  <a:pt x="667875" y="2081347"/>
                  <a:pt x="487390" y="2003092"/>
                  <a:pt x="339494" y="2036925"/>
                </a:cubicBezTo>
                <a:cubicBezTo>
                  <a:pt x="112011" y="2041330"/>
                  <a:pt x="-22313" y="1858854"/>
                  <a:pt x="0" y="1697431"/>
                </a:cubicBezTo>
                <a:cubicBezTo>
                  <a:pt x="-40010" y="1581432"/>
                  <a:pt x="34407" y="1433970"/>
                  <a:pt x="0" y="1258365"/>
                </a:cubicBezTo>
                <a:cubicBezTo>
                  <a:pt x="-34407" y="1082760"/>
                  <a:pt x="15722" y="1002118"/>
                  <a:pt x="0" y="819298"/>
                </a:cubicBezTo>
                <a:cubicBezTo>
                  <a:pt x="-15722" y="636478"/>
                  <a:pt x="11628" y="519664"/>
                  <a:pt x="0" y="339494"/>
                </a:cubicBezTo>
                <a:close/>
              </a:path>
            </a:pathLst>
          </a:custGeom>
          <a:noFill/>
          <a:ln w="57150">
            <a:solidFill>
              <a:schemeClr val="tx1"/>
            </a:solidFill>
            <a:extLst>
              <a:ext uri="{C807C97D-BFC1-408E-A445-0C87EB9F89A2}">
                <ask:lineSketchStyleProps xmlns:ask="http://schemas.microsoft.com/office/drawing/2018/sketchyshapes" sd="508789091">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A5A28C9-C2A4-8B47-9494-013DFA520B81}"/>
              </a:ext>
            </a:extLst>
          </p:cNvPr>
          <p:cNvPicPr>
            <a:picLocks noChangeAspect="1"/>
          </p:cNvPicPr>
          <p:nvPr/>
        </p:nvPicPr>
        <p:blipFill>
          <a:blip r:embed="rId4"/>
          <a:stretch>
            <a:fillRect/>
          </a:stretch>
        </p:blipFill>
        <p:spPr>
          <a:xfrm rot="900000">
            <a:off x="310861" y="4231603"/>
            <a:ext cx="11203142" cy="438449"/>
          </a:xfrm>
          <a:prstGeom prst="rect">
            <a:avLst/>
          </a:prstGeom>
        </p:spPr>
      </p:pic>
    </p:spTree>
    <p:extLst>
      <p:ext uri="{BB962C8B-B14F-4D97-AF65-F5344CB8AC3E}">
        <p14:creationId xmlns:p14="http://schemas.microsoft.com/office/powerpoint/2010/main" val="3559332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AE0CC-93C5-4B59-9364-1D307ECB70F2}"/>
              </a:ext>
            </a:extLst>
          </p:cNvPr>
          <p:cNvSpPr>
            <a:spLocks noGrp="1"/>
          </p:cNvSpPr>
          <p:nvPr>
            <p:ph type="title"/>
          </p:nvPr>
        </p:nvSpPr>
        <p:spPr/>
        <p:txBody>
          <a:bodyPr>
            <a:normAutofit/>
          </a:bodyPr>
          <a:lstStyle/>
          <a:p>
            <a:r>
              <a:rPr lang="en-US" sz="4000" b="1" dirty="0">
                <a:latin typeface="+mn-lt"/>
              </a:rPr>
              <a:t>What is differentiable rendering?</a:t>
            </a:r>
          </a:p>
        </p:txBody>
      </p:sp>
      <p:grpSp>
        <p:nvGrpSpPr>
          <p:cNvPr id="2048" name="Group 2047">
            <a:extLst>
              <a:ext uri="{FF2B5EF4-FFF2-40B4-BE49-F238E27FC236}">
                <a16:creationId xmlns:a16="http://schemas.microsoft.com/office/drawing/2014/main" id="{AF659AA3-A723-466D-9AA4-8EE62D53C8E6}"/>
              </a:ext>
            </a:extLst>
          </p:cNvPr>
          <p:cNvGrpSpPr/>
          <p:nvPr/>
        </p:nvGrpSpPr>
        <p:grpSpPr>
          <a:xfrm>
            <a:off x="1829598" y="1414268"/>
            <a:ext cx="9428952" cy="4029464"/>
            <a:chOff x="1809667" y="1505486"/>
            <a:chExt cx="9428952" cy="4029464"/>
          </a:xfrm>
        </p:grpSpPr>
        <p:grpSp>
          <p:nvGrpSpPr>
            <p:cNvPr id="15" name="Group 14">
              <a:extLst>
                <a:ext uri="{FF2B5EF4-FFF2-40B4-BE49-F238E27FC236}">
                  <a16:creationId xmlns:a16="http://schemas.microsoft.com/office/drawing/2014/main" id="{8E75967E-D1C6-4485-808B-0146D27E11E9}"/>
                </a:ext>
              </a:extLst>
            </p:cNvPr>
            <p:cNvGrpSpPr/>
            <p:nvPr/>
          </p:nvGrpSpPr>
          <p:grpSpPr>
            <a:xfrm>
              <a:off x="1809667" y="2772696"/>
              <a:ext cx="2319882" cy="2762254"/>
              <a:chOff x="1853912" y="2352367"/>
              <a:chExt cx="2319882" cy="2762254"/>
            </a:xfrm>
          </p:grpSpPr>
          <p:grpSp>
            <p:nvGrpSpPr>
              <p:cNvPr id="5" name="Group 4">
                <a:extLst>
                  <a:ext uri="{FF2B5EF4-FFF2-40B4-BE49-F238E27FC236}">
                    <a16:creationId xmlns:a16="http://schemas.microsoft.com/office/drawing/2014/main" id="{8EF02E30-5AB3-41C1-9C39-48026E3EF2DB}"/>
                  </a:ext>
                </a:extLst>
              </p:cNvPr>
              <p:cNvGrpSpPr/>
              <p:nvPr/>
            </p:nvGrpSpPr>
            <p:grpSpPr>
              <a:xfrm>
                <a:off x="1853912" y="2352367"/>
                <a:ext cx="2319882" cy="2762254"/>
                <a:chOff x="1853912" y="2352367"/>
                <a:chExt cx="2319882" cy="2762254"/>
              </a:xfrm>
            </p:grpSpPr>
            <p:sp>
              <p:nvSpPr>
                <p:cNvPr id="21" name="Rectangle 20">
                  <a:extLst>
                    <a:ext uri="{FF2B5EF4-FFF2-40B4-BE49-F238E27FC236}">
                      <a16:creationId xmlns:a16="http://schemas.microsoft.com/office/drawing/2014/main" id="{FDDB823F-24D4-45FE-8B9C-AA9A3ADCAAFC}"/>
                    </a:ext>
                  </a:extLst>
                </p:cNvPr>
                <p:cNvSpPr/>
                <p:nvPr/>
              </p:nvSpPr>
              <p:spPr>
                <a:xfrm>
                  <a:off x="1853912" y="2352367"/>
                  <a:ext cx="2319882" cy="2138517"/>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910972E-E80D-4644-8D9C-9820A21981B4}"/>
                    </a:ext>
                  </a:extLst>
                </p:cNvPr>
                <p:cNvSpPr txBox="1"/>
                <p:nvPr/>
              </p:nvSpPr>
              <p:spPr>
                <a:xfrm>
                  <a:off x="2164344" y="4591401"/>
                  <a:ext cx="1728622" cy="523220"/>
                </a:xfrm>
                <a:prstGeom prst="rect">
                  <a:avLst/>
                </a:prstGeom>
                <a:noFill/>
              </p:spPr>
              <p:txBody>
                <a:bodyPr wrap="square" rtlCol="0">
                  <a:spAutoFit/>
                </a:bodyPr>
                <a:lstStyle/>
                <a:p>
                  <a:r>
                    <a:rPr lang="en-US" sz="2800" b="1" dirty="0">
                      <a:latin typeface="+mj-lt"/>
                    </a:rPr>
                    <a:t>3D Scene</a:t>
                  </a:r>
                </a:p>
              </p:txBody>
            </p:sp>
          </p:grpSp>
          <p:grpSp>
            <p:nvGrpSpPr>
              <p:cNvPr id="4" name="Group 3">
                <a:extLst>
                  <a:ext uri="{FF2B5EF4-FFF2-40B4-BE49-F238E27FC236}">
                    <a16:creationId xmlns:a16="http://schemas.microsoft.com/office/drawing/2014/main" id="{C6BFCFF3-A359-4973-9FC9-FF269802E335}"/>
                  </a:ext>
                </a:extLst>
              </p:cNvPr>
              <p:cNvGrpSpPr/>
              <p:nvPr/>
            </p:nvGrpSpPr>
            <p:grpSpPr>
              <a:xfrm>
                <a:off x="1963602" y="2447163"/>
                <a:ext cx="2011088" cy="1968149"/>
                <a:chOff x="1963602" y="2447163"/>
                <a:chExt cx="2011088" cy="1968149"/>
              </a:xfrm>
            </p:grpSpPr>
            <p:grpSp>
              <p:nvGrpSpPr>
                <p:cNvPr id="23" name="Group 22">
                  <a:extLst>
                    <a:ext uri="{FF2B5EF4-FFF2-40B4-BE49-F238E27FC236}">
                      <a16:creationId xmlns:a16="http://schemas.microsoft.com/office/drawing/2014/main" id="{BFA43C90-35D8-4685-B771-7D731E9EF318}"/>
                    </a:ext>
                  </a:extLst>
                </p:cNvPr>
                <p:cNvGrpSpPr/>
                <p:nvPr/>
              </p:nvGrpSpPr>
              <p:grpSpPr>
                <a:xfrm>
                  <a:off x="2010286" y="2447163"/>
                  <a:ext cx="1964404" cy="564901"/>
                  <a:chOff x="2078248" y="2249455"/>
                  <a:chExt cx="1964404" cy="564901"/>
                </a:xfrm>
              </p:grpSpPr>
              <p:pic>
                <p:nvPicPr>
                  <p:cNvPr id="24" name="Picture 23">
                    <a:extLst>
                      <a:ext uri="{FF2B5EF4-FFF2-40B4-BE49-F238E27FC236}">
                        <a16:creationId xmlns:a16="http://schemas.microsoft.com/office/drawing/2014/main" id="{E0551188-DFDA-4749-BBF7-19A94355BE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78248" y="2249455"/>
                    <a:ext cx="499843" cy="499843"/>
                  </a:xfrm>
                  <a:prstGeom prst="rect">
                    <a:avLst/>
                  </a:prstGeom>
                </p:spPr>
              </p:pic>
              <p:sp>
                <p:nvSpPr>
                  <p:cNvPr id="25" name="TextBox 24">
                    <a:extLst>
                      <a:ext uri="{FF2B5EF4-FFF2-40B4-BE49-F238E27FC236}">
                        <a16:creationId xmlns:a16="http://schemas.microsoft.com/office/drawing/2014/main" id="{85F2156D-3BAD-43CC-8DED-4B63B399BE92}"/>
                      </a:ext>
                    </a:extLst>
                  </p:cNvPr>
                  <p:cNvSpPr txBox="1"/>
                  <p:nvPr/>
                </p:nvSpPr>
                <p:spPr>
                  <a:xfrm>
                    <a:off x="2599718" y="2352691"/>
                    <a:ext cx="1442934" cy="461665"/>
                  </a:xfrm>
                  <a:prstGeom prst="rect">
                    <a:avLst/>
                  </a:prstGeom>
                  <a:noFill/>
                </p:spPr>
                <p:txBody>
                  <a:bodyPr wrap="square" rtlCol="0">
                    <a:spAutoFit/>
                  </a:bodyPr>
                  <a:lstStyle/>
                  <a:p>
                    <a:r>
                      <a:rPr lang="en-US" sz="2400" dirty="0"/>
                      <a:t>Geometry</a:t>
                    </a:r>
                  </a:p>
                </p:txBody>
              </p:sp>
            </p:grpSp>
            <p:grpSp>
              <p:nvGrpSpPr>
                <p:cNvPr id="26" name="Group 25">
                  <a:extLst>
                    <a:ext uri="{FF2B5EF4-FFF2-40B4-BE49-F238E27FC236}">
                      <a16:creationId xmlns:a16="http://schemas.microsoft.com/office/drawing/2014/main" id="{421C152F-4618-4E77-A5B6-3C23459BBA78}"/>
                    </a:ext>
                  </a:extLst>
                </p:cNvPr>
                <p:cNvGrpSpPr/>
                <p:nvPr/>
              </p:nvGrpSpPr>
              <p:grpSpPr>
                <a:xfrm>
                  <a:off x="1963602" y="2973045"/>
                  <a:ext cx="1811985" cy="556695"/>
                  <a:chOff x="1980941" y="3212968"/>
                  <a:chExt cx="1811985" cy="556695"/>
                </a:xfrm>
              </p:grpSpPr>
              <p:pic>
                <p:nvPicPr>
                  <p:cNvPr id="27" name="Picture 26">
                    <a:extLst>
                      <a:ext uri="{FF2B5EF4-FFF2-40B4-BE49-F238E27FC236}">
                        <a16:creationId xmlns:a16="http://schemas.microsoft.com/office/drawing/2014/main" id="{E32CA147-7D48-41B9-A374-CA4F4FB34202}"/>
                      </a:ext>
                    </a:extLst>
                  </p:cNvPr>
                  <p:cNvPicPr>
                    <a:picLocks noChangeAspect="1"/>
                  </p:cNvPicPr>
                  <p:nvPr/>
                </p:nvPicPr>
                <p:blipFill rotWithShape="1">
                  <a:blip r:embed="rId4">
                    <a:extLst>
                      <a:ext uri="{28A0092B-C50C-407E-A947-70E740481C1C}">
                        <a14:useLocalDpi xmlns:a14="http://schemas.microsoft.com/office/drawing/2010/main" val="0"/>
                      </a:ext>
                    </a:extLst>
                  </a:blip>
                  <a:srcRect t="8433"/>
                  <a:stretch/>
                </p:blipFill>
                <p:spPr>
                  <a:xfrm>
                    <a:off x="1980941" y="3212968"/>
                    <a:ext cx="607961" cy="556695"/>
                  </a:xfrm>
                  <a:prstGeom prst="rect">
                    <a:avLst/>
                  </a:prstGeom>
                </p:spPr>
              </p:pic>
              <p:sp>
                <p:nvSpPr>
                  <p:cNvPr id="28" name="TextBox 27">
                    <a:extLst>
                      <a:ext uri="{FF2B5EF4-FFF2-40B4-BE49-F238E27FC236}">
                        <a16:creationId xmlns:a16="http://schemas.microsoft.com/office/drawing/2014/main" id="{F6B5891D-502B-494F-84F1-EBB7AD5C72BC}"/>
                      </a:ext>
                    </a:extLst>
                  </p:cNvPr>
                  <p:cNvSpPr txBox="1"/>
                  <p:nvPr/>
                </p:nvSpPr>
                <p:spPr>
                  <a:xfrm>
                    <a:off x="2556469" y="3252303"/>
                    <a:ext cx="1236457" cy="461665"/>
                  </a:xfrm>
                  <a:prstGeom prst="rect">
                    <a:avLst/>
                  </a:prstGeom>
                  <a:noFill/>
                </p:spPr>
                <p:txBody>
                  <a:bodyPr wrap="square" rtlCol="0">
                    <a:spAutoFit/>
                  </a:bodyPr>
                  <a:lstStyle/>
                  <a:p>
                    <a:r>
                      <a:rPr lang="en-US" sz="2400" dirty="0"/>
                      <a:t>Camera</a:t>
                    </a:r>
                  </a:p>
                </p:txBody>
              </p:sp>
            </p:grpSp>
            <p:grpSp>
              <p:nvGrpSpPr>
                <p:cNvPr id="29" name="Group 28">
                  <a:extLst>
                    <a:ext uri="{FF2B5EF4-FFF2-40B4-BE49-F238E27FC236}">
                      <a16:creationId xmlns:a16="http://schemas.microsoft.com/office/drawing/2014/main" id="{8F9E9DA6-FEE5-418C-B639-741B3375C281}"/>
                    </a:ext>
                  </a:extLst>
                </p:cNvPr>
                <p:cNvGrpSpPr/>
                <p:nvPr/>
              </p:nvGrpSpPr>
              <p:grpSpPr>
                <a:xfrm>
                  <a:off x="1994283" y="3419350"/>
                  <a:ext cx="1781304" cy="523220"/>
                  <a:chOff x="1986909" y="4052575"/>
                  <a:chExt cx="1781304" cy="523220"/>
                </a:xfrm>
              </p:grpSpPr>
              <p:pic>
                <p:nvPicPr>
                  <p:cNvPr id="30" name="Picture 29">
                    <a:extLst>
                      <a:ext uri="{FF2B5EF4-FFF2-40B4-BE49-F238E27FC236}">
                        <a16:creationId xmlns:a16="http://schemas.microsoft.com/office/drawing/2014/main" id="{D282DE39-4183-491F-80EB-45065BE471C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986909" y="4052575"/>
                    <a:ext cx="523220" cy="523220"/>
                  </a:xfrm>
                  <a:prstGeom prst="rect">
                    <a:avLst/>
                  </a:prstGeom>
                </p:spPr>
              </p:pic>
              <p:sp>
                <p:nvSpPr>
                  <p:cNvPr id="31" name="TextBox 30">
                    <a:extLst>
                      <a:ext uri="{FF2B5EF4-FFF2-40B4-BE49-F238E27FC236}">
                        <a16:creationId xmlns:a16="http://schemas.microsoft.com/office/drawing/2014/main" id="{6B3B392C-793C-412C-8628-81A33B371D70}"/>
                      </a:ext>
                    </a:extLst>
                  </p:cNvPr>
                  <p:cNvSpPr txBox="1"/>
                  <p:nvPr/>
                </p:nvSpPr>
                <p:spPr>
                  <a:xfrm>
                    <a:off x="2531756" y="4096819"/>
                    <a:ext cx="1236457" cy="461665"/>
                  </a:xfrm>
                  <a:prstGeom prst="rect">
                    <a:avLst/>
                  </a:prstGeom>
                  <a:noFill/>
                </p:spPr>
                <p:txBody>
                  <a:bodyPr wrap="square" rtlCol="0">
                    <a:spAutoFit/>
                  </a:bodyPr>
                  <a:lstStyle/>
                  <a:p>
                    <a:r>
                      <a:rPr lang="en-US" altLang="zh-CN" sz="2400" dirty="0"/>
                      <a:t>Material</a:t>
                    </a:r>
                    <a:endParaRPr lang="en-US" sz="2400" dirty="0"/>
                  </a:p>
                </p:txBody>
              </p:sp>
            </p:grpSp>
            <p:grpSp>
              <p:nvGrpSpPr>
                <p:cNvPr id="32" name="Group 31">
                  <a:extLst>
                    <a:ext uri="{FF2B5EF4-FFF2-40B4-BE49-F238E27FC236}">
                      <a16:creationId xmlns:a16="http://schemas.microsoft.com/office/drawing/2014/main" id="{7A670F95-0637-481B-9F4F-715C22ECF043}"/>
                    </a:ext>
                  </a:extLst>
                </p:cNvPr>
                <p:cNvGrpSpPr/>
                <p:nvPr/>
              </p:nvGrpSpPr>
              <p:grpSpPr>
                <a:xfrm>
                  <a:off x="2009031" y="3892092"/>
                  <a:ext cx="1419969" cy="523220"/>
                  <a:chOff x="2009533" y="4817547"/>
                  <a:chExt cx="1419969" cy="523220"/>
                </a:xfrm>
              </p:grpSpPr>
              <p:pic>
                <p:nvPicPr>
                  <p:cNvPr id="33" name="Picture 32" descr="A close up of a logo&#10;&#10;Description automatically generated">
                    <a:extLst>
                      <a:ext uri="{FF2B5EF4-FFF2-40B4-BE49-F238E27FC236}">
                        <a16:creationId xmlns:a16="http://schemas.microsoft.com/office/drawing/2014/main" id="{FC3869D6-630A-4DE5-AD91-C3390571A5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9533" y="4817547"/>
                    <a:ext cx="523220" cy="523220"/>
                  </a:xfrm>
                  <a:prstGeom prst="rect">
                    <a:avLst/>
                  </a:prstGeom>
                </p:spPr>
              </p:pic>
              <p:sp>
                <p:nvSpPr>
                  <p:cNvPr id="34" name="TextBox 33">
                    <a:extLst>
                      <a:ext uri="{FF2B5EF4-FFF2-40B4-BE49-F238E27FC236}">
                        <a16:creationId xmlns:a16="http://schemas.microsoft.com/office/drawing/2014/main" id="{593F821A-C580-4D50-A377-89899C90FAED}"/>
                      </a:ext>
                    </a:extLst>
                  </p:cNvPr>
                  <p:cNvSpPr txBox="1"/>
                  <p:nvPr/>
                </p:nvSpPr>
                <p:spPr>
                  <a:xfrm>
                    <a:off x="2576801" y="4876539"/>
                    <a:ext cx="852701" cy="461665"/>
                  </a:xfrm>
                  <a:prstGeom prst="rect">
                    <a:avLst/>
                  </a:prstGeom>
                  <a:noFill/>
                </p:spPr>
                <p:txBody>
                  <a:bodyPr wrap="square" rtlCol="0">
                    <a:spAutoFit/>
                  </a:bodyPr>
                  <a:lstStyle/>
                  <a:p>
                    <a:r>
                      <a:rPr lang="en-US" altLang="zh-CN" sz="2400" dirty="0"/>
                      <a:t>Light</a:t>
                    </a:r>
                    <a:endParaRPr lang="en-US" sz="2400" dirty="0"/>
                  </a:p>
                </p:txBody>
              </p:sp>
            </p:grpSp>
          </p:grpSp>
        </p:grpSp>
        <p:pic>
          <p:nvPicPr>
            <p:cNvPr id="38" name="Picture 37" descr="A large empty room&#10;&#10;Description automatically generated">
              <a:extLst>
                <a:ext uri="{FF2B5EF4-FFF2-40B4-BE49-F238E27FC236}">
                  <a16:creationId xmlns:a16="http://schemas.microsoft.com/office/drawing/2014/main" id="{63F49EA9-2BC8-43F6-BC3E-A2B48FC8E1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1091" y="1505486"/>
              <a:ext cx="1939138" cy="1939138"/>
            </a:xfrm>
            <a:prstGeom prst="rect">
              <a:avLst/>
            </a:prstGeom>
          </p:spPr>
        </p:pic>
        <p:grpSp>
          <p:nvGrpSpPr>
            <p:cNvPr id="39" name="Group 38">
              <a:extLst>
                <a:ext uri="{FF2B5EF4-FFF2-40B4-BE49-F238E27FC236}">
                  <a16:creationId xmlns:a16="http://schemas.microsoft.com/office/drawing/2014/main" id="{45D77DC5-C2A4-4469-A678-42CD90A19FB0}"/>
                </a:ext>
              </a:extLst>
            </p:cNvPr>
            <p:cNvGrpSpPr/>
            <p:nvPr/>
          </p:nvGrpSpPr>
          <p:grpSpPr>
            <a:xfrm>
              <a:off x="4129548" y="2398989"/>
              <a:ext cx="2546693" cy="1199985"/>
              <a:chOff x="5239696" y="2129491"/>
              <a:chExt cx="2506373" cy="1199985"/>
            </a:xfrm>
          </p:grpSpPr>
          <p:cxnSp>
            <p:nvCxnSpPr>
              <p:cNvPr id="40" name="Straight Arrow Connector 39">
                <a:extLst>
                  <a:ext uri="{FF2B5EF4-FFF2-40B4-BE49-F238E27FC236}">
                    <a16:creationId xmlns:a16="http://schemas.microsoft.com/office/drawing/2014/main" id="{61D8974D-F52A-4142-B3E4-12A1550CB8BD}"/>
                  </a:ext>
                </a:extLst>
              </p:cNvPr>
              <p:cNvCxnSpPr>
                <a:cxnSpLocks/>
              </p:cNvCxnSpPr>
              <p:nvPr/>
            </p:nvCxnSpPr>
            <p:spPr>
              <a:xfrm flipV="1">
                <a:off x="5239696" y="2129491"/>
                <a:ext cx="2506373" cy="1199985"/>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4C70BFC9-F7FB-4F10-B204-A1543BA17F21}"/>
                  </a:ext>
                </a:extLst>
              </p:cNvPr>
              <p:cNvSpPr txBox="1"/>
              <p:nvPr/>
            </p:nvSpPr>
            <p:spPr>
              <a:xfrm rot="20097784">
                <a:off x="5695299" y="2237810"/>
                <a:ext cx="1398469" cy="461665"/>
              </a:xfrm>
              <a:prstGeom prst="rect">
                <a:avLst/>
              </a:prstGeom>
              <a:noFill/>
            </p:spPr>
            <p:txBody>
              <a:bodyPr wrap="none" rtlCol="0">
                <a:spAutoFit/>
              </a:bodyPr>
              <a:lstStyle/>
              <a:p>
                <a:r>
                  <a:rPr lang="en-US" sz="2400" b="1" dirty="0">
                    <a:latin typeface="+mj-lt"/>
                  </a:rPr>
                  <a:t>Rendering</a:t>
                </a:r>
              </a:p>
            </p:txBody>
          </p:sp>
        </p:grpSp>
        <p:sp>
          <p:nvSpPr>
            <p:cNvPr id="43" name="TextBox 42">
              <a:extLst>
                <a:ext uri="{FF2B5EF4-FFF2-40B4-BE49-F238E27FC236}">
                  <a16:creationId xmlns:a16="http://schemas.microsoft.com/office/drawing/2014/main" id="{45D127B8-1143-4C5D-A7B9-AC34386038B9}"/>
                </a:ext>
              </a:extLst>
            </p:cNvPr>
            <p:cNvSpPr txBox="1"/>
            <p:nvPr/>
          </p:nvSpPr>
          <p:spPr>
            <a:xfrm>
              <a:off x="8977285" y="1818589"/>
              <a:ext cx="2261334" cy="954107"/>
            </a:xfrm>
            <a:prstGeom prst="rect">
              <a:avLst/>
            </a:prstGeom>
            <a:noFill/>
          </p:spPr>
          <p:txBody>
            <a:bodyPr wrap="square" rtlCol="0">
              <a:spAutoFit/>
            </a:bodyPr>
            <a:lstStyle/>
            <a:p>
              <a:pPr algn="ctr"/>
              <a:r>
                <a:rPr lang="en-US" sz="2800" b="1" dirty="0">
                  <a:latin typeface="+mj-lt"/>
                </a:rPr>
                <a:t>Photorealistic </a:t>
              </a:r>
            </a:p>
            <a:p>
              <a:pPr algn="ctr"/>
              <a:r>
                <a:rPr lang="en-US" sz="2800" b="1" dirty="0">
                  <a:latin typeface="+mj-lt"/>
                </a:rPr>
                <a:t>image </a:t>
              </a:r>
              <a:r>
                <a:rPr lang="en-US" sz="2800" b="1" i="1" dirty="0">
                  <a:latin typeface="+mj-lt"/>
                </a:rPr>
                <a:t>I</a:t>
              </a:r>
            </a:p>
          </p:txBody>
        </p:sp>
      </p:grpSp>
      <p:grpSp>
        <p:nvGrpSpPr>
          <p:cNvPr id="44" name="Group 43">
            <a:extLst>
              <a:ext uri="{FF2B5EF4-FFF2-40B4-BE49-F238E27FC236}">
                <a16:creationId xmlns:a16="http://schemas.microsoft.com/office/drawing/2014/main" id="{346919E9-EAE4-4A8D-9237-AECF2E5A4940}"/>
              </a:ext>
            </a:extLst>
          </p:cNvPr>
          <p:cNvGrpSpPr/>
          <p:nvPr/>
        </p:nvGrpSpPr>
        <p:grpSpPr>
          <a:xfrm rot="3952097">
            <a:off x="4395107" y="3112211"/>
            <a:ext cx="1864421" cy="2546693"/>
            <a:chOff x="5285012" y="1693778"/>
            <a:chExt cx="1834903" cy="2546693"/>
          </a:xfrm>
        </p:grpSpPr>
        <p:cxnSp>
          <p:nvCxnSpPr>
            <p:cNvPr id="45" name="Straight Arrow Connector 44">
              <a:extLst>
                <a:ext uri="{FF2B5EF4-FFF2-40B4-BE49-F238E27FC236}">
                  <a16:creationId xmlns:a16="http://schemas.microsoft.com/office/drawing/2014/main" id="{73214D6D-729A-435B-91CF-F0B61AFBB77A}"/>
                </a:ext>
              </a:extLst>
            </p:cNvPr>
            <p:cNvCxnSpPr>
              <a:cxnSpLocks/>
            </p:cNvCxnSpPr>
            <p:nvPr/>
          </p:nvCxnSpPr>
          <p:spPr>
            <a:xfrm rot="17647903">
              <a:off x="5159032" y="2458364"/>
              <a:ext cx="2546693" cy="1017522"/>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62AACF93-DB54-4D03-ACC2-69A519E984DE}"/>
                </a:ext>
              </a:extLst>
            </p:cNvPr>
            <p:cNvSpPr txBox="1"/>
            <p:nvPr/>
          </p:nvSpPr>
          <p:spPr>
            <a:xfrm rot="19008252">
              <a:off x="5285012" y="2233466"/>
              <a:ext cx="1834903" cy="830997"/>
            </a:xfrm>
            <a:prstGeom prst="rect">
              <a:avLst/>
            </a:prstGeom>
            <a:noFill/>
          </p:spPr>
          <p:txBody>
            <a:bodyPr wrap="none" rtlCol="0">
              <a:spAutoFit/>
            </a:bodyPr>
            <a:lstStyle/>
            <a:p>
              <a:pPr algn="ctr"/>
              <a:r>
                <a:rPr lang="en-US" sz="2400" b="1" dirty="0">
                  <a:latin typeface="+mj-lt"/>
                </a:rPr>
                <a:t>Differentiable</a:t>
              </a:r>
            </a:p>
            <a:p>
              <a:pPr algn="ctr"/>
              <a:r>
                <a:rPr lang="en-US" sz="2400" b="1" dirty="0">
                  <a:latin typeface="+mj-lt"/>
                </a:rPr>
                <a:t>rendering</a:t>
              </a:r>
            </a:p>
          </p:txBody>
        </p:sp>
      </p:grpSp>
      <p:grpSp>
        <p:nvGrpSpPr>
          <p:cNvPr id="2049" name="Group 2048">
            <a:extLst>
              <a:ext uri="{FF2B5EF4-FFF2-40B4-BE49-F238E27FC236}">
                <a16:creationId xmlns:a16="http://schemas.microsoft.com/office/drawing/2014/main" id="{7C125D87-6365-4745-A0EA-DEE3FE548654}"/>
              </a:ext>
            </a:extLst>
          </p:cNvPr>
          <p:cNvGrpSpPr/>
          <p:nvPr/>
        </p:nvGrpSpPr>
        <p:grpSpPr>
          <a:xfrm>
            <a:off x="6751022" y="4497345"/>
            <a:ext cx="4492821" cy="1938992"/>
            <a:chOff x="6745798" y="4376288"/>
            <a:chExt cx="4492821" cy="1938992"/>
          </a:xfrm>
        </p:grpSpPr>
        <p:sp>
          <p:nvSpPr>
            <p:cNvPr id="17" name="TextBox 16">
              <a:extLst>
                <a:ext uri="{FF2B5EF4-FFF2-40B4-BE49-F238E27FC236}">
                  <a16:creationId xmlns:a16="http://schemas.microsoft.com/office/drawing/2014/main" id="{040EC62D-7593-4ADB-9CCD-DB8E365D9704}"/>
                </a:ext>
              </a:extLst>
            </p:cNvPr>
            <p:cNvSpPr txBox="1"/>
            <p:nvPr/>
          </p:nvSpPr>
          <p:spPr>
            <a:xfrm>
              <a:off x="6745798" y="4376288"/>
              <a:ext cx="1939132"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spcBef>
                  <a:spcPts val="1800"/>
                </a:spcBef>
                <a:spcAft>
                  <a:spcPts val="1800"/>
                </a:spcAft>
              </a:pPr>
              <a:r>
                <a:rPr lang="en-US" sz="12000" dirty="0">
                  <a:solidFill>
                    <a:srgbClr val="FF0000"/>
                  </a:solidFill>
                </a:rPr>
                <a:t>?</a:t>
              </a:r>
            </a:p>
          </p:txBody>
        </p:sp>
        <p:sp>
          <p:nvSpPr>
            <p:cNvPr id="51" name="TextBox 50">
              <a:extLst>
                <a:ext uri="{FF2B5EF4-FFF2-40B4-BE49-F238E27FC236}">
                  <a16:creationId xmlns:a16="http://schemas.microsoft.com/office/drawing/2014/main" id="{8FCE0370-154B-4348-AED9-D7C4196FDE8E}"/>
                </a:ext>
              </a:extLst>
            </p:cNvPr>
            <p:cNvSpPr txBox="1"/>
            <p:nvPr/>
          </p:nvSpPr>
          <p:spPr>
            <a:xfrm>
              <a:off x="8817145" y="5129741"/>
              <a:ext cx="2421474" cy="954107"/>
            </a:xfrm>
            <a:prstGeom prst="rect">
              <a:avLst/>
            </a:prstGeom>
            <a:noFill/>
          </p:spPr>
          <p:txBody>
            <a:bodyPr wrap="square" rtlCol="0">
              <a:spAutoFit/>
            </a:bodyPr>
            <a:lstStyle/>
            <a:p>
              <a:pPr algn="ctr"/>
              <a:r>
                <a:rPr lang="en-US" sz="2800" b="1" dirty="0">
                  <a:latin typeface="+mj-lt"/>
                </a:rPr>
                <a:t>Derivative </a:t>
              </a:r>
            </a:p>
            <a:p>
              <a:pPr algn="ctr"/>
              <a:r>
                <a:rPr lang="en-US" sz="2800" b="1" dirty="0">
                  <a:latin typeface="+mj-lt"/>
                </a:rPr>
                <a:t>image </a:t>
              </a:r>
              <a:r>
                <a:rPr lang="en-US" sz="2800" b="1" i="1" dirty="0">
                  <a:latin typeface="+mj-lt"/>
                </a:rPr>
                <a:t>I’</a:t>
              </a:r>
            </a:p>
          </p:txBody>
        </p:sp>
      </p:grpSp>
    </p:spTree>
    <p:extLst>
      <p:ext uri="{BB962C8B-B14F-4D97-AF65-F5344CB8AC3E}">
        <p14:creationId xmlns:p14="http://schemas.microsoft.com/office/powerpoint/2010/main" val="162220279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500"/>
                                        <p:tgtEl>
                                          <p:spTgt spid="2049"/>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4AD89-EE55-4820-B3BA-5905E8DA1057}"/>
              </a:ext>
            </a:extLst>
          </p:cNvPr>
          <p:cNvSpPr>
            <a:spLocks noGrp="1"/>
          </p:cNvSpPr>
          <p:nvPr>
            <p:ph type="title"/>
          </p:nvPr>
        </p:nvSpPr>
        <p:spPr/>
        <p:txBody>
          <a:bodyPr/>
          <a:lstStyle/>
          <a:p>
            <a:r>
              <a:rPr lang="en-US" altLang="zh-CN" b="1" dirty="0">
                <a:latin typeface="+mn-lt"/>
              </a:rPr>
              <a:t>Significance of the Boundary Terms</a:t>
            </a:r>
            <a:endParaRPr lang="en-US" b="1" dirty="0">
              <a:latin typeface="+mn-lt"/>
            </a:endParaRPr>
          </a:p>
        </p:txBody>
      </p:sp>
      <p:sp>
        <p:nvSpPr>
          <p:cNvPr id="4" name="TextBox 3">
            <a:extLst>
              <a:ext uri="{FF2B5EF4-FFF2-40B4-BE49-F238E27FC236}">
                <a16:creationId xmlns:a16="http://schemas.microsoft.com/office/drawing/2014/main" id="{409884BF-D6F3-4C75-8031-06481ADA42D4}"/>
              </a:ext>
            </a:extLst>
          </p:cNvPr>
          <p:cNvSpPr txBox="1"/>
          <p:nvPr/>
        </p:nvSpPr>
        <p:spPr>
          <a:xfrm>
            <a:off x="3579319" y="5173721"/>
            <a:ext cx="1844040" cy="461665"/>
          </a:xfrm>
          <a:prstGeom prst="rect">
            <a:avLst/>
          </a:prstGeom>
          <a:noFill/>
        </p:spPr>
        <p:txBody>
          <a:bodyPr wrap="square" rtlCol="0">
            <a:spAutoFit/>
          </a:bodyPr>
          <a:lstStyle/>
          <a:p>
            <a:pPr algn="ctr"/>
            <a:r>
              <a:rPr lang="en-US" sz="2400" b="1" dirty="0">
                <a:latin typeface="+mj-lt"/>
              </a:rPr>
              <a:t>Orig. Image</a:t>
            </a:r>
          </a:p>
        </p:txBody>
      </p:sp>
      <p:pic>
        <p:nvPicPr>
          <p:cNvPr id="7" name="Picture 6">
            <a:extLst>
              <a:ext uri="{FF2B5EF4-FFF2-40B4-BE49-F238E27FC236}">
                <a16:creationId xmlns:a16="http://schemas.microsoft.com/office/drawing/2014/main" id="{B5DE6E0E-29B1-E740-B5E6-B1A7BDBC9952}"/>
              </a:ext>
            </a:extLst>
          </p:cNvPr>
          <p:cNvPicPr>
            <a:picLocks noChangeAspect="1"/>
          </p:cNvPicPr>
          <p:nvPr/>
        </p:nvPicPr>
        <p:blipFill rotWithShape="1">
          <a:blip r:embed="rId3"/>
          <a:srcRect l="2245" t="2399" r="1728" b="2319"/>
          <a:stretch/>
        </p:blipFill>
        <p:spPr>
          <a:xfrm>
            <a:off x="3026957" y="2003401"/>
            <a:ext cx="2948764" cy="294747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4F631DE-FBB1-D543-B201-85483872B3F9}"/>
                  </a:ext>
                </a:extLst>
              </p:cNvPr>
              <p:cNvSpPr txBox="1"/>
              <p:nvPr/>
            </p:nvSpPr>
            <p:spPr>
              <a:xfrm>
                <a:off x="4660366" y="3491929"/>
                <a:ext cx="92057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effectLst>
                                <a:glow rad="63500">
                                  <a:schemeClr val="bg1">
                                    <a:alpha val="70000"/>
                                  </a:schemeClr>
                                </a:glow>
                              </a:effectLst>
                              <a:latin typeface="Cambria Math" panose="02040503050406030204" pitchFamily="18" charset="0"/>
                            </a:rPr>
                          </m:ctrlPr>
                        </m:sSubPr>
                        <m:e>
                          <m:r>
                            <a:rPr lang="en-US" sz="2800" i="1">
                              <a:effectLst>
                                <a:glow rad="63500">
                                  <a:schemeClr val="bg1">
                                    <a:alpha val="70000"/>
                                  </a:schemeClr>
                                </a:glow>
                              </a:effectLst>
                              <a:latin typeface="Cambria Math" panose="02040503050406030204" pitchFamily="18" charset="0"/>
                            </a:rPr>
                            <m:t>𝑃</m:t>
                          </m:r>
                        </m:e>
                        <m:sub>
                          <m:r>
                            <m:rPr>
                              <m:sty m:val="p"/>
                            </m:rPr>
                            <a:rPr lang="en-US" sz="2800" b="0" i="0" smtClean="0">
                              <a:effectLst>
                                <a:glow rad="63500">
                                  <a:schemeClr val="bg1">
                                    <a:alpha val="70000"/>
                                  </a:schemeClr>
                                </a:glow>
                              </a:effectLst>
                              <a:latin typeface="Cambria Math" panose="02040503050406030204" pitchFamily="18" charset="0"/>
                            </a:rPr>
                            <m:t>cube</m:t>
                          </m:r>
                        </m:sub>
                      </m:sSub>
                    </m:oMath>
                  </m:oMathPara>
                </a14:m>
                <a:endParaRPr lang="en-US" sz="2800" dirty="0">
                  <a:solidFill>
                    <a:schemeClr val="tx1"/>
                  </a:solidFill>
                  <a:effectLst>
                    <a:glow rad="63500">
                      <a:schemeClr val="bg1">
                        <a:alpha val="70000"/>
                      </a:schemeClr>
                    </a:glow>
                  </a:effectLst>
                </a:endParaRPr>
              </a:p>
            </p:txBody>
          </p:sp>
        </mc:Choice>
        <mc:Fallback xmlns="">
          <p:sp>
            <p:nvSpPr>
              <p:cNvPr id="3" name="TextBox 2">
                <a:extLst>
                  <a:ext uri="{FF2B5EF4-FFF2-40B4-BE49-F238E27FC236}">
                    <a16:creationId xmlns:a16="http://schemas.microsoft.com/office/drawing/2014/main" id="{94F631DE-FBB1-D543-B201-85483872B3F9}"/>
                  </a:ext>
                </a:extLst>
              </p:cNvPr>
              <p:cNvSpPr txBox="1">
                <a:spLocks noRot="1" noChangeAspect="1" noMove="1" noResize="1" noEditPoints="1" noAdjustHandles="1" noChangeArrowheads="1" noChangeShapeType="1" noTextEdit="1"/>
              </p:cNvSpPr>
              <p:nvPr/>
            </p:nvSpPr>
            <p:spPr>
              <a:xfrm>
                <a:off x="4660366" y="3491929"/>
                <a:ext cx="920572" cy="430887"/>
              </a:xfrm>
              <a:prstGeom prst="rect">
                <a:avLst/>
              </a:prstGeom>
              <a:blipFill>
                <a:blip r:embed="rId4"/>
                <a:stretch>
                  <a:fillRect l="-12329" r="-6849"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A2FBF6F-4FF2-A644-8807-E5E280B0798C}"/>
                  </a:ext>
                </a:extLst>
              </p:cNvPr>
              <p:cNvSpPr txBox="1"/>
              <p:nvPr/>
            </p:nvSpPr>
            <p:spPr>
              <a:xfrm>
                <a:off x="4640555" y="2357532"/>
                <a:ext cx="896527" cy="4715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a:effectLst>
                                <a:glow rad="63500">
                                  <a:schemeClr val="bg1">
                                    <a:alpha val="70000"/>
                                  </a:schemeClr>
                                </a:glow>
                              </a:effectLst>
                              <a:latin typeface="Cambria Math" panose="02040503050406030204" pitchFamily="18" charset="0"/>
                            </a:rPr>
                          </m:ctrlPr>
                        </m:sSubPr>
                        <m:e>
                          <m:r>
                            <a:rPr lang="en-US" sz="2800" i="1">
                              <a:effectLst>
                                <a:glow rad="63500">
                                  <a:schemeClr val="bg1">
                                    <a:alpha val="70000"/>
                                  </a:schemeClr>
                                </a:glow>
                              </a:effectLst>
                              <a:latin typeface="Cambria Math" panose="02040503050406030204" pitchFamily="18" charset="0"/>
                            </a:rPr>
                            <m:t>𝑃</m:t>
                          </m:r>
                        </m:e>
                        <m:sub>
                          <m:r>
                            <m:rPr>
                              <m:sty m:val="p"/>
                            </m:rPr>
                            <a:rPr lang="en-US" sz="2800" i="1">
                              <a:effectLst>
                                <a:glow rad="63500">
                                  <a:schemeClr val="bg1">
                                    <a:alpha val="70000"/>
                                  </a:schemeClr>
                                </a:glow>
                              </a:effectLst>
                              <a:latin typeface="Cambria Math" panose="02040503050406030204" pitchFamily="18" charset="0"/>
                            </a:rPr>
                            <m:t>light</m:t>
                          </m:r>
                        </m:sub>
                      </m:sSub>
                    </m:oMath>
                  </m:oMathPara>
                </a14:m>
                <a:endParaRPr lang="en-US" sz="2800" i="1" dirty="0">
                  <a:effectLst>
                    <a:glow rad="63500">
                      <a:schemeClr val="bg1">
                        <a:alpha val="70000"/>
                      </a:schemeClr>
                    </a:glow>
                  </a:effectLst>
                  <a:latin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FA2FBF6F-4FF2-A644-8807-E5E280B0798C}"/>
                  </a:ext>
                </a:extLst>
              </p:cNvPr>
              <p:cNvSpPr txBox="1">
                <a:spLocks noRot="1" noChangeAspect="1" noMove="1" noResize="1" noEditPoints="1" noAdjustHandles="1" noChangeArrowheads="1" noChangeShapeType="1" noTextEdit="1"/>
              </p:cNvSpPr>
              <p:nvPr/>
            </p:nvSpPr>
            <p:spPr>
              <a:xfrm>
                <a:off x="4640555" y="2357532"/>
                <a:ext cx="896527" cy="471539"/>
              </a:xfrm>
              <a:prstGeom prst="rect">
                <a:avLst/>
              </a:prstGeom>
              <a:blipFill>
                <a:blip r:embed="rId5"/>
                <a:stretch>
                  <a:fillRect l="-11111" r="-11111" b="-34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DEF5D52-6029-B845-9AA2-FD1B5EE82D5C}"/>
                  </a:ext>
                </a:extLst>
              </p:cNvPr>
              <p:cNvSpPr txBox="1"/>
              <p:nvPr/>
            </p:nvSpPr>
            <p:spPr>
              <a:xfrm>
                <a:off x="6775001" y="2037298"/>
                <a:ext cx="3921396" cy="1173783"/>
              </a:xfrm>
              <a:prstGeom prst="rect">
                <a:avLst/>
              </a:prstGeom>
              <a:noFill/>
            </p:spPr>
            <p:txBody>
              <a:bodyPr wrap="square" lIns="0" tIns="0" rIns="0" bIns="0" rtlCol="0">
                <a:spAutoFit/>
              </a:bodyPr>
              <a:lstStyle/>
              <a:p>
                <a:pPr algn="ctr"/>
                <a14:m>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𝑃</m:t>
                        </m:r>
                      </m:e>
                      <m:sub>
                        <m:r>
                          <m:rPr>
                            <m:sty m:val="p"/>
                          </m:rPr>
                          <a:rPr lang="en-US" sz="2800" b="0" i="0" smtClean="0">
                            <a:solidFill>
                              <a:schemeClr val="tx1"/>
                            </a:solidFill>
                            <a:latin typeface="Cambria Math" panose="02040503050406030204" pitchFamily="18" charset="0"/>
                          </a:rPr>
                          <m:t>light</m:t>
                        </m:r>
                      </m:sub>
                    </m:sSub>
                    <m:r>
                      <a:rPr lang="en-US" sz="2800" b="0" i="1" smtClean="0">
                        <a:solidFill>
                          <a:schemeClr val="tx1"/>
                        </a:solidFill>
                        <a:latin typeface="Cambria Math" panose="02040503050406030204" pitchFamily="18" charset="0"/>
                      </a:rPr>
                      <m:t>=</m:t>
                    </m:r>
                  </m:oMath>
                </a14:m>
                <a:r>
                  <a:rPr lang="en-US" sz="2800" dirty="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m>
                          <m:mPr>
                            <m:mcs>
                              <m:mc>
                                <m:mcPr>
                                  <m:count m:val="1"/>
                                  <m:mcJc m:val="center"/>
                                </m:mcPr>
                              </m:mc>
                            </m:mcs>
                            <m:ctrlPr>
                              <a:rPr lang="en-US" sz="2800" b="0" i="1" smtClean="0">
                                <a:latin typeface="Cambria Math" panose="02040503050406030204" pitchFamily="18" charset="0"/>
                              </a:rPr>
                            </m:ctrlPr>
                          </m:mPr>
                          <m:mr>
                            <m:e>
                              <m:r>
                                <m:rPr>
                                  <m:brk m:alnAt="7"/>
                                </m:rPr>
                                <a:rPr lang="en-US" sz="2800" b="0" i="1" smtClean="0">
                                  <a:latin typeface="Cambria Math" panose="02040503050406030204" pitchFamily="18" charset="0"/>
                                </a:rPr>
                                <m:t>0</m:t>
                              </m:r>
                            </m:e>
                          </m:mr>
                          <m:mr>
                            <m:e>
                              <m:r>
                                <a:rPr lang="en-US" sz="2800" i="1">
                                  <a:latin typeface="Cambria Math" panose="02040503050406030204" pitchFamily="18" charset="0"/>
                                  <a:ea typeface="Cambria Math" panose="02040503050406030204" pitchFamily="18" charset="0"/>
                                </a:rPr>
                                <m:t>𝜋</m:t>
                              </m:r>
                            </m:e>
                          </m:mr>
                          <m:mr>
                            <m:e>
                              <m:r>
                                <a:rPr lang="en-US" sz="2800" b="0" i="1" smtClean="0">
                                  <a:latin typeface="Cambria Math" panose="02040503050406030204" pitchFamily="18" charset="0"/>
                                </a:rPr>
                                <m:t>0</m:t>
                              </m:r>
                            </m:e>
                          </m:mr>
                        </m:m>
                      </m:e>
                    </m:d>
                  </m:oMath>
                </a14:m>
                <a:endParaRPr lang="en-US" sz="2800" dirty="0">
                  <a:solidFill>
                    <a:schemeClr val="tx1"/>
                  </a:solidFill>
                </a:endParaRPr>
              </a:p>
            </p:txBody>
          </p:sp>
        </mc:Choice>
        <mc:Fallback xmlns="">
          <p:sp>
            <p:nvSpPr>
              <p:cNvPr id="13" name="TextBox 12">
                <a:extLst>
                  <a:ext uri="{FF2B5EF4-FFF2-40B4-BE49-F238E27FC236}">
                    <a16:creationId xmlns:a16="http://schemas.microsoft.com/office/drawing/2014/main" id="{9DEF5D52-6029-B845-9AA2-FD1B5EE82D5C}"/>
                  </a:ext>
                </a:extLst>
              </p:cNvPr>
              <p:cNvSpPr txBox="1">
                <a:spLocks noRot="1" noChangeAspect="1" noMove="1" noResize="1" noEditPoints="1" noAdjustHandles="1" noChangeArrowheads="1" noChangeShapeType="1" noTextEdit="1"/>
              </p:cNvSpPr>
              <p:nvPr/>
            </p:nvSpPr>
            <p:spPr>
              <a:xfrm>
                <a:off x="6775001" y="2037298"/>
                <a:ext cx="3921396" cy="1173783"/>
              </a:xfrm>
              <a:prstGeom prst="rect">
                <a:avLst/>
              </a:prstGeom>
              <a:blipFill>
                <a:blip r:embed="rId6"/>
                <a:stretch>
                  <a:fillRect b="-5319"/>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102B46E9-C726-FF4D-8FAC-E97B85A77F5B}"/>
              </a:ext>
            </a:extLst>
          </p:cNvPr>
          <p:cNvCxnSpPr>
            <a:cxnSpLocks/>
          </p:cNvCxnSpPr>
          <p:nvPr/>
        </p:nvCxnSpPr>
        <p:spPr>
          <a:xfrm flipV="1">
            <a:off x="2591524" y="1864732"/>
            <a:ext cx="0" cy="30861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18BFA60-9A65-CB42-B14C-6A1105D11FFB}"/>
                  </a:ext>
                </a:extLst>
              </p:cNvPr>
              <p:cNvSpPr txBox="1"/>
              <p:nvPr/>
            </p:nvSpPr>
            <p:spPr>
              <a:xfrm>
                <a:off x="2291048" y="1451212"/>
                <a:ext cx="288284"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𝑦</m:t>
                      </m:r>
                    </m:oMath>
                  </m:oMathPara>
                </a14:m>
                <a:endParaRPr lang="en-US" sz="2800" dirty="0"/>
              </a:p>
            </p:txBody>
          </p:sp>
        </mc:Choice>
        <mc:Fallback xmlns="">
          <p:sp>
            <p:nvSpPr>
              <p:cNvPr id="16" name="TextBox 15">
                <a:extLst>
                  <a:ext uri="{FF2B5EF4-FFF2-40B4-BE49-F238E27FC236}">
                    <a16:creationId xmlns:a16="http://schemas.microsoft.com/office/drawing/2014/main" id="{918BFA60-9A65-CB42-B14C-6A1105D11FFB}"/>
                  </a:ext>
                </a:extLst>
              </p:cNvPr>
              <p:cNvSpPr txBox="1">
                <a:spLocks noRot="1" noChangeAspect="1" noMove="1" noResize="1" noEditPoints="1" noAdjustHandles="1" noChangeArrowheads="1" noChangeShapeType="1" noTextEdit="1"/>
              </p:cNvSpPr>
              <p:nvPr/>
            </p:nvSpPr>
            <p:spPr>
              <a:xfrm>
                <a:off x="2291048" y="1451212"/>
                <a:ext cx="288284" cy="430887"/>
              </a:xfrm>
              <a:prstGeom prst="rect">
                <a:avLst/>
              </a:prstGeom>
              <a:blipFill>
                <a:blip r:embed="rId7"/>
                <a:stretch>
                  <a:fillRect l="-30435" r="-21739" b="-2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20BFE95-3D40-024A-8A2B-A1CFC149D270}"/>
                  </a:ext>
                </a:extLst>
              </p:cNvPr>
              <p:cNvSpPr txBox="1"/>
              <p:nvPr/>
            </p:nvSpPr>
            <p:spPr>
              <a:xfrm>
                <a:off x="6775001" y="3679661"/>
                <a:ext cx="3921396" cy="1139414"/>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𝑃</m:t>
                          </m:r>
                        </m:e>
                        <m:sub>
                          <m:r>
                            <m:rPr>
                              <m:sty m:val="p"/>
                            </m:rPr>
                            <a:rPr lang="en-US" sz="2800" b="0" i="0" smtClean="0">
                              <a:latin typeface="Cambria Math" panose="02040503050406030204" pitchFamily="18" charset="0"/>
                            </a:rPr>
                            <m:t>cube</m:t>
                          </m:r>
                        </m:sub>
                      </m:sSub>
                      <m:r>
                        <a:rPr lang="en-US" sz="2800" b="0" i="1" smtClean="0">
                          <a:solidFill>
                            <a:schemeClr val="tx1"/>
                          </a:solidFill>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𝑃</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d>
                        <m:dPr>
                          <m:ctrlPr>
                            <a:rPr lang="en-US" sz="2800" i="1">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r>
                                  <m:rPr>
                                    <m:brk m:alnAt="7"/>
                                  </m:rPr>
                                  <a:rPr lang="en-US" sz="2800" i="1">
                                    <a:latin typeface="Cambria Math" panose="02040503050406030204" pitchFamily="18" charset="0"/>
                                  </a:rPr>
                                  <m:t>0</m:t>
                                </m:r>
                              </m:e>
                            </m:mr>
                            <m:mr>
                              <m:e>
                                <m:r>
                                  <a:rPr lang="en-US" sz="2800" i="1">
                                    <a:latin typeface="Cambria Math" panose="02040503050406030204" pitchFamily="18" charset="0"/>
                                    <a:ea typeface="Cambria Math" panose="02040503050406030204" pitchFamily="18" charset="0"/>
                                  </a:rPr>
                                  <m:t>𝜋</m:t>
                                </m:r>
                              </m:e>
                            </m:mr>
                            <m:mr>
                              <m:e>
                                <m:r>
                                  <a:rPr lang="en-US" sz="2800" i="1">
                                    <a:latin typeface="Cambria Math" panose="02040503050406030204" pitchFamily="18" charset="0"/>
                                  </a:rPr>
                                  <m:t>0</m:t>
                                </m:r>
                              </m:e>
                            </m:mr>
                          </m:m>
                        </m:e>
                      </m:d>
                    </m:oMath>
                  </m:oMathPara>
                </a14:m>
                <a:endParaRPr lang="en-US" sz="2800" dirty="0">
                  <a:solidFill>
                    <a:schemeClr val="tx1"/>
                  </a:solidFill>
                </a:endParaRPr>
              </a:p>
            </p:txBody>
          </p:sp>
        </mc:Choice>
        <mc:Fallback xmlns="">
          <p:sp>
            <p:nvSpPr>
              <p:cNvPr id="27" name="TextBox 26">
                <a:extLst>
                  <a:ext uri="{FF2B5EF4-FFF2-40B4-BE49-F238E27FC236}">
                    <a16:creationId xmlns:a16="http://schemas.microsoft.com/office/drawing/2014/main" id="{320BFE95-3D40-024A-8A2B-A1CFC149D270}"/>
                  </a:ext>
                </a:extLst>
              </p:cNvPr>
              <p:cNvSpPr txBox="1">
                <a:spLocks noRot="1" noChangeAspect="1" noMove="1" noResize="1" noEditPoints="1" noAdjustHandles="1" noChangeArrowheads="1" noChangeShapeType="1" noTextEdit="1"/>
              </p:cNvSpPr>
              <p:nvPr/>
            </p:nvSpPr>
            <p:spPr>
              <a:xfrm>
                <a:off x="6775001" y="3679661"/>
                <a:ext cx="3921396" cy="1139414"/>
              </a:xfrm>
              <a:prstGeom prst="rect">
                <a:avLst/>
              </a:prstGeom>
              <a:blipFill>
                <a:blip r:embed="rId8"/>
                <a:stretch>
                  <a:fillRect b="-8889"/>
                </a:stretch>
              </a:blipFill>
            </p:spPr>
            <p:txBody>
              <a:bodyPr/>
              <a:lstStyle/>
              <a:p>
                <a:r>
                  <a:rPr lang="en-US">
                    <a:noFill/>
                  </a:rPr>
                  <a:t> </a:t>
                </a:r>
              </a:p>
            </p:txBody>
          </p:sp>
        </mc:Fallback>
      </mc:AlternateContent>
      <p:sp>
        <p:nvSpPr>
          <p:cNvPr id="11" name="Oval 10">
            <a:extLst>
              <a:ext uri="{FF2B5EF4-FFF2-40B4-BE49-F238E27FC236}">
                <a16:creationId xmlns:a16="http://schemas.microsoft.com/office/drawing/2014/main" id="{6F1078C0-42BD-F44D-A90C-4F9FB0E08146}"/>
              </a:ext>
            </a:extLst>
          </p:cNvPr>
          <p:cNvSpPr/>
          <p:nvPr/>
        </p:nvSpPr>
        <p:spPr>
          <a:xfrm>
            <a:off x="4432759" y="3409115"/>
            <a:ext cx="137160" cy="136042"/>
          </a:xfrm>
          <a:prstGeom prst="ellipse">
            <a:avLst/>
          </a:prstGeom>
          <a:solidFill>
            <a:schemeClr val="tx1"/>
          </a:solidFill>
          <a:ln>
            <a:noFill/>
          </a:ln>
          <a:effectLst>
            <a:glow rad="63500">
              <a:schemeClr val="bg1">
                <a:alpha val="7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A647118-8153-6D48-B222-BB13FB1EA00D}"/>
              </a:ext>
            </a:extLst>
          </p:cNvPr>
          <p:cNvSpPr/>
          <p:nvPr/>
        </p:nvSpPr>
        <p:spPr>
          <a:xfrm>
            <a:off x="4432759" y="2289511"/>
            <a:ext cx="137160" cy="136042"/>
          </a:xfrm>
          <a:prstGeom prst="ellipse">
            <a:avLst/>
          </a:prstGeom>
          <a:solidFill>
            <a:schemeClr val="tx1"/>
          </a:solidFill>
          <a:ln>
            <a:noFill/>
          </a:ln>
          <a:effectLst>
            <a:glow rad="63500">
              <a:schemeClr val="bg1">
                <a:alpha val="7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6AA881-83E3-0B44-9D77-63518CE52E1F}"/>
              </a:ext>
            </a:extLst>
          </p:cNvPr>
          <p:cNvSpPr txBox="1"/>
          <p:nvPr/>
        </p:nvSpPr>
        <p:spPr>
          <a:xfrm>
            <a:off x="8605733" y="2037298"/>
            <a:ext cx="418455" cy="2781777"/>
          </a:xfrm>
          <a:prstGeom prst="rect">
            <a:avLst/>
          </a:prstGeom>
          <a:noFill/>
          <a:ln w="28575">
            <a:solidFill>
              <a:srgbClr val="C00000"/>
            </a:solidFill>
            <a:prstDash val="dash"/>
          </a:ln>
        </p:spPr>
        <p:txBody>
          <a:bodyPr wrap="square" rtlCol="0">
            <a:spAutoFit/>
          </a:bodyPr>
          <a:lstStyle/>
          <a:p>
            <a:endParaRPr lang="en-US" dirty="0"/>
          </a:p>
        </p:txBody>
      </p:sp>
      <p:sp>
        <p:nvSpPr>
          <p:cNvPr id="6" name="TextBox 5">
            <a:extLst>
              <a:ext uri="{FF2B5EF4-FFF2-40B4-BE49-F238E27FC236}">
                <a16:creationId xmlns:a16="http://schemas.microsoft.com/office/drawing/2014/main" id="{D99C884D-E492-E847-ABD5-11ACBBE857F5}"/>
              </a:ext>
            </a:extLst>
          </p:cNvPr>
          <p:cNvSpPr txBox="1"/>
          <p:nvPr/>
        </p:nvSpPr>
        <p:spPr>
          <a:xfrm>
            <a:off x="7647909" y="5173721"/>
            <a:ext cx="2263761" cy="954107"/>
          </a:xfrm>
          <a:prstGeom prst="rect">
            <a:avLst/>
          </a:prstGeom>
          <a:noFill/>
        </p:spPr>
        <p:txBody>
          <a:bodyPr wrap="none" rtlCol="0">
            <a:spAutoFit/>
          </a:bodyPr>
          <a:lstStyle/>
          <a:p>
            <a:pPr algn="ctr"/>
            <a:r>
              <a:rPr lang="en-US" sz="2800" dirty="0">
                <a:solidFill>
                  <a:srgbClr val="C00000"/>
                </a:solidFill>
              </a:rPr>
              <a:t>Initial position</a:t>
            </a:r>
          </a:p>
          <a:p>
            <a:pPr algn="ctr"/>
            <a:r>
              <a:rPr lang="en-US" sz="2800" dirty="0">
                <a:solidFill>
                  <a:srgbClr val="C00000"/>
                </a:solidFill>
              </a:rPr>
              <a:t>(constant)</a:t>
            </a:r>
          </a:p>
        </p:txBody>
      </p:sp>
    </p:spTree>
    <p:extLst>
      <p:ext uri="{BB962C8B-B14F-4D97-AF65-F5344CB8AC3E}">
        <p14:creationId xmlns:p14="http://schemas.microsoft.com/office/powerpoint/2010/main" val="2873841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4AD89-EE55-4820-B3BA-5905E8DA1057}"/>
              </a:ext>
            </a:extLst>
          </p:cNvPr>
          <p:cNvSpPr>
            <a:spLocks noGrp="1"/>
          </p:cNvSpPr>
          <p:nvPr>
            <p:ph type="title"/>
          </p:nvPr>
        </p:nvSpPr>
        <p:spPr/>
        <p:txBody>
          <a:bodyPr/>
          <a:lstStyle/>
          <a:p>
            <a:r>
              <a:rPr lang="en-US" altLang="zh-CN" b="1" dirty="0"/>
              <a:t>Significance of the Boundary Terms</a:t>
            </a:r>
            <a:endParaRPr lang="en-US" b="1" dirty="0">
              <a:latin typeface="+mn-lt"/>
            </a:endParaRPr>
          </a:p>
        </p:txBody>
      </p:sp>
      <p:grpSp>
        <p:nvGrpSpPr>
          <p:cNvPr id="3" name="Group 2">
            <a:extLst>
              <a:ext uri="{FF2B5EF4-FFF2-40B4-BE49-F238E27FC236}">
                <a16:creationId xmlns:a16="http://schemas.microsoft.com/office/drawing/2014/main" id="{E75B46AD-6101-4F49-9B4F-D2B176797472}"/>
              </a:ext>
            </a:extLst>
          </p:cNvPr>
          <p:cNvGrpSpPr/>
          <p:nvPr/>
        </p:nvGrpSpPr>
        <p:grpSpPr>
          <a:xfrm>
            <a:off x="1025736" y="1941246"/>
            <a:ext cx="10140529" cy="4329660"/>
            <a:chOff x="1558379" y="1851600"/>
            <a:chExt cx="10140529" cy="4329660"/>
          </a:xfrm>
        </p:grpSpPr>
        <p:sp>
          <p:nvSpPr>
            <p:cNvPr id="4" name="TextBox 3">
              <a:extLst>
                <a:ext uri="{FF2B5EF4-FFF2-40B4-BE49-F238E27FC236}">
                  <a16:creationId xmlns:a16="http://schemas.microsoft.com/office/drawing/2014/main" id="{409884BF-D6F3-4C75-8031-06481ADA42D4}"/>
                </a:ext>
              </a:extLst>
            </p:cNvPr>
            <p:cNvSpPr txBox="1"/>
            <p:nvPr/>
          </p:nvSpPr>
          <p:spPr>
            <a:xfrm>
              <a:off x="2110741" y="5523697"/>
              <a:ext cx="1844040" cy="461665"/>
            </a:xfrm>
            <a:prstGeom prst="rect">
              <a:avLst/>
            </a:prstGeom>
            <a:noFill/>
          </p:spPr>
          <p:txBody>
            <a:bodyPr wrap="square" rtlCol="0">
              <a:spAutoFit/>
            </a:bodyPr>
            <a:lstStyle/>
            <a:p>
              <a:pPr algn="ctr"/>
              <a:r>
                <a:rPr lang="en-US" sz="2400" b="1" dirty="0">
                  <a:latin typeface="+mj-lt"/>
                </a:rPr>
                <a:t>Orig. Image</a:t>
              </a:r>
            </a:p>
          </p:txBody>
        </p:sp>
        <p:sp>
          <p:nvSpPr>
            <p:cNvPr id="5" name="TextBox 4">
              <a:extLst>
                <a:ext uri="{FF2B5EF4-FFF2-40B4-BE49-F238E27FC236}">
                  <a16:creationId xmlns:a16="http://schemas.microsoft.com/office/drawing/2014/main" id="{7E7228E8-E6D2-46F2-87B4-A3A89EBBCEEA}"/>
                </a:ext>
              </a:extLst>
            </p:cNvPr>
            <p:cNvSpPr txBox="1"/>
            <p:nvPr/>
          </p:nvSpPr>
          <p:spPr>
            <a:xfrm>
              <a:off x="5593248" y="5526837"/>
              <a:ext cx="1844040" cy="461665"/>
            </a:xfrm>
            <a:prstGeom prst="rect">
              <a:avLst/>
            </a:prstGeom>
            <a:noFill/>
          </p:spPr>
          <p:txBody>
            <a:bodyPr wrap="square" rtlCol="0">
              <a:spAutoFit/>
            </a:bodyPr>
            <a:lstStyle/>
            <a:p>
              <a:pPr algn="ctr"/>
              <a:r>
                <a:rPr lang="en-US" sz="2400" b="1" dirty="0">
                  <a:latin typeface="+mj-lt"/>
                </a:rPr>
                <a:t>Deriv. Image</a:t>
              </a:r>
            </a:p>
          </p:txBody>
        </p:sp>
        <p:sp>
          <p:nvSpPr>
            <p:cNvPr id="6" name="TextBox 5">
              <a:extLst>
                <a:ext uri="{FF2B5EF4-FFF2-40B4-BE49-F238E27FC236}">
                  <a16:creationId xmlns:a16="http://schemas.microsoft.com/office/drawing/2014/main" id="{EA0B531C-1992-4EE8-8FC3-B1147F150D8B}"/>
                </a:ext>
              </a:extLst>
            </p:cNvPr>
            <p:cNvSpPr txBox="1"/>
            <p:nvPr/>
          </p:nvSpPr>
          <p:spPr>
            <a:xfrm>
              <a:off x="8888737" y="5411819"/>
              <a:ext cx="2235517" cy="769441"/>
            </a:xfrm>
            <a:prstGeom prst="rect">
              <a:avLst/>
            </a:prstGeom>
            <a:noFill/>
          </p:spPr>
          <p:txBody>
            <a:bodyPr wrap="square" rtlCol="0">
              <a:spAutoFit/>
            </a:bodyPr>
            <a:lstStyle/>
            <a:p>
              <a:pPr algn="ctr"/>
              <a:r>
                <a:rPr lang="en-US" sz="2400" b="1" dirty="0">
                  <a:latin typeface="+mj-lt"/>
                </a:rPr>
                <a:t>Deriv. Image</a:t>
              </a:r>
            </a:p>
            <a:p>
              <a:pPr algn="ctr"/>
              <a:r>
                <a:rPr lang="en-US" sz="2000" dirty="0">
                  <a:latin typeface="+mj-lt"/>
                </a:rPr>
                <a:t>(no boundary term)</a:t>
              </a:r>
            </a:p>
          </p:txBody>
        </p:sp>
        <p:pic>
          <p:nvPicPr>
            <p:cNvPr id="7" name="Picture 6">
              <a:extLst>
                <a:ext uri="{FF2B5EF4-FFF2-40B4-BE49-F238E27FC236}">
                  <a16:creationId xmlns:a16="http://schemas.microsoft.com/office/drawing/2014/main" id="{B5DE6E0E-29B1-E740-B5E6-B1A7BDBC9952}"/>
                </a:ext>
              </a:extLst>
            </p:cNvPr>
            <p:cNvPicPr>
              <a:picLocks noChangeAspect="1"/>
            </p:cNvPicPr>
            <p:nvPr/>
          </p:nvPicPr>
          <p:blipFill rotWithShape="1">
            <a:blip r:embed="rId3"/>
            <a:srcRect l="2245" t="2399" r="1728" b="2319"/>
            <a:stretch/>
          </p:blipFill>
          <p:spPr>
            <a:xfrm>
              <a:off x="1558379" y="2353377"/>
              <a:ext cx="2948764" cy="2947470"/>
            </a:xfrm>
            <a:prstGeom prst="rect">
              <a:avLst/>
            </a:prstGeom>
          </p:spPr>
        </p:pic>
        <p:pic>
          <p:nvPicPr>
            <p:cNvPr id="8" name="Picture 7">
              <a:extLst>
                <a:ext uri="{FF2B5EF4-FFF2-40B4-BE49-F238E27FC236}">
                  <a16:creationId xmlns:a16="http://schemas.microsoft.com/office/drawing/2014/main" id="{B8D37337-2AC0-B64C-834E-210804443E6B}"/>
                </a:ext>
              </a:extLst>
            </p:cNvPr>
            <p:cNvPicPr>
              <a:picLocks noChangeAspect="1"/>
            </p:cNvPicPr>
            <p:nvPr/>
          </p:nvPicPr>
          <p:blipFill rotWithShape="1">
            <a:blip r:embed="rId4"/>
            <a:srcRect l="4448" t="2376" r="2048" b="3123"/>
            <a:stretch/>
          </p:blipFill>
          <p:spPr>
            <a:xfrm>
              <a:off x="5032165" y="2365122"/>
              <a:ext cx="2966206" cy="2947470"/>
            </a:xfrm>
            <a:prstGeom prst="rect">
              <a:avLst/>
            </a:prstGeom>
          </p:spPr>
        </p:pic>
        <p:pic>
          <p:nvPicPr>
            <p:cNvPr id="9" name="Picture 8">
              <a:extLst>
                <a:ext uri="{FF2B5EF4-FFF2-40B4-BE49-F238E27FC236}">
                  <a16:creationId xmlns:a16="http://schemas.microsoft.com/office/drawing/2014/main" id="{27634C51-F88C-9D4F-805F-2658929BB0D5}"/>
                </a:ext>
              </a:extLst>
            </p:cNvPr>
            <p:cNvPicPr>
              <a:picLocks noChangeAspect="1"/>
            </p:cNvPicPr>
            <p:nvPr/>
          </p:nvPicPr>
          <p:blipFill rotWithShape="1">
            <a:blip r:embed="rId5"/>
            <a:srcRect l="2703" t="1298" r="2053" b="2031"/>
            <a:stretch/>
          </p:blipFill>
          <p:spPr>
            <a:xfrm>
              <a:off x="8523393" y="2353377"/>
              <a:ext cx="2966207" cy="2959215"/>
            </a:xfrm>
            <a:prstGeom prst="rect">
              <a:avLst/>
            </a:prstGeom>
          </p:spPr>
        </p:pic>
        <p:pic>
          <p:nvPicPr>
            <p:cNvPr id="14" name="Picture 13">
              <a:extLst>
                <a:ext uri="{FF2B5EF4-FFF2-40B4-BE49-F238E27FC236}">
                  <a16:creationId xmlns:a16="http://schemas.microsoft.com/office/drawing/2014/main" id="{302005E1-2B57-7B45-A67D-DCD7D7938F8D}"/>
                </a:ext>
              </a:extLst>
            </p:cNvPr>
            <p:cNvPicPr>
              <a:picLocks noChangeAspect="1"/>
            </p:cNvPicPr>
            <p:nvPr/>
          </p:nvPicPr>
          <p:blipFill>
            <a:blip r:embed="rId6"/>
            <a:stretch>
              <a:fillRect/>
            </a:stretch>
          </p:blipFill>
          <p:spPr>
            <a:xfrm>
              <a:off x="4866308" y="1851600"/>
              <a:ext cx="6832600" cy="406400"/>
            </a:xfrm>
            <a:prstGeom prst="rect">
              <a:avLst/>
            </a:prstGeom>
          </p:spPr>
        </p:pic>
      </p:grpSp>
      <p:sp>
        <p:nvSpPr>
          <p:cNvPr id="10" name="Rectangle 9">
            <a:extLst>
              <a:ext uri="{FF2B5EF4-FFF2-40B4-BE49-F238E27FC236}">
                <a16:creationId xmlns:a16="http://schemas.microsoft.com/office/drawing/2014/main" id="{A68F1451-CEDB-464C-A76F-942BFA619707}"/>
              </a:ext>
            </a:extLst>
          </p:cNvPr>
          <p:cNvSpPr/>
          <p:nvPr/>
        </p:nvSpPr>
        <p:spPr>
          <a:xfrm>
            <a:off x="5398872" y="3334871"/>
            <a:ext cx="914400" cy="638736"/>
          </a:xfrm>
          <a:custGeom>
            <a:avLst/>
            <a:gdLst>
              <a:gd name="connsiteX0" fmla="*/ 0 w 914400"/>
              <a:gd name="connsiteY0" fmla="*/ 0 h 638736"/>
              <a:gd name="connsiteX1" fmla="*/ 448056 w 914400"/>
              <a:gd name="connsiteY1" fmla="*/ 0 h 638736"/>
              <a:gd name="connsiteX2" fmla="*/ 914400 w 914400"/>
              <a:gd name="connsiteY2" fmla="*/ 0 h 638736"/>
              <a:gd name="connsiteX3" fmla="*/ 914400 w 914400"/>
              <a:gd name="connsiteY3" fmla="*/ 638736 h 638736"/>
              <a:gd name="connsiteX4" fmla="*/ 457200 w 914400"/>
              <a:gd name="connsiteY4" fmla="*/ 638736 h 638736"/>
              <a:gd name="connsiteX5" fmla="*/ 0 w 914400"/>
              <a:gd name="connsiteY5" fmla="*/ 638736 h 638736"/>
              <a:gd name="connsiteX6" fmla="*/ 0 w 914400"/>
              <a:gd name="connsiteY6" fmla="*/ 0 h 63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638736" extrusionOk="0">
                <a:moveTo>
                  <a:pt x="0" y="0"/>
                </a:moveTo>
                <a:cubicBezTo>
                  <a:pt x="172237" y="-6849"/>
                  <a:pt x="314146" y="21792"/>
                  <a:pt x="448056" y="0"/>
                </a:cubicBezTo>
                <a:cubicBezTo>
                  <a:pt x="581966" y="-21792"/>
                  <a:pt x="816483" y="19096"/>
                  <a:pt x="914400" y="0"/>
                </a:cubicBezTo>
                <a:cubicBezTo>
                  <a:pt x="931629" y="168209"/>
                  <a:pt x="886369" y="338614"/>
                  <a:pt x="914400" y="638736"/>
                </a:cubicBezTo>
                <a:cubicBezTo>
                  <a:pt x="734598" y="623156"/>
                  <a:pt x="556488" y="635329"/>
                  <a:pt x="457200" y="638736"/>
                </a:cubicBezTo>
                <a:cubicBezTo>
                  <a:pt x="357912" y="642143"/>
                  <a:pt x="100632" y="656693"/>
                  <a:pt x="0" y="638736"/>
                </a:cubicBezTo>
                <a:cubicBezTo>
                  <a:pt x="19984" y="384674"/>
                  <a:pt x="7985" y="221843"/>
                  <a:pt x="0" y="0"/>
                </a:cubicBezTo>
                <a:close/>
              </a:path>
            </a:pathLst>
          </a:custGeom>
          <a:noFill/>
          <a:ln w="28575">
            <a:solidFill>
              <a:schemeClr val="bg1"/>
            </a:solidFill>
            <a:prstDash val="dash"/>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71A86F2-3416-9C49-A6FD-5E58F19F5B19}"/>
              </a:ext>
            </a:extLst>
          </p:cNvPr>
          <p:cNvSpPr/>
          <p:nvPr/>
        </p:nvSpPr>
        <p:spPr>
          <a:xfrm>
            <a:off x="8892867" y="3334871"/>
            <a:ext cx="914400" cy="638736"/>
          </a:xfrm>
          <a:custGeom>
            <a:avLst/>
            <a:gdLst>
              <a:gd name="connsiteX0" fmla="*/ 0 w 914400"/>
              <a:gd name="connsiteY0" fmla="*/ 0 h 638736"/>
              <a:gd name="connsiteX1" fmla="*/ 448056 w 914400"/>
              <a:gd name="connsiteY1" fmla="*/ 0 h 638736"/>
              <a:gd name="connsiteX2" fmla="*/ 914400 w 914400"/>
              <a:gd name="connsiteY2" fmla="*/ 0 h 638736"/>
              <a:gd name="connsiteX3" fmla="*/ 914400 w 914400"/>
              <a:gd name="connsiteY3" fmla="*/ 638736 h 638736"/>
              <a:gd name="connsiteX4" fmla="*/ 457200 w 914400"/>
              <a:gd name="connsiteY4" fmla="*/ 638736 h 638736"/>
              <a:gd name="connsiteX5" fmla="*/ 0 w 914400"/>
              <a:gd name="connsiteY5" fmla="*/ 638736 h 638736"/>
              <a:gd name="connsiteX6" fmla="*/ 0 w 914400"/>
              <a:gd name="connsiteY6" fmla="*/ 0 h 63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638736" extrusionOk="0">
                <a:moveTo>
                  <a:pt x="0" y="0"/>
                </a:moveTo>
                <a:cubicBezTo>
                  <a:pt x="172237" y="-6849"/>
                  <a:pt x="314146" y="21792"/>
                  <a:pt x="448056" y="0"/>
                </a:cubicBezTo>
                <a:cubicBezTo>
                  <a:pt x="581966" y="-21792"/>
                  <a:pt x="816483" y="19096"/>
                  <a:pt x="914400" y="0"/>
                </a:cubicBezTo>
                <a:cubicBezTo>
                  <a:pt x="931629" y="168209"/>
                  <a:pt x="886369" y="338614"/>
                  <a:pt x="914400" y="638736"/>
                </a:cubicBezTo>
                <a:cubicBezTo>
                  <a:pt x="734598" y="623156"/>
                  <a:pt x="556488" y="635329"/>
                  <a:pt x="457200" y="638736"/>
                </a:cubicBezTo>
                <a:cubicBezTo>
                  <a:pt x="357912" y="642143"/>
                  <a:pt x="100632" y="656693"/>
                  <a:pt x="0" y="638736"/>
                </a:cubicBezTo>
                <a:cubicBezTo>
                  <a:pt x="19984" y="384674"/>
                  <a:pt x="7985" y="221843"/>
                  <a:pt x="0" y="0"/>
                </a:cubicBezTo>
                <a:close/>
              </a:path>
            </a:pathLst>
          </a:custGeom>
          <a:noFill/>
          <a:ln w="28575">
            <a:solidFill>
              <a:schemeClr val="bg1"/>
            </a:solidFill>
            <a:prstDash val="dash"/>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461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CA8179E-FDCC-3246-8602-760C21758031}"/>
                  </a:ext>
                </a:extLst>
              </p:cNvPr>
              <p:cNvSpPr txBox="1"/>
              <p:nvPr/>
            </p:nvSpPr>
            <p:spPr>
              <a:xfrm>
                <a:off x="4056904" y="1867628"/>
                <a:ext cx="4078193"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rPr>
                        <m:t>𝐿</m:t>
                      </m:r>
                      <m:r>
                        <a:rPr lang="en-US" sz="4400" b="0" i="1" smtClean="0">
                          <a:latin typeface="Cambria Math" panose="02040503050406030204" pitchFamily="18" charset="0"/>
                        </a:rPr>
                        <m:t>=</m:t>
                      </m:r>
                      <m:sSub>
                        <m:sSubPr>
                          <m:ctrlPr>
                            <a:rPr lang="en-US" sz="4400" b="0" i="1" smtClean="0">
                              <a:solidFill>
                                <a:schemeClr val="accent6"/>
                              </a:solidFill>
                              <a:latin typeface="Cambria Math" panose="02040503050406030204" pitchFamily="18" charset="0"/>
                            </a:rPr>
                          </m:ctrlPr>
                        </m:sSubPr>
                        <m:e>
                          <m:r>
                            <a:rPr lang="en-US" sz="4400" b="0" i="1" smtClean="0">
                              <a:solidFill>
                                <a:schemeClr val="accent6"/>
                              </a:solidFill>
                              <a:latin typeface="Cambria Math" panose="02040503050406030204" pitchFamily="18" charset="0"/>
                            </a:rPr>
                            <m:t>𝐾</m:t>
                          </m:r>
                        </m:e>
                        <m:sub>
                          <m:r>
                            <a:rPr lang="en-US" sz="4400" b="0" i="1" smtClean="0">
                              <a:solidFill>
                                <a:schemeClr val="accent6"/>
                              </a:solidFill>
                              <a:latin typeface="Cambria Math" panose="02040503050406030204" pitchFamily="18" charset="0"/>
                            </a:rPr>
                            <m:t>𝑇</m:t>
                          </m:r>
                        </m:sub>
                      </m:sSub>
                      <m:sSub>
                        <m:sSubPr>
                          <m:ctrlPr>
                            <a:rPr lang="en-US" sz="4400" i="1" smtClean="0">
                              <a:solidFill>
                                <a:schemeClr val="accent1"/>
                              </a:solidFill>
                              <a:latin typeface="Cambria Math" panose="02040503050406030204" pitchFamily="18" charset="0"/>
                            </a:rPr>
                          </m:ctrlPr>
                        </m:sSubPr>
                        <m:e>
                          <m:r>
                            <a:rPr lang="en-US" sz="4400" i="1">
                              <a:solidFill>
                                <a:schemeClr val="accent1"/>
                              </a:solidFill>
                              <a:latin typeface="Cambria Math" panose="02040503050406030204" pitchFamily="18" charset="0"/>
                            </a:rPr>
                            <m:t>𝐾</m:t>
                          </m:r>
                        </m:e>
                        <m:sub>
                          <m:r>
                            <a:rPr lang="en-US" sz="4400" b="0" i="1" smtClean="0">
                              <a:solidFill>
                                <a:schemeClr val="accent1"/>
                              </a:solidFill>
                              <a:latin typeface="Cambria Math" panose="02040503050406030204" pitchFamily="18" charset="0"/>
                            </a:rPr>
                            <m:t>𝑐</m:t>
                          </m:r>
                        </m:sub>
                      </m:sSub>
                      <m:r>
                        <a:rPr lang="en-US" sz="4400" b="0" i="1" smtClean="0">
                          <a:latin typeface="Cambria Math" panose="02040503050406030204" pitchFamily="18" charset="0"/>
                        </a:rPr>
                        <m:t>𝐿</m:t>
                      </m:r>
                      <m:r>
                        <a:rPr lang="en-US" sz="4400" b="0" i="1" smtClean="0">
                          <a:latin typeface="Cambria Math" panose="02040503050406030204" pitchFamily="18" charset="0"/>
                        </a:rPr>
                        <m:t>+</m:t>
                      </m:r>
                      <m:r>
                        <a:rPr lang="en-US" sz="4400" b="0" i="1" smtClean="0">
                          <a:solidFill>
                            <a:schemeClr val="accent4"/>
                          </a:solidFill>
                          <a:latin typeface="Cambria Math" panose="02040503050406030204" pitchFamily="18" charset="0"/>
                        </a:rPr>
                        <m:t>𝑄</m:t>
                      </m:r>
                    </m:oMath>
                  </m:oMathPara>
                </a14:m>
                <a:endParaRPr lang="en-US" sz="4400" dirty="0"/>
              </a:p>
            </p:txBody>
          </p:sp>
        </mc:Choice>
        <mc:Fallback xmlns="">
          <p:sp>
            <p:nvSpPr>
              <p:cNvPr id="4" name="TextBox 3">
                <a:extLst>
                  <a:ext uri="{FF2B5EF4-FFF2-40B4-BE49-F238E27FC236}">
                    <a16:creationId xmlns:a16="http://schemas.microsoft.com/office/drawing/2014/main" id="{3CA8179E-FDCC-3246-8602-760C21758031}"/>
                  </a:ext>
                </a:extLst>
              </p:cNvPr>
              <p:cNvSpPr txBox="1">
                <a:spLocks noRot="1" noChangeAspect="1" noMove="1" noResize="1" noEditPoints="1" noAdjustHandles="1" noChangeArrowheads="1" noChangeShapeType="1" noTextEdit="1"/>
              </p:cNvSpPr>
              <p:nvPr/>
            </p:nvSpPr>
            <p:spPr>
              <a:xfrm>
                <a:off x="4056904" y="1867628"/>
                <a:ext cx="4078193" cy="677108"/>
              </a:xfrm>
              <a:prstGeom prst="rect">
                <a:avLst/>
              </a:prstGeom>
              <a:blipFill>
                <a:blip r:embed="rId3"/>
                <a:stretch>
                  <a:fillRect b="-2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770EED8-C19E-174F-A8AD-4C10F8C47486}"/>
                  </a:ext>
                </a:extLst>
              </p:cNvPr>
              <p:cNvSpPr txBox="1"/>
              <p:nvPr/>
            </p:nvSpPr>
            <p:spPr>
              <a:xfrm>
                <a:off x="3101848" y="5293961"/>
                <a:ext cx="5988304"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i="1" smtClean="0">
                              <a:latin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m:t>
                          </m:r>
                        </m:e>
                        <m:sub>
                          <m:r>
                            <a:rPr lang="en-US" sz="4400" i="1">
                              <a:latin typeface="Cambria Math" panose="02040503050406030204" pitchFamily="18" charset="0"/>
                              <a:ea typeface="Cambria Math" panose="02040503050406030204" pitchFamily="18" charset="0"/>
                            </a:rPr>
                            <m:t>𝜋</m:t>
                          </m:r>
                        </m:sub>
                      </m:sSub>
                      <m:r>
                        <a:rPr lang="en-US" sz="4400" b="0" i="1" smtClean="0">
                          <a:latin typeface="Cambria Math" panose="02040503050406030204" pitchFamily="18" charset="0"/>
                          <a:ea typeface="Cambria Math" panose="02040503050406030204" pitchFamily="18" charset="0"/>
                        </a:rPr>
                        <m:t>𝐿</m:t>
                      </m:r>
                      <m:r>
                        <a:rPr lang="en-US" sz="4400" b="0" i="1" smtClean="0">
                          <a:latin typeface="Cambria Math" panose="02040503050406030204" pitchFamily="18" charset="0"/>
                        </a:rPr>
                        <m:t>=</m:t>
                      </m:r>
                      <m:sSub>
                        <m:sSubPr>
                          <m:ctrlPr>
                            <a:rPr lang="en-US" sz="4400" i="1">
                              <a:latin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m:t>
                          </m:r>
                        </m:e>
                        <m:sub>
                          <m:r>
                            <a:rPr lang="en-US" sz="4400" i="1">
                              <a:latin typeface="Cambria Math" panose="02040503050406030204" pitchFamily="18" charset="0"/>
                              <a:ea typeface="Cambria Math" panose="02040503050406030204" pitchFamily="18" charset="0"/>
                            </a:rPr>
                            <m:t>𝜋</m:t>
                          </m:r>
                        </m:sub>
                      </m:sSub>
                      <m:r>
                        <a:rPr lang="en-US" sz="4400" b="0" i="1" smtClean="0">
                          <a:latin typeface="Cambria Math" panose="02040503050406030204" pitchFamily="18" charset="0"/>
                          <a:ea typeface="Cambria Math" panose="02040503050406030204" pitchFamily="18" charset="0"/>
                        </a:rPr>
                        <m:t>(</m:t>
                      </m:r>
                      <m:sSub>
                        <m:sSubPr>
                          <m:ctrlPr>
                            <a:rPr lang="en-US" sz="4400" b="0" i="1" smtClean="0">
                              <a:solidFill>
                                <a:schemeClr val="accent6"/>
                              </a:solidFill>
                              <a:latin typeface="Cambria Math" panose="02040503050406030204" pitchFamily="18" charset="0"/>
                            </a:rPr>
                          </m:ctrlPr>
                        </m:sSubPr>
                        <m:e>
                          <m:r>
                            <a:rPr lang="en-US" sz="4400" b="0" i="1" smtClean="0">
                              <a:solidFill>
                                <a:schemeClr val="accent6"/>
                              </a:solidFill>
                              <a:latin typeface="Cambria Math" panose="02040503050406030204" pitchFamily="18" charset="0"/>
                            </a:rPr>
                            <m:t>𝐾</m:t>
                          </m:r>
                        </m:e>
                        <m:sub>
                          <m:r>
                            <a:rPr lang="en-US" sz="4400" b="0" i="1" smtClean="0">
                              <a:solidFill>
                                <a:schemeClr val="accent6"/>
                              </a:solidFill>
                              <a:latin typeface="Cambria Math" panose="02040503050406030204" pitchFamily="18" charset="0"/>
                            </a:rPr>
                            <m:t>𝑇</m:t>
                          </m:r>
                        </m:sub>
                      </m:sSub>
                      <m:sSub>
                        <m:sSubPr>
                          <m:ctrlPr>
                            <a:rPr lang="en-US" sz="4400" i="1" smtClean="0">
                              <a:solidFill>
                                <a:schemeClr val="accent1"/>
                              </a:solidFill>
                              <a:latin typeface="Cambria Math" panose="02040503050406030204" pitchFamily="18" charset="0"/>
                            </a:rPr>
                          </m:ctrlPr>
                        </m:sSubPr>
                        <m:e>
                          <m:r>
                            <a:rPr lang="en-US" sz="4400" i="1">
                              <a:solidFill>
                                <a:schemeClr val="accent1"/>
                              </a:solidFill>
                              <a:latin typeface="Cambria Math" panose="02040503050406030204" pitchFamily="18" charset="0"/>
                            </a:rPr>
                            <m:t>𝐾</m:t>
                          </m:r>
                        </m:e>
                        <m:sub>
                          <m:r>
                            <a:rPr lang="en-US" sz="4400" b="0" i="1" smtClean="0">
                              <a:solidFill>
                                <a:schemeClr val="accent1"/>
                              </a:solidFill>
                              <a:latin typeface="Cambria Math" panose="02040503050406030204" pitchFamily="18" charset="0"/>
                            </a:rPr>
                            <m:t>𝑐</m:t>
                          </m:r>
                        </m:sub>
                      </m:sSub>
                      <m:r>
                        <a:rPr lang="en-US" sz="4400" b="0" i="1" smtClean="0">
                          <a:latin typeface="Cambria Math" panose="02040503050406030204" pitchFamily="18" charset="0"/>
                        </a:rPr>
                        <m:t>𝐿</m:t>
                      </m:r>
                      <m:r>
                        <a:rPr lang="en-US" sz="4400" b="0" i="1" smtClean="0">
                          <a:latin typeface="Cambria Math" panose="02040503050406030204" pitchFamily="18" charset="0"/>
                        </a:rPr>
                        <m:t>)+</m:t>
                      </m:r>
                      <m:sSub>
                        <m:sSubPr>
                          <m:ctrlPr>
                            <a:rPr lang="en-US" sz="4400" i="1">
                              <a:latin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m:t>
                          </m:r>
                        </m:e>
                        <m:sub>
                          <m:r>
                            <a:rPr lang="en-US" sz="4400" i="1">
                              <a:latin typeface="Cambria Math" panose="02040503050406030204" pitchFamily="18" charset="0"/>
                              <a:ea typeface="Cambria Math" panose="02040503050406030204" pitchFamily="18" charset="0"/>
                            </a:rPr>
                            <m:t>𝜋</m:t>
                          </m:r>
                        </m:sub>
                      </m:sSub>
                      <m:r>
                        <a:rPr lang="en-US" sz="4400" b="0" i="1" smtClean="0">
                          <a:solidFill>
                            <a:schemeClr val="accent4"/>
                          </a:solidFill>
                          <a:latin typeface="Cambria Math" panose="02040503050406030204" pitchFamily="18" charset="0"/>
                          <a:ea typeface="Cambria Math" panose="02040503050406030204" pitchFamily="18" charset="0"/>
                        </a:rPr>
                        <m:t>𝑄</m:t>
                      </m:r>
                    </m:oMath>
                  </m:oMathPara>
                </a14:m>
                <a:endParaRPr lang="en-US" sz="4400" dirty="0"/>
              </a:p>
            </p:txBody>
          </p:sp>
        </mc:Choice>
        <mc:Fallback xmlns="">
          <p:sp>
            <p:nvSpPr>
              <p:cNvPr id="5" name="TextBox 4">
                <a:extLst>
                  <a:ext uri="{FF2B5EF4-FFF2-40B4-BE49-F238E27FC236}">
                    <a16:creationId xmlns:a16="http://schemas.microsoft.com/office/drawing/2014/main" id="{7770EED8-C19E-174F-A8AD-4C10F8C47486}"/>
                  </a:ext>
                </a:extLst>
              </p:cNvPr>
              <p:cNvSpPr txBox="1">
                <a:spLocks noRot="1" noChangeAspect="1" noMove="1" noResize="1" noEditPoints="1" noAdjustHandles="1" noChangeArrowheads="1" noChangeShapeType="1" noTextEdit="1"/>
              </p:cNvSpPr>
              <p:nvPr/>
            </p:nvSpPr>
            <p:spPr>
              <a:xfrm>
                <a:off x="3101848" y="5293961"/>
                <a:ext cx="5988304" cy="677108"/>
              </a:xfrm>
              <a:prstGeom prst="rect">
                <a:avLst/>
              </a:prstGeom>
              <a:blipFill>
                <a:blip r:embed="rId4"/>
                <a:stretch>
                  <a:fillRect l="-2114" r="-2537" b="-33333"/>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FA07C8DB-6B35-E946-BAD9-79DCC28DC3C8}"/>
              </a:ext>
            </a:extLst>
          </p:cNvPr>
          <p:cNvSpPr>
            <a:spLocks noGrp="1"/>
          </p:cNvSpPr>
          <p:nvPr>
            <p:ph type="title"/>
          </p:nvPr>
        </p:nvSpPr>
        <p:spPr>
          <a:xfrm>
            <a:off x="40640" y="67974"/>
            <a:ext cx="10515600" cy="1325563"/>
          </a:xfrm>
        </p:spPr>
        <p:txBody>
          <a:bodyPr/>
          <a:lstStyle/>
          <a:p>
            <a:r>
              <a:rPr lang="en-US" b="1" dirty="0">
                <a:latin typeface="+mn-lt"/>
              </a:rPr>
              <a:t>Differentiating the RTE: Summary</a:t>
            </a:r>
          </a:p>
        </p:txBody>
      </p:sp>
      <p:sp>
        <p:nvSpPr>
          <p:cNvPr id="19" name="Down Arrow 18">
            <a:extLst>
              <a:ext uri="{FF2B5EF4-FFF2-40B4-BE49-F238E27FC236}">
                <a16:creationId xmlns:a16="http://schemas.microsoft.com/office/drawing/2014/main" id="{1DBA0B3F-B5DB-D244-AE0D-08D54922CC96}"/>
              </a:ext>
            </a:extLst>
          </p:cNvPr>
          <p:cNvSpPr/>
          <p:nvPr/>
        </p:nvSpPr>
        <p:spPr>
          <a:xfrm>
            <a:off x="5629836" y="2617695"/>
            <a:ext cx="932330" cy="266282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CFC748C-1C5B-6C46-AD4D-F1244BF590D4}"/>
              </a:ext>
            </a:extLst>
          </p:cNvPr>
          <p:cNvSpPr txBox="1"/>
          <p:nvPr/>
        </p:nvSpPr>
        <p:spPr>
          <a:xfrm>
            <a:off x="2922279" y="3103105"/>
            <a:ext cx="6347443" cy="1384995"/>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a:t>Key:</a:t>
            </a:r>
          </a:p>
          <a:p>
            <a:pPr marL="285750" indent="-285750">
              <a:buFont typeface="Arial" panose="020B0604020202020204" pitchFamily="34" charset="0"/>
              <a:buChar char="•"/>
            </a:pPr>
            <a:r>
              <a:rPr lang="en-US" sz="2800" dirty="0"/>
              <a:t>Tracking discontinuities of integrands</a:t>
            </a:r>
          </a:p>
          <a:p>
            <a:pPr marL="285750" indent="-285750">
              <a:buFont typeface="Arial" panose="020B0604020202020204" pitchFamily="34" charset="0"/>
              <a:buChar char="•"/>
            </a:pPr>
            <a:r>
              <a:rPr lang="en-US" sz="2800" dirty="0"/>
              <a:t>Establishing boundary terms accordingly</a:t>
            </a:r>
          </a:p>
        </p:txBody>
      </p:sp>
    </p:spTree>
    <p:extLst>
      <p:ext uri="{BB962C8B-B14F-4D97-AF65-F5344CB8AC3E}">
        <p14:creationId xmlns:p14="http://schemas.microsoft.com/office/powerpoint/2010/main" val="1776537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CA8179E-FDCC-3246-8602-760C21758031}"/>
                  </a:ext>
                </a:extLst>
              </p:cNvPr>
              <p:cNvSpPr txBox="1"/>
              <p:nvPr/>
            </p:nvSpPr>
            <p:spPr>
              <a:xfrm>
                <a:off x="4056901" y="1347679"/>
                <a:ext cx="4078193"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rPr>
                        <m:t>𝐿</m:t>
                      </m:r>
                      <m:r>
                        <a:rPr lang="en-US" sz="4400" b="0" i="1" smtClean="0">
                          <a:latin typeface="Cambria Math" panose="02040503050406030204" pitchFamily="18" charset="0"/>
                        </a:rPr>
                        <m:t>=</m:t>
                      </m:r>
                      <m:sSub>
                        <m:sSubPr>
                          <m:ctrlPr>
                            <a:rPr lang="en-US" sz="4400" b="0" i="1" smtClean="0">
                              <a:solidFill>
                                <a:schemeClr val="accent6"/>
                              </a:solidFill>
                              <a:latin typeface="Cambria Math" panose="02040503050406030204" pitchFamily="18" charset="0"/>
                            </a:rPr>
                          </m:ctrlPr>
                        </m:sSubPr>
                        <m:e>
                          <m:r>
                            <a:rPr lang="en-US" sz="4400" b="0" i="1" smtClean="0">
                              <a:solidFill>
                                <a:schemeClr val="accent6"/>
                              </a:solidFill>
                              <a:latin typeface="Cambria Math" panose="02040503050406030204" pitchFamily="18" charset="0"/>
                            </a:rPr>
                            <m:t>𝐾</m:t>
                          </m:r>
                        </m:e>
                        <m:sub>
                          <m:r>
                            <a:rPr lang="en-US" sz="4400" b="0" i="1" smtClean="0">
                              <a:solidFill>
                                <a:schemeClr val="accent6"/>
                              </a:solidFill>
                              <a:latin typeface="Cambria Math" panose="02040503050406030204" pitchFamily="18" charset="0"/>
                            </a:rPr>
                            <m:t>𝑇</m:t>
                          </m:r>
                        </m:sub>
                      </m:sSub>
                      <m:sSub>
                        <m:sSubPr>
                          <m:ctrlPr>
                            <a:rPr lang="en-US" sz="4400" i="1" smtClean="0">
                              <a:solidFill>
                                <a:schemeClr val="accent1"/>
                              </a:solidFill>
                              <a:latin typeface="Cambria Math" panose="02040503050406030204" pitchFamily="18" charset="0"/>
                            </a:rPr>
                          </m:ctrlPr>
                        </m:sSubPr>
                        <m:e>
                          <m:r>
                            <a:rPr lang="en-US" sz="4400" i="1">
                              <a:solidFill>
                                <a:schemeClr val="accent1"/>
                              </a:solidFill>
                              <a:latin typeface="Cambria Math" panose="02040503050406030204" pitchFamily="18" charset="0"/>
                            </a:rPr>
                            <m:t>𝐾</m:t>
                          </m:r>
                        </m:e>
                        <m:sub>
                          <m:r>
                            <a:rPr lang="en-US" sz="4400" b="0" i="1" smtClean="0">
                              <a:solidFill>
                                <a:schemeClr val="accent1"/>
                              </a:solidFill>
                              <a:latin typeface="Cambria Math" panose="02040503050406030204" pitchFamily="18" charset="0"/>
                            </a:rPr>
                            <m:t>𝑐</m:t>
                          </m:r>
                        </m:sub>
                      </m:sSub>
                      <m:r>
                        <a:rPr lang="en-US" sz="4400" b="0" i="1" smtClean="0">
                          <a:latin typeface="Cambria Math" panose="02040503050406030204" pitchFamily="18" charset="0"/>
                        </a:rPr>
                        <m:t>𝐿</m:t>
                      </m:r>
                      <m:r>
                        <a:rPr lang="en-US" sz="4400" b="0" i="1" smtClean="0">
                          <a:latin typeface="Cambria Math" panose="02040503050406030204" pitchFamily="18" charset="0"/>
                        </a:rPr>
                        <m:t>+</m:t>
                      </m:r>
                      <m:r>
                        <a:rPr lang="en-US" sz="4400" b="0" i="1" smtClean="0">
                          <a:solidFill>
                            <a:schemeClr val="accent4"/>
                          </a:solidFill>
                          <a:latin typeface="Cambria Math" panose="02040503050406030204" pitchFamily="18" charset="0"/>
                        </a:rPr>
                        <m:t>𝑄</m:t>
                      </m:r>
                    </m:oMath>
                  </m:oMathPara>
                </a14:m>
                <a:endParaRPr lang="en-US" sz="4400" dirty="0"/>
              </a:p>
            </p:txBody>
          </p:sp>
        </mc:Choice>
        <mc:Fallback xmlns="">
          <p:sp>
            <p:nvSpPr>
              <p:cNvPr id="4" name="TextBox 3">
                <a:extLst>
                  <a:ext uri="{FF2B5EF4-FFF2-40B4-BE49-F238E27FC236}">
                    <a16:creationId xmlns:a16="http://schemas.microsoft.com/office/drawing/2014/main" id="{3CA8179E-FDCC-3246-8602-760C21758031}"/>
                  </a:ext>
                </a:extLst>
              </p:cNvPr>
              <p:cNvSpPr txBox="1">
                <a:spLocks noRot="1" noChangeAspect="1" noMove="1" noResize="1" noEditPoints="1" noAdjustHandles="1" noChangeArrowheads="1" noChangeShapeType="1" noTextEdit="1"/>
              </p:cNvSpPr>
              <p:nvPr/>
            </p:nvSpPr>
            <p:spPr>
              <a:xfrm>
                <a:off x="4056901" y="1347679"/>
                <a:ext cx="4078193" cy="677108"/>
              </a:xfrm>
              <a:prstGeom prst="rect">
                <a:avLst/>
              </a:prstGeom>
              <a:blipFill>
                <a:blip r:embed="rId3"/>
                <a:stretch>
                  <a:fillRect b="-27778"/>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FA07C8DB-6B35-E946-BAD9-79DCC28DC3C8}"/>
              </a:ext>
            </a:extLst>
          </p:cNvPr>
          <p:cNvSpPr>
            <a:spLocks noGrp="1"/>
          </p:cNvSpPr>
          <p:nvPr>
            <p:ph type="title"/>
          </p:nvPr>
        </p:nvSpPr>
        <p:spPr>
          <a:xfrm>
            <a:off x="40640" y="67974"/>
            <a:ext cx="10515600" cy="1325563"/>
          </a:xfrm>
        </p:spPr>
        <p:txBody>
          <a:bodyPr/>
          <a:lstStyle/>
          <a:p>
            <a:r>
              <a:rPr lang="en-US" b="1" dirty="0">
                <a:latin typeface="+mn-lt"/>
              </a:rPr>
              <a:t>Differential RTE</a:t>
            </a:r>
          </a:p>
        </p:txBody>
      </p:sp>
      <p:grpSp>
        <p:nvGrpSpPr>
          <p:cNvPr id="19" name="Group 18">
            <a:extLst>
              <a:ext uri="{FF2B5EF4-FFF2-40B4-BE49-F238E27FC236}">
                <a16:creationId xmlns:a16="http://schemas.microsoft.com/office/drawing/2014/main" id="{B991E200-5229-1A46-91E3-01AA3B028EF5}"/>
              </a:ext>
            </a:extLst>
          </p:cNvPr>
          <p:cNvGrpSpPr/>
          <p:nvPr/>
        </p:nvGrpSpPr>
        <p:grpSpPr>
          <a:xfrm>
            <a:off x="846871" y="3100505"/>
            <a:ext cx="10498259" cy="3359362"/>
            <a:chOff x="846871" y="3100505"/>
            <a:chExt cx="10498259" cy="3359362"/>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45DB6FC-D0D5-C040-B578-FCCA05133A81}"/>
                    </a:ext>
                  </a:extLst>
                </p:cNvPr>
                <p:cNvSpPr txBox="1"/>
                <p:nvPr/>
              </p:nvSpPr>
              <p:spPr>
                <a:xfrm>
                  <a:off x="846871" y="4142526"/>
                  <a:ext cx="10498259" cy="1514582"/>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4800" i="1" smtClean="0">
                                <a:latin typeface="Cambria Math" panose="02040503050406030204" pitchFamily="18" charset="0"/>
                              </a:rPr>
                            </m:ctrlPr>
                          </m:dPr>
                          <m:e>
                            <m:f>
                              <m:fPr>
                                <m:type m:val="noBar"/>
                                <m:ctrlPr>
                                  <a:rPr lang="en-US" sz="4800" i="1" smtClean="0">
                                    <a:latin typeface="Cambria Math" panose="02040503050406030204" pitchFamily="18" charset="0"/>
                                  </a:rPr>
                                </m:ctrlPr>
                              </m:fPr>
                              <m:num>
                                <m:sSub>
                                  <m:sSubPr>
                                    <m:ctrlPr>
                                      <a:rPr lang="en-US" sz="4800" i="1">
                                        <a:latin typeface="Cambria Math" panose="02040503050406030204" pitchFamily="18" charset="0"/>
                                      </a:rPr>
                                    </m:ctrlPr>
                                  </m:sSubPr>
                                  <m:e>
                                    <m:r>
                                      <a:rPr lang="en-US" sz="4800" i="1">
                                        <a:latin typeface="Cambria Math" panose="02040503050406030204" pitchFamily="18" charset="0"/>
                                        <a:ea typeface="Cambria Math" panose="02040503050406030204" pitchFamily="18" charset="0"/>
                                      </a:rPr>
                                      <m:t>𝜕</m:t>
                                    </m:r>
                                  </m:e>
                                  <m:sub>
                                    <m:r>
                                      <a:rPr lang="en-US" sz="4800" i="1">
                                        <a:latin typeface="Cambria Math" panose="02040503050406030204" pitchFamily="18" charset="0"/>
                                        <a:ea typeface="Cambria Math" panose="02040503050406030204" pitchFamily="18" charset="0"/>
                                      </a:rPr>
                                      <m:t>𝜋</m:t>
                                    </m:r>
                                  </m:sub>
                                </m:sSub>
                                <m:r>
                                  <a:rPr lang="en-US" sz="4800" b="0" i="1" smtClean="0">
                                    <a:latin typeface="Cambria Math" panose="02040503050406030204" pitchFamily="18" charset="0"/>
                                    <a:ea typeface="Cambria Math" panose="02040503050406030204" pitchFamily="18" charset="0"/>
                                  </a:rPr>
                                  <m:t>𝐿</m:t>
                                </m:r>
                              </m:num>
                              <m:den>
                                <m:r>
                                  <a:rPr lang="en-US" sz="4800" b="0" i="1" smtClean="0">
                                    <a:latin typeface="Cambria Math" panose="02040503050406030204" pitchFamily="18" charset="0"/>
                                  </a:rPr>
                                  <m:t>𝐿</m:t>
                                </m:r>
                              </m:den>
                            </m:f>
                          </m:e>
                        </m:d>
                        <m:r>
                          <a:rPr lang="en-US" sz="4800" b="0" i="1" smtClean="0">
                            <a:latin typeface="Cambria Math" panose="02040503050406030204" pitchFamily="18" charset="0"/>
                          </a:rPr>
                          <m:t>=</m:t>
                        </m:r>
                        <m:d>
                          <m:dPr>
                            <m:ctrlPr>
                              <a:rPr lang="en-US" sz="4800" b="0" i="1" smtClean="0">
                                <a:latin typeface="Cambria Math" panose="02040503050406030204" pitchFamily="18" charset="0"/>
                              </a:rPr>
                            </m:ctrlPr>
                          </m:dPr>
                          <m:e>
                            <m:m>
                              <m:mPr>
                                <m:mcs>
                                  <m:mc>
                                    <m:mcPr>
                                      <m:count m:val="2"/>
                                      <m:mcJc m:val="center"/>
                                    </m:mcPr>
                                  </m:mc>
                                </m:mcs>
                                <m:ctrlPr>
                                  <a:rPr lang="en-US" sz="4800" b="0" i="1" smtClean="0">
                                    <a:latin typeface="Cambria Math" panose="02040503050406030204" pitchFamily="18" charset="0"/>
                                  </a:rPr>
                                </m:ctrlPr>
                              </m:mPr>
                              <m:mr>
                                <m:e>
                                  <m:sSub>
                                    <m:sSubPr>
                                      <m:ctrlPr>
                                        <a:rPr lang="en-US" sz="4800" i="1">
                                          <a:solidFill>
                                            <a:schemeClr val="accent6"/>
                                          </a:solidFill>
                                          <a:latin typeface="Cambria Math" panose="02040503050406030204" pitchFamily="18" charset="0"/>
                                        </a:rPr>
                                      </m:ctrlPr>
                                    </m:sSubPr>
                                    <m:e>
                                      <m:r>
                                        <a:rPr lang="en-US" sz="4800" i="1">
                                          <a:solidFill>
                                            <a:schemeClr val="accent6"/>
                                          </a:solidFill>
                                          <a:latin typeface="Cambria Math" panose="02040503050406030204" pitchFamily="18" charset="0"/>
                                        </a:rPr>
                                        <m:t>𝐾</m:t>
                                      </m:r>
                                    </m:e>
                                    <m:sub>
                                      <m:r>
                                        <a:rPr lang="en-US" sz="4800" i="1">
                                          <a:solidFill>
                                            <a:schemeClr val="accent6"/>
                                          </a:solidFill>
                                          <a:latin typeface="Cambria Math" panose="02040503050406030204" pitchFamily="18" charset="0"/>
                                        </a:rPr>
                                        <m:t>𝑇</m:t>
                                      </m:r>
                                    </m:sub>
                                  </m:sSub>
                                  <m:sSub>
                                    <m:sSubPr>
                                      <m:ctrlPr>
                                        <a:rPr lang="en-US" sz="4800" i="1">
                                          <a:solidFill>
                                            <a:schemeClr val="accent1"/>
                                          </a:solidFill>
                                          <a:latin typeface="Cambria Math" panose="02040503050406030204" pitchFamily="18" charset="0"/>
                                        </a:rPr>
                                      </m:ctrlPr>
                                    </m:sSubPr>
                                    <m:e>
                                      <m:r>
                                        <a:rPr lang="en-US" sz="4800" i="1">
                                          <a:solidFill>
                                            <a:schemeClr val="accent1"/>
                                          </a:solidFill>
                                          <a:latin typeface="Cambria Math" panose="02040503050406030204" pitchFamily="18" charset="0"/>
                                        </a:rPr>
                                        <m:t>𝐾</m:t>
                                      </m:r>
                                    </m:e>
                                    <m:sub>
                                      <m:r>
                                        <a:rPr lang="en-US" sz="4800" i="1">
                                          <a:solidFill>
                                            <a:schemeClr val="accent1"/>
                                          </a:solidFill>
                                          <a:latin typeface="Cambria Math" panose="02040503050406030204" pitchFamily="18" charset="0"/>
                                        </a:rPr>
                                        <m:t>𝑐</m:t>
                                      </m:r>
                                    </m:sub>
                                  </m:sSub>
                                </m:e>
                                <m:e>
                                  <m:sSub>
                                    <m:sSubPr>
                                      <m:ctrlPr>
                                        <a:rPr lang="en-US" sz="4800" b="0" i="1" smtClean="0">
                                          <a:solidFill>
                                            <a:srgbClr val="7030A0"/>
                                          </a:solidFill>
                                          <a:latin typeface="Cambria Math" panose="02040503050406030204" pitchFamily="18" charset="0"/>
                                        </a:rPr>
                                      </m:ctrlPr>
                                    </m:sSubPr>
                                    <m:e>
                                      <m:r>
                                        <a:rPr lang="en-US" sz="4800" b="0" i="1" smtClean="0">
                                          <a:solidFill>
                                            <a:srgbClr val="7030A0"/>
                                          </a:solidFill>
                                          <a:latin typeface="Cambria Math" panose="02040503050406030204" pitchFamily="18" charset="0"/>
                                        </a:rPr>
                                        <m:t>𝐾</m:t>
                                      </m:r>
                                    </m:e>
                                    <m:sub>
                                      <m:r>
                                        <a:rPr lang="en-US" sz="4800" b="0" i="1" smtClean="0">
                                          <a:solidFill>
                                            <a:srgbClr val="7030A0"/>
                                          </a:solidFill>
                                          <a:latin typeface="Cambria Math" panose="02040503050406030204" pitchFamily="18" charset="0"/>
                                        </a:rPr>
                                        <m:t>∗</m:t>
                                      </m:r>
                                    </m:sub>
                                  </m:sSub>
                                </m:e>
                              </m:mr>
                              <m:mr>
                                <m:e>
                                  <m:r>
                                    <a:rPr lang="en-US" sz="4800" b="0" i="1" smtClean="0">
                                      <a:latin typeface="Cambria Math" panose="02040503050406030204" pitchFamily="18" charset="0"/>
                                    </a:rPr>
                                    <m:t>0</m:t>
                                  </m:r>
                                </m:e>
                                <m:e>
                                  <m:sSub>
                                    <m:sSubPr>
                                      <m:ctrlPr>
                                        <a:rPr lang="en-US" sz="4800" i="1">
                                          <a:solidFill>
                                            <a:schemeClr val="accent6"/>
                                          </a:solidFill>
                                          <a:latin typeface="Cambria Math" panose="02040503050406030204" pitchFamily="18" charset="0"/>
                                        </a:rPr>
                                      </m:ctrlPr>
                                    </m:sSubPr>
                                    <m:e>
                                      <m:r>
                                        <a:rPr lang="en-US" sz="4800" i="1">
                                          <a:solidFill>
                                            <a:schemeClr val="accent6"/>
                                          </a:solidFill>
                                          <a:latin typeface="Cambria Math" panose="02040503050406030204" pitchFamily="18" charset="0"/>
                                        </a:rPr>
                                        <m:t>𝐾</m:t>
                                      </m:r>
                                    </m:e>
                                    <m:sub>
                                      <m:r>
                                        <a:rPr lang="en-US" sz="4800" i="1">
                                          <a:solidFill>
                                            <a:schemeClr val="accent6"/>
                                          </a:solidFill>
                                          <a:latin typeface="Cambria Math" panose="02040503050406030204" pitchFamily="18" charset="0"/>
                                        </a:rPr>
                                        <m:t>𝑇</m:t>
                                      </m:r>
                                    </m:sub>
                                  </m:sSub>
                                  <m:sSub>
                                    <m:sSubPr>
                                      <m:ctrlPr>
                                        <a:rPr lang="en-US" sz="4800" i="1">
                                          <a:solidFill>
                                            <a:schemeClr val="accent1"/>
                                          </a:solidFill>
                                          <a:latin typeface="Cambria Math" panose="02040503050406030204" pitchFamily="18" charset="0"/>
                                        </a:rPr>
                                      </m:ctrlPr>
                                    </m:sSubPr>
                                    <m:e>
                                      <m:r>
                                        <a:rPr lang="en-US" sz="4800" i="1">
                                          <a:solidFill>
                                            <a:schemeClr val="accent1"/>
                                          </a:solidFill>
                                          <a:latin typeface="Cambria Math" panose="02040503050406030204" pitchFamily="18" charset="0"/>
                                        </a:rPr>
                                        <m:t>𝐾</m:t>
                                      </m:r>
                                    </m:e>
                                    <m:sub>
                                      <m:r>
                                        <a:rPr lang="en-US" sz="4800" i="1">
                                          <a:solidFill>
                                            <a:schemeClr val="accent1"/>
                                          </a:solidFill>
                                          <a:latin typeface="Cambria Math" panose="02040503050406030204" pitchFamily="18" charset="0"/>
                                        </a:rPr>
                                        <m:t>𝑐</m:t>
                                      </m:r>
                                    </m:sub>
                                  </m:sSub>
                                </m:e>
                              </m:mr>
                            </m:m>
                          </m:e>
                        </m:d>
                        <m:d>
                          <m:dPr>
                            <m:ctrlPr>
                              <a:rPr lang="en-US" sz="4800" i="1" smtClean="0">
                                <a:latin typeface="Cambria Math" panose="02040503050406030204" pitchFamily="18" charset="0"/>
                              </a:rPr>
                            </m:ctrlPr>
                          </m:dPr>
                          <m:e>
                            <m:f>
                              <m:fPr>
                                <m:type m:val="noBar"/>
                                <m:ctrlPr>
                                  <a:rPr lang="en-US" sz="4800" i="1" smtClean="0">
                                    <a:latin typeface="Cambria Math" panose="02040503050406030204" pitchFamily="18" charset="0"/>
                                  </a:rPr>
                                </m:ctrlPr>
                              </m:fPr>
                              <m:num>
                                <m:sSub>
                                  <m:sSubPr>
                                    <m:ctrlPr>
                                      <a:rPr lang="en-US" sz="4800" i="1">
                                        <a:latin typeface="Cambria Math" panose="02040503050406030204" pitchFamily="18" charset="0"/>
                                      </a:rPr>
                                    </m:ctrlPr>
                                  </m:sSubPr>
                                  <m:e>
                                    <m:r>
                                      <a:rPr lang="en-US" sz="4800" i="1">
                                        <a:latin typeface="Cambria Math" panose="02040503050406030204" pitchFamily="18" charset="0"/>
                                        <a:ea typeface="Cambria Math" panose="02040503050406030204" pitchFamily="18" charset="0"/>
                                      </a:rPr>
                                      <m:t>𝜕</m:t>
                                    </m:r>
                                  </m:e>
                                  <m:sub>
                                    <m:r>
                                      <a:rPr lang="en-US" sz="4800" i="1">
                                        <a:latin typeface="Cambria Math" panose="02040503050406030204" pitchFamily="18" charset="0"/>
                                        <a:ea typeface="Cambria Math" panose="02040503050406030204" pitchFamily="18" charset="0"/>
                                      </a:rPr>
                                      <m:t>𝜋</m:t>
                                    </m:r>
                                  </m:sub>
                                </m:sSub>
                                <m:r>
                                  <a:rPr lang="en-US" sz="4800" b="0" i="1" smtClean="0">
                                    <a:latin typeface="Cambria Math" panose="02040503050406030204" pitchFamily="18" charset="0"/>
                                    <a:ea typeface="Cambria Math" panose="02040503050406030204" pitchFamily="18" charset="0"/>
                                  </a:rPr>
                                  <m:t>𝐿</m:t>
                                </m:r>
                              </m:num>
                              <m:den>
                                <m:r>
                                  <a:rPr lang="en-US" sz="4800" b="0" i="1" smtClean="0">
                                    <a:latin typeface="Cambria Math" panose="02040503050406030204" pitchFamily="18" charset="0"/>
                                  </a:rPr>
                                  <m:t>𝐿</m:t>
                                </m:r>
                              </m:den>
                            </m:f>
                          </m:e>
                        </m:d>
                        <m:r>
                          <a:rPr lang="en-US" sz="4800" b="0" i="1" smtClean="0">
                            <a:latin typeface="Cambria Math" panose="02040503050406030204" pitchFamily="18" charset="0"/>
                          </a:rPr>
                          <m:t>+</m:t>
                        </m:r>
                        <m:d>
                          <m:dPr>
                            <m:ctrlPr>
                              <a:rPr lang="en-US" sz="4800" i="1" smtClean="0">
                                <a:latin typeface="Cambria Math" panose="02040503050406030204" pitchFamily="18" charset="0"/>
                              </a:rPr>
                            </m:ctrlPr>
                          </m:dPr>
                          <m:e>
                            <m:f>
                              <m:fPr>
                                <m:type m:val="noBar"/>
                                <m:ctrlPr>
                                  <a:rPr lang="en-US" sz="4800" i="1" smtClean="0">
                                    <a:latin typeface="Cambria Math" panose="02040503050406030204" pitchFamily="18" charset="0"/>
                                  </a:rPr>
                                </m:ctrlPr>
                              </m:fPr>
                              <m:num>
                                <m:sSub>
                                  <m:sSubPr>
                                    <m:ctrlPr>
                                      <a:rPr lang="en-US" sz="4800" i="1">
                                        <a:latin typeface="Cambria Math" panose="02040503050406030204" pitchFamily="18" charset="0"/>
                                      </a:rPr>
                                    </m:ctrlPr>
                                  </m:sSubPr>
                                  <m:e>
                                    <m:r>
                                      <a:rPr lang="en-US" sz="4800" i="1">
                                        <a:latin typeface="Cambria Math" panose="02040503050406030204" pitchFamily="18" charset="0"/>
                                        <a:ea typeface="Cambria Math" panose="02040503050406030204" pitchFamily="18" charset="0"/>
                                      </a:rPr>
                                      <m:t>𝜕</m:t>
                                    </m:r>
                                  </m:e>
                                  <m:sub>
                                    <m:r>
                                      <a:rPr lang="en-US" sz="4800" i="1">
                                        <a:latin typeface="Cambria Math" panose="02040503050406030204" pitchFamily="18" charset="0"/>
                                        <a:ea typeface="Cambria Math" panose="02040503050406030204" pitchFamily="18" charset="0"/>
                                      </a:rPr>
                                      <m:t>𝜋</m:t>
                                    </m:r>
                                  </m:sub>
                                </m:sSub>
                                <m:r>
                                  <a:rPr lang="en-US" sz="4800" i="1">
                                    <a:solidFill>
                                      <a:schemeClr val="accent4"/>
                                    </a:solidFill>
                                    <a:latin typeface="Cambria Math" panose="02040503050406030204" pitchFamily="18" charset="0"/>
                                    <a:ea typeface="Cambria Math" panose="02040503050406030204" pitchFamily="18" charset="0"/>
                                  </a:rPr>
                                  <m:t>𝑄</m:t>
                                </m:r>
                              </m:num>
                              <m:den>
                                <m:r>
                                  <a:rPr lang="en-US" sz="4800" i="1">
                                    <a:solidFill>
                                      <a:schemeClr val="accent4"/>
                                    </a:solidFill>
                                    <a:latin typeface="Cambria Math" panose="02040503050406030204" pitchFamily="18" charset="0"/>
                                  </a:rPr>
                                  <m:t>𝑄</m:t>
                                </m:r>
                              </m:den>
                            </m:f>
                          </m:e>
                        </m:d>
                      </m:oMath>
                    </m:oMathPara>
                  </a14:m>
                  <a:endParaRPr lang="en-US" sz="4800" dirty="0"/>
                </a:p>
              </p:txBody>
            </p:sp>
          </mc:Choice>
          <mc:Fallback xmlns="">
            <p:sp>
              <p:nvSpPr>
                <p:cNvPr id="7" name="TextBox 6">
                  <a:extLst>
                    <a:ext uri="{FF2B5EF4-FFF2-40B4-BE49-F238E27FC236}">
                      <a16:creationId xmlns:a16="http://schemas.microsoft.com/office/drawing/2014/main" id="{845DB6FC-D0D5-C040-B578-FCCA05133A81}"/>
                    </a:ext>
                  </a:extLst>
                </p:cNvPr>
                <p:cNvSpPr txBox="1">
                  <a:spLocks noRot="1" noChangeAspect="1" noMove="1" noResize="1" noEditPoints="1" noAdjustHandles="1" noChangeArrowheads="1" noChangeShapeType="1" noTextEdit="1"/>
                </p:cNvSpPr>
                <p:nvPr/>
              </p:nvSpPr>
              <p:spPr>
                <a:xfrm>
                  <a:off x="846871" y="4142526"/>
                  <a:ext cx="10498259" cy="1514582"/>
                </a:xfrm>
                <a:prstGeom prst="rect">
                  <a:avLst/>
                </a:prstGeom>
                <a:blipFill>
                  <a:blip r:embed="rId4"/>
                  <a:stretch>
                    <a:fillRect t="-833" b="-16667"/>
                  </a:stretch>
                </a:blipFill>
                <a:ln>
                  <a:noFill/>
                </a:ln>
              </p:spPr>
              <p:txBody>
                <a:bodyPr/>
                <a:lstStyle/>
                <a:p>
                  <a:r>
                    <a:rPr lang="en-US">
                      <a:noFill/>
                    </a:rPr>
                    <a:t> </a:t>
                  </a:r>
                </a:p>
              </p:txBody>
            </p:sp>
          </mc:Fallback>
        </mc:AlternateContent>
        <p:sp>
          <p:nvSpPr>
            <p:cNvPr id="2" name="Rectangle 1">
              <a:extLst>
                <a:ext uri="{FF2B5EF4-FFF2-40B4-BE49-F238E27FC236}">
                  <a16:creationId xmlns:a16="http://schemas.microsoft.com/office/drawing/2014/main" id="{A140DE1A-68C4-4442-B7CC-C6DEFFD23D54}"/>
                </a:ext>
              </a:extLst>
            </p:cNvPr>
            <p:cNvSpPr/>
            <p:nvPr/>
          </p:nvSpPr>
          <p:spPr>
            <a:xfrm>
              <a:off x="4395339" y="5751981"/>
              <a:ext cx="3401316" cy="707886"/>
            </a:xfrm>
            <a:prstGeom prst="rect">
              <a:avLst/>
            </a:prstGeom>
          </p:spPr>
          <p:txBody>
            <a:bodyPr wrap="none">
              <a:spAutoFit/>
            </a:bodyPr>
            <a:lstStyle/>
            <a:p>
              <a:pPr algn="ctr">
                <a:spcBef>
                  <a:spcPts val="1000"/>
                </a:spcBef>
              </a:pPr>
              <a:r>
                <a:rPr lang="en-US" sz="4000" dirty="0"/>
                <a:t>Differential RTE</a:t>
              </a:r>
              <a:endParaRPr lang="en-US" sz="4000" b="1" dirty="0"/>
            </a:p>
          </p:txBody>
        </p:sp>
        <p:sp>
          <p:nvSpPr>
            <p:cNvPr id="11" name="Down Arrow 10">
              <a:extLst>
                <a:ext uri="{FF2B5EF4-FFF2-40B4-BE49-F238E27FC236}">
                  <a16:creationId xmlns:a16="http://schemas.microsoft.com/office/drawing/2014/main" id="{0427BD41-8F80-4949-9465-9A0396443709}"/>
                </a:ext>
              </a:extLst>
            </p:cNvPr>
            <p:cNvSpPr/>
            <p:nvPr/>
          </p:nvSpPr>
          <p:spPr>
            <a:xfrm>
              <a:off x="5576048" y="3100505"/>
              <a:ext cx="1039902" cy="942277"/>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3AA411D4-B13D-5546-A7F8-CFC345CE3B6C}"/>
              </a:ext>
            </a:extLst>
          </p:cNvPr>
          <p:cNvGrpSpPr/>
          <p:nvPr/>
        </p:nvGrpSpPr>
        <p:grpSpPr>
          <a:xfrm>
            <a:off x="6496130" y="3519562"/>
            <a:ext cx="5043766" cy="902928"/>
            <a:chOff x="6496130" y="3519562"/>
            <a:chExt cx="5043766" cy="902928"/>
          </a:xfrm>
        </p:grpSpPr>
        <p:sp>
          <p:nvSpPr>
            <p:cNvPr id="10" name="TextBox 9">
              <a:extLst>
                <a:ext uri="{FF2B5EF4-FFF2-40B4-BE49-F238E27FC236}">
                  <a16:creationId xmlns:a16="http://schemas.microsoft.com/office/drawing/2014/main" id="{1AAA45DC-3B6E-D14F-93D8-204564C5804B}"/>
                </a:ext>
              </a:extLst>
            </p:cNvPr>
            <p:cNvSpPr txBox="1"/>
            <p:nvPr/>
          </p:nvSpPr>
          <p:spPr>
            <a:xfrm>
              <a:off x="7038792" y="3519562"/>
              <a:ext cx="4501104" cy="523220"/>
            </a:xfrm>
            <a:prstGeom prst="rect">
              <a:avLst/>
            </a:prstGeom>
            <a:noFill/>
          </p:spPr>
          <p:txBody>
            <a:bodyPr wrap="none" rtlCol="0">
              <a:spAutoFit/>
            </a:bodyPr>
            <a:lstStyle/>
            <a:p>
              <a:r>
                <a:rPr lang="en-US" sz="2800" dirty="0">
                  <a:solidFill>
                    <a:srgbClr val="7030A0"/>
                  </a:solidFill>
                </a:rPr>
                <a:t>Boundary terms </a:t>
              </a:r>
              <a:r>
                <a:rPr lang="en-US" sz="2800" dirty="0"/>
                <a:t>are included</a:t>
              </a:r>
              <a:endParaRPr lang="en-US" sz="2800" dirty="0">
                <a:solidFill>
                  <a:srgbClr val="7030A0"/>
                </a:solidFill>
              </a:endParaRPr>
            </a:p>
          </p:txBody>
        </p:sp>
        <p:cxnSp>
          <p:nvCxnSpPr>
            <p:cNvPr id="13" name="Straight Arrow Connector 12">
              <a:extLst>
                <a:ext uri="{FF2B5EF4-FFF2-40B4-BE49-F238E27FC236}">
                  <a16:creationId xmlns:a16="http://schemas.microsoft.com/office/drawing/2014/main" id="{F2C6EBB9-39C0-0940-91AA-D43D08C1EAF2}"/>
                </a:ext>
              </a:extLst>
            </p:cNvPr>
            <p:cNvCxnSpPr>
              <a:cxnSpLocks/>
            </p:cNvCxnSpPr>
            <p:nvPr/>
          </p:nvCxnSpPr>
          <p:spPr>
            <a:xfrm flipV="1">
              <a:off x="6496130" y="4042782"/>
              <a:ext cx="737427" cy="379708"/>
            </a:xfrm>
            <a:prstGeom prst="straightConnector1">
              <a:avLst/>
            </a:prstGeom>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73881BB-029C-8C4B-8206-D2109757A3B6}"/>
                  </a:ext>
                </a:extLst>
              </p:cNvPr>
              <p:cNvSpPr txBox="1"/>
              <p:nvPr/>
            </p:nvSpPr>
            <p:spPr>
              <a:xfrm>
                <a:off x="3101845" y="2135927"/>
                <a:ext cx="5988304"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i="1" smtClean="0">
                              <a:latin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m:t>
                          </m:r>
                        </m:e>
                        <m:sub>
                          <m:r>
                            <a:rPr lang="en-US" sz="4400" i="1">
                              <a:latin typeface="Cambria Math" panose="02040503050406030204" pitchFamily="18" charset="0"/>
                              <a:ea typeface="Cambria Math" panose="02040503050406030204" pitchFamily="18" charset="0"/>
                            </a:rPr>
                            <m:t>𝜋</m:t>
                          </m:r>
                        </m:sub>
                      </m:sSub>
                      <m:r>
                        <a:rPr lang="en-US" sz="4400" b="0" i="1" smtClean="0">
                          <a:latin typeface="Cambria Math" panose="02040503050406030204" pitchFamily="18" charset="0"/>
                          <a:ea typeface="Cambria Math" panose="02040503050406030204" pitchFamily="18" charset="0"/>
                        </a:rPr>
                        <m:t>𝐿</m:t>
                      </m:r>
                      <m:r>
                        <a:rPr lang="en-US" sz="4400" b="0" i="1" smtClean="0">
                          <a:latin typeface="Cambria Math" panose="02040503050406030204" pitchFamily="18" charset="0"/>
                        </a:rPr>
                        <m:t>=</m:t>
                      </m:r>
                      <m:sSub>
                        <m:sSubPr>
                          <m:ctrlPr>
                            <a:rPr lang="en-US" sz="4400" i="1">
                              <a:latin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m:t>
                          </m:r>
                        </m:e>
                        <m:sub>
                          <m:r>
                            <a:rPr lang="en-US" sz="4400" i="1">
                              <a:latin typeface="Cambria Math" panose="02040503050406030204" pitchFamily="18" charset="0"/>
                              <a:ea typeface="Cambria Math" panose="02040503050406030204" pitchFamily="18" charset="0"/>
                            </a:rPr>
                            <m:t>𝜋</m:t>
                          </m:r>
                        </m:sub>
                      </m:sSub>
                      <m:r>
                        <a:rPr lang="en-US" sz="4400" b="0" i="1" smtClean="0">
                          <a:latin typeface="Cambria Math" panose="02040503050406030204" pitchFamily="18" charset="0"/>
                          <a:ea typeface="Cambria Math" panose="02040503050406030204" pitchFamily="18" charset="0"/>
                        </a:rPr>
                        <m:t>(</m:t>
                      </m:r>
                      <m:sSub>
                        <m:sSubPr>
                          <m:ctrlPr>
                            <a:rPr lang="en-US" sz="4400" b="0" i="1" smtClean="0">
                              <a:solidFill>
                                <a:schemeClr val="accent6"/>
                              </a:solidFill>
                              <a:latin typeface="Cambria Math" panose="02040503050406030204" pitchFamily="18" charset="0"/>
                            </a:rPr>
                          </m:ctrlPr>
                        </m:sSubPr>
                        <m:e>
                          <m:r>
                            <a:rPr lang="en-US" sz="4400" b="0" i="1" smtClean="0">
                              <a:solidFill>
                                <a:schemeClr val="accent6"/>
                              </a:solidFill>
                              <a:latin typeface="Cambria Math" panose="02040503050406030204" pitchFamily="18" charset="0"/>
                            </a:rPr>
                            <m:t>𝐾</m:t>
                          </m:r>
                        </m:e>
                        <m:sub>
                          <m:r>
                            <a:rPr lang="en-US" sz="4400" b="0" i="1" smtClean="0">
                              <a:solidFill>
                                <a:schemeClr val="accent6"/>
                              </a:solidFill>
                              <a:latin typeface="Cambria Math" panose="02040503050406030204" pitchFamily="18" charset="0"/>
                            </a:rPr>
                            <m:t>𝑇</m:t>
                          </m:r>
                        </m:sub>
                      </m:sSub>
                      <m:sSub>
                        <m:sSubPr>
                          <m:ctrlPr>
                            <a:rPr lang="en-US" sz="4400" i="1" smtClean="0">
                              <a:solidFill>
                                <a:schemeClr val="accent1"/>
                              </a:solidFill>
                              <a:latin typeface="Cambria Math" panose="02040503050406030204" pitchFamily="18" charset="0"/>
                            </a:rPr>
                          </m:ctrlPr>
                        </m:sSubPr>
                        <m:e>
                          <m:r>
                            <a:rPr lang="en-US" sz="4400" i="1">
                              <a:solidFill>
                                <a:schemeClr val="accent1"/>
                              </a:solidFill>
                              <a:latin typeface="Cambria Math" panose="02040503050406030204" pitchFamily="18" charset="0"/>
                            </a:rPr>
                            <m:t>𝐾</m:t>
                          </m:r>
                        </m:e>
                        <m:sub>
                          <m:r>
                            <a:rPr lang="en-US" sz="4400" b="0" i="1" smtClean="0">
                              <a:solidFill>
                                <a:schemeClr val="accent1"/>
                              </a:solidFill>
                              <a:latin typeface="Cambria Math" panose="02040503050406030204" pitchFamily="18" charset="0"/>
                            </a:rPr>
                            <m:t>𝑐</m:t>
                          </m:r>
                        </m:sub>
                      </m:sSub>
                      <m:r>
                        <a:rPr lang="en-US" sz="4400" b="0" i="1" smtClean="0">
                          <a:latin typeface="Cambria Math" panose="02040503050406030204" pitchFamily="18" charset="0"/>
                        </a:rPr>
                        <m:t>𝐿</m:t>
                      </m:r>
                      <m:r>
                        <a:rPr lang="en-US" sz="4400" b="0" i="1" smtClean="0">
                          <a:latin typeface="Cambria Math" panose="02040503050406030204" pitchFamily="18" charset="0"/>
                        </a:rPr>
                        <m:t>)+</m:t>
                      </m:r>
                      <m:sSub>
                        <m:sSubPr>
                          <m:ctrlPr>
                            <a:rPr lang="en-US" sz="4400" i="1">
                              <a:latin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m:t>
                          </m:r>
                        </m:e>
                        <m:sub>
                          <m:r>
                            <a:rPr lang="en-US" sz="4400" i="1">
                              <a:latin typeface="Cambria Math" panose="02040503050406030204" pitchFamily="18" charset="0"/>
                              <a:ea typeface="Cambria Math" panose="02040503050406030204" pitchFamily="18" charset="0"/>
                            </a:rPr>
                            <m:t>𝜋</m:t>
                          </m:r>
                        </m:sub>
                      </m:sSub>
                      <m:r>
                        <a:rPr lang="en-US" sz="4400" b="0" i="1" smtClean="0">
                          <a:solidFill>
                            <a:schemeClr val="accent4"/>
                          </a:solidFill>
                          <a:latin typeface="Cambria Math" panose="02040503050406030204" pitchFamily="18" charset="0"/>
                          <a:ea typeface="Cambria Math" panose="02040503050406030204" pitchFamily="18" charset="0"/>
                        </a:rPr>
                        <m:t>𝑄</m:t>
                      </m:r>
                    </m:oMath>
                  </m:oMathPara>
                </a14:m>
                <a:endParaRPr lang="en-US" sz="4400" dirty="0"/>
              </a:p>
            </p:txBody>
          </p:sp>
        </mc:Choice>
        <mc:Fallback xmlns="">
          <p:sp>
            <p:nvSpPr>
              <p:cNvPr id="14" name="TextBox 13">
                <a:extLst>
                  <a:ext uri="{FF2B5EF4-FFF2-40B4-BE49-F238E27FC236}">
                    <a16:creationId xmlns:a16="http://schemas.microsoft.com/office/drawing/2014/main" id="{E73881BB-029C-8C4B-8206-D2109757A3B6}"/>
                  </a:ext>
                </a:extLst>
              </p:cNvPr>
              <p:cNvSpPr txBox="1">
                <a:spLocks noRot="1" noChangeAspect="1" noMove="1" noResize="1" noEditPoints="1" noAdjustHandles="1" noChangeArrowheads="1" noChangeShapeType="1" noTextEdit="1"/>
              </p:cNvSpPr>
              <p:nvPr/>
            </p:nvSpPr>
            <p:spPr>
              <a:xfrm>
                <a:off x="3101845" y="2135927"/>
                <a:ext cx="5988304" cy="677108"/>
              </a:xfrm>
              <a:prstGeom prst="rect">
                <a:avLst/>
              </a:prstGeom>
              <a:blipFill>
                <a:blip r:embed="rId5"/>
                <a:stretch>
                  <a:fillRect l="-2114" t="-1887" r="-2537" b="-35849"/>
                </a:stretch>
              </a:blipFill>
            </p:spPr>
            <p:txBody>
              <a:bodyPr/>
              <a:lstStyle/>
              <a:p>
                <a:r>
                  <a:rPr lang="en-US">
                    <a:noFill/>
                  </a:rPr>
                  <a:t> </a:t>
                </a:r>
              </a:p>
            </p:txBody>
          </p:sp>
        </mc:Fallback>
      </mc:AlternateContent>
    </p:spTree>
    <p:extLst>
      <p:ext uri="{BB962C8B-B14F-4D97-AF65-F5344CB8AC3E}">
        <p14:creationId xmlns:p14="http://schemas.microsoft.com/office/powerpoint/2010/main" val="76783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75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loud 44">
            <a:extLst>
              <a:ext uri="{FF2B5EF4-FFF2-40B4-BE49-F238E27FC236}">
                <a16:creationId xmlns:a16="http://schemas.microsoft.com/office/drawing/2014/main" id="{D4E58753-DCA1-46A0-9C92-1C4C0CF3EC54}"/>
              </a:ext>
            </a:extLst>
          </p:cNvPr>
          <p:cNvSpPr/>
          <p:nvPr/>
        </p:nvSpPr>
        <p:spPr>
          <a:xfrm>
            <a:off x="770953" y="1169129"/>
            <a:ext cx="8239123" cy="5538675"/>
          </a:xfrm>
          <a:prstGeom prst="cloud">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dirty="0">
              <a:solidFill>
                <a:srgbClr val="7030A0"/>
              </a:solidFill>
            </a:endParaRPr>
          </a:p>
        </p:txBody>
      </p:sp>
      <p:grpSp>
        <p:nvGrpSpPr>
          <p:cNvPr id="50" name="Group 49">
            <a:extLst>
              <a:ext uri="{FF2B5EF4-FFF2-40B4-BE49-F238E27FC236}">
                <a16:creationId xmlns:a16="http://schemas.microsoft.com/office/drawing/2014/main" id="{CEA652C5-630E-4D88-BC66-511137326AA7}"/>
              </a:ext>
            </a:extLst>
          </p:cNvPr>
          <p:cNvGrpSpPr/>
          <p:nvPr/>
        </p:nvGrpSpPr>
        <p:grpSpPr>
          <a:xfrm>
            <a:off x="2147392" y="3376246"/>
            <a:ext cx="3620362" cy="2643899"/>
            <a:chOff x="3433359" y="3412104"/>
            <a:chExt cx="3620362" cy="2643899"/>
          </a:xfrm>
        </p:grpSpPr>
        <p:cxnSp>
          <p:nvCxnSpPr>
            <p:cNvPr id="42" name="Straight Connector 41">
              <a:extLst>
                <a:ext uri="{FF2B5EF4-FFF2-40B4-BE49-F238E27FC236}">
                  <a16:creationId xmlns:a16="http://schemas.microsoft.com/office/drawing/2014/main" id="{47CE2745-F773-4B41-BA4C-09463C9DE3E7}"/>
                </a:ext>
              </a:extLst>
            </p:cNvPr>
            <p:cNvCxnSpPr>
              <a:cxnSpLocks/>
            </p:cNvCxnSpPr>
            <p:nvPr/>
          </p:nvCxnSpPr>
          <p:spPr>
            <a:xfrm flipV="1">
              <a:off x="6189993" y="3412104"/>
              <a:ext cx="863728" cy="382140"/>
            </a:xfrm>
            <a:prstGeom prst="line">
              <a:avLst/>
            </a:prstGeom>
            <a:ln w="381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C74C982-8307-49B6-80D5-F7D2639C3DF2}"/>
                </a:ext>
              </a:extLst>
            </p:cNvPr>
            <p:cNvCxnSpPr>
              <a:cxnSpLocks/>
            </p:cNvCxnSpPr>
            <p:nvPr/>
          </p:nvCxnSpPr>
          <p:spPr>
            <a:xfrm flipV="1">
              <a:off x="5315947" y="3832868"/>
              <a:ext cx="897006" cy="1395623"/>
            </a:xfrm>
            <a:prstGeom prst="line">
              <a:avLst/>
            </a:prstGeom>
            <a:ln w="381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F85E309-6A83-460C-9556-082C1ED3AEE0}"/>
                </a:ext>
              </a:extLst>
            </p:cNvPr>
            <p:cNvCxnSpPr>
              <a:cxnSpLocks/>
            </p:cNvCxnSpPr>
            <p:nvPr/>
          </p:nvCxnSpPr>
          <p:spPr>
            <a:xfrm flipV="1">
              <a:off x="3433359" y="5265729"/>
              <a:ext cx="1832937" cy="790274"/>
            </a:xfrm>
            <a:prstGeom prst="line">
              <a:avLst/>
            </a:prstGeom>
            <a:ln w="38100">
              <a:solidFill>
                <a:schemeClr val="accent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5B549743-C7D1-4D3E-98E4-BC6BF2E53D3B}"/>
              </a:ext>
            </a:extLst>
          </p:cNvPr>
          <p:cNvSpPr>
            <a:spLocks noGrp="1"/>
          </p:cNvSpPr>
          <p:nvPr>
            <p:ph type="title"/>
          </p:nvPr>
        </p:nvSpPr>
        <p:spPr/>
        <p:txBody>
          <a:bodyPr/>
          <a:lstStyle/>
          <a:p>
            <a:r>
              <a:rPr lang="en-US" b="1" dirty="0"/>
              <a:t>Differentiable Volumetric Path Tracing</a:t>
            </a:r>
            <a:endParaRPr lang="en-US" b="1" dirty="0">
              <a:latin typeface="+mn-lt"/>
            </a:endParaRPr>
          </a:p>
        </p:txBody>
      </p: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DAFC5CDD-6254-439E-8F75-ADB21EE3ED26}"/>
                  </a:ext>
                </a:extLst>
              </p:cNvPr>
              <p:cNvSpPr/>
              <p:nvPr/>
            </p:nvSpPr>
            <p:spPr>
              <a:xfrm>
                <a:off x="5735713" y="3265918"/>
                <a:ext cx="645177" cy="52322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latin typeface="Cambria Math" panose="02040503050406030204" pitchFamily="18" charset="0"/>
                              <a:ea typeface="Cambria Math" panose="02040503050406030204" pitchFamily="18" charset="0"/>
                            </a:rPr>
                          </m:ctrlPr>
                        </m:sSubPr>
                        <m:e>
                          <m:r>
                            <a:rPr lang="en-US" sz="2800" b="1" i="1">
                              <a:latin typeface="Cambria Math" panose="02040503050406030204" pitchFamily="18" charset="0"/>
                              <a:ea typeface="Cambria Math" panose="02040503050406030204" pitchFamily="18" charset="0"/>
                            </a:rPr>
                            <m:t>𝒙</m:t>
                          </m:r>
                        </m:e>
                        <m:sub>
                          <m:r>
                            <a:rPr lang="en-US" sz="2800" b="1" i="1" smtClean="0">
                              <a:latin typeface="Cambria Math" panose="02040503050406030204" pitchFamily="18" charset="0"/>
                              <a:ea typeface="Cambria Math" panose="02040503050406030204" pitchFamily="18" charset="0"/>
                            </a:rPr>
                            <m:t>𝟎</m:t>
                          </m:r>
                        </m:sub>
                      </m:sSub>
                    </m:oMath>
                  </m:oMathPara>
                </a14:m>
                <a:endParaRPr lang="en-US" sz="2800" dirty="0"/>
              </a:p>
            </p:txBody>
          </p:sp>
        </mc:Choice>
        <mc:Fallback xmlns="">
          <p:sp>
            <p:nvSpPr>
              <p:cNvPr id="47" name="Rectangle 46">
                <a:extLst>
                  <a:ext uri="{FF2B5EF4-FFF2-40B4-BE49-F238E27FC236}">
                    <a16:creationId xmlns:a16="http://schemas.microsoft.com/office/drawing/2014/main" id="{DAFC5CDD-6254-439E-8F75-ADB21EE3ED26}"/>
                  </a:ext>
                </a:extLst>
              </p:cNvPr>
              <p:cNvSpPr>
                <a:spLocks noRot="1" noChangeAspect="1" noMove="1" noResize="1" noEditPoints="1" noAdjustHandles="1" noChangeArrowheads="1" noChangeShapeType="1" noTextEdit="1"/>
              </p:cNvSpPr>
              <p:nvPr/>
            </p:nvSpPr>
            <p:spPr>
              <a:xfrm>
                <a:off x="5735713" y="3265918"/>
                <a:ext cx="645177" cy="523220"/>
              </a:xfrm>
              <a:prstGeom prst="rect">
                <a:avLst/>
              </a:prstGeom>
              <a:blipFill>
                <a:blip r:embed="rId3"/>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E21DA243-AF0F-4D5B-87A3-459198E7414A}"/>
                  </a:ext>
                </a:extLst>
              </p:cNvPr>
              <p:cNvSpPr/>
              <p:nvPr/>
            </p:nvSpPr>
            <p:spPr>
              <a:xfrm>
                <a:off x="5220191" y="3377487"/>
                <a:ext cx="72693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dirty="0" smtClean="0">
                              <a:latin typeface="Cambria Math" panose="02040503050406030204" pitchFamily="18" charset="0"/>
                            </a:rPr>
                          </m:ctrlPr>
                        </m:sSubPr>
                        <m:e>
                          <m:r>
                            <a:rPr lang="en-US" sz="2800" b="1" i="1" dirty="0">
                              <a:latin typeface="Cambria Math" panose="02040503050406030204" pitchFamily="18" charset="0"/>
                            </a:rPr>
                            <m:t>𝛚</m:t>
                          </m:r>
                        </m:e>
                        <m:sub>
                          <m:r>
                            <a:rPr lang="en-US" sz="2800" b="1" i="1" dirty="0" smtClean="0">
                              <a:latin typeface="Cambria Math" panose="02040503050406030204" pitchFamily="18" charset="0"/>
                            </a:rPr>
                            <m:t>𝟎</m:t>
                          </m:r>
                        </m:sub>
                      </m:sSub>
                    </m:oMath>
                  </m:oMathPara>
                </a14:m>
                <a:endParaRPr lang="en-US" sz="2800" dirty="0"/>
              </a:p>
            </p:txBody>
          </p:sp>
        </mc:Choice>
        <mc:Fallback xmlns="">
          <p:sp>
            <p:nvSpPr>
              <p:cNvPr id="49" name="Rectangle 48">
                <a:extLst>
                  <a:ext uri="{FF2B5EF4-FFF2-40B4-BE49-F238E27FC236}">
                    <a16:creationId xmlns:a16="http://schemas.microsoft.com/office/drawing/2014/main" id="{E21DA243-AF0F-4D5B-87A3-459198E7414A}"/>
                  </a:ext>
                </a:extLst>
              </p:cNvPr>
              <p:cNvSpPr>
                <a:spLocks noRot="1" noChangeAspect="1" noMove="1" noResize="1" noEditPoints="1" noAdjustHandles="1" noChangeArrowheads="1" noChangeShapeType="1" noTextEdit="1"/>
              </p:cNvSpPr>
              <p:nvPr/>
            </p:nvSpPr>
            <p:spPr>
              <a:xfrm>
                <a:off x="5220191" y="3377487"/>
                <a:ext cx="726930" cy="523220"/>
              </a:xfrm>
              <a:prstGeom prst="rect">
                <a:avLst/>
              </a:prstGeom>
              <a:blipFill>
                <a:blip r:embed="rId4"/>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3F5EA0CE-64B1-4855-B5A7-798F8CCECA23}"/>
                  </a:ext>
                </a:extLst>
              </p:cNvPr>
              <p:cNvSpPr/>
              <p:nvPr/>
            </p:nvSpPr>
            <p:spPr>
              <a:xfrm>
                <a:off x="4904026" y="3675000"/>
                <a:ext cx="645177" cy="52322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latin typeface="Cambria Math" panose="02040503050406030204" pitchFamily="18" charset="0"/>
                              <a:ea typeface="Cambria Math" panose="02040503050406030204" pitchFamily="18" charset="0"/>
                            </a:rPr>
                          </m:ctrlPr>
                        </m:sSubPr>
                        <m:e>
                          <m:r>
                            <a:rPr lang="en-US" sz="2800" b="1" i="1">
                              <a:latin typeface="Cambria Math" panose="02040503050406030204" pitchFamily="18" charset="0"/>
                              <a:ea typeface="Cambria Math" panose="02040503050406030204" pitchFamily="18" charset="0"/>
                            </a:rPr>
                            <m:t>𝒙</m:t>
                          </m:r>
                        </m:e>
                        <m:sub>
                          <m:r>
                            <a:rPr lang="en-US" sz="2800" b="1" i="1" smtClean="0">
                              <a:latin typeface="Cambria Math" panose="02040503050406030204" pitchFamily="18" charset="0"/>
                              <a:ea typeface="Cambria Math" panose="02040503050406030204" pitchFamily="18" charset="0"/>
                            </a:rPr>
                            <m:t>𝟏</m:t>
                          </m:r>
                        </m:sub>
                      </m:sSub>
                    </m:oMath>
                  </m:oMathPara>
                </a14:m>
                <a:endParaRPr lang="en-US" sz="2800" dirty="0"/>
              </a:p>
            </p:txBody>
          </p:sp>
        </mc:Choice>
        <mc:Fallback xmlns="">
          <p:sp>
            <p:nvSpPr>
              <p:cNvPr id="44" name="Rectangle 43">
                <a:extLst>
                  <a:ext uri="{FF2B5EF4-FFF2-40B4-BE49-F238E27FC236}">
                    <a16:creationId xmlns:a16="http://schemas.microsoft.com/office/drawing/2014/main" id="{3F5EA0CE-64B1-4855-B5A7-798F8CCECA23}"/>
                  </a:ext>
                </a:extLst>
              </p:cNvPr>
              <p:cNvSpPr>
                <a:spLocks noRot="1" noChangeAspect="1" noMove="1" noResize="1" noEditPoints="1" noAdjustHandles="1" noChangeArrowheads="1" noChangeShapeType="1" noTextEdit="1"/>
              </p:cNvSpPr>
              <p:nvPr/>
            </p:nvSpPr>
            <p:spPr>
              <a:xfrm>
                <a:off x="4904026" y="3675000"/>
                <a:ext cx="645177" cy="523220"/>
              </a:xfrm>
              <a:prstGeom prst="rect">
                <a:avLst/>
              </a:prstGeom>
              <a:blipFill>
                <a:blip r:embed="rId5"/>
                <a:stretch>
                  <a:fillRect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71E1F38D-FB59-4660-8A1C-69CC08ADFFFD}"/>
                  </a:ext>
                </a:extLst>
              </p:cNvPr>
              <p:cNvSpPr/>
              <p:nvPr/>
            </p:nvSpPr>
            <p:spPr>
              <a:xfrm>
                <a:off x="4419388" y="4227941"/>
                <a:ext cx="72693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dirty="0" smtClean="0">
                              <a:latin typeface="Cambria Math" panose="02040503050406030204" pitchFamily="18" charset="0"/>
                            </a:rPr>
                          </m:ctrlPr>
                        </m:sSubPr>
                        <m:e>
                          <m:r>
                            <a:rPr lang="en-US" sz="2800" b="1" i="1" dirty="0">
                              <a:latin typeface="Cambria Math" panose="02040503050406030204" pitchFamily="18" charset="0"/>
                            </a:rPr>
                            <m:t>𝛚</m:t>
                          </m:r>
                        </m:e>
                        <m:sub>
                          <m:r>
                            <a:rPr lang="en-US" sz="2800" b="1" i="1" dirty="0" smtClean="0">
                              <a:latin typeface="Cambria Math" panose="02040503050406030204" pitchFamily="18" charset="0"/>
                            </a:rPr>
                            <m:t>𝟏</m:t>
                          </m:r>
                        </m:sub>
                      </m:sSub>
                    </m:oMath>
                  </m:oMathPara>
                </a14:m>
                <a:endParaRPr lang="en-US" sz="2800" dirty="0"/>
              </a:p>
            </p:txBody>
          </p:sp>
        </mc:Choice>
        <mc:Fallback xmlns="">
          <p:sp>
            <p:nvSpPr>
              <p:cNvPr id="27" name="Rectangle 26">
                <a:extLst>
                  <a:ext uri="{FF2B5EF4-FFF2-40B4-BE49-F238E27FC236}">
                    <a16:creationId xmlns:a16="http://schemas.microsoft.com/office/drawing/2014/main" id="{71E1F38D-FB59-4660-8A1C-69CC08ADFFFD}"/>
                  </a:ext>
                </a:extLst>
              </p:cNvPr>
              <p:cNvSpPr>
                <a:spLocks noRot="1" noChangeAspect="1" noMove="1" noResize="1" noEditPoints="1" noAdjustHandles="1" noChangeArrowheads="1" noChangeShapeType="1" noTextEdit="1"/>
              </p:cNvSpPr>
              <p:nvPr/>
            </p:nvSpPr>
            <p:spPr>
              <a:xfrm>
                <a:off x="4419388" y="4227941"/>
                <a:ext cx="726930" cy="523220"/>
              </a:xfrm>
              <a:prstGeom prst="rect">
                <a:avLst/>
              </a:prstGeom>
              <a:blipFill>
                <a:blip r:embed="rId6"/>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BBD57019-14F1-45D0-8AE9-AB6BF66CD181}"/>
                  </a:ext>
                </a:extLst>
              </p:cNvPr>
              <p:cNvSpPr/>
              <p:nvPr/>
            </p:nvSpPr>
            <p:spPr>
              <a:xfrm>
                <a:off x="3942899" y="5077716"/>
                <a:ext cx="645177" cy="52322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latin typeface="Cambria Math" panose="02040503050406030204" pitchFamily="18" charset="0"/>
                              <a:ea typeface="Cambria Math" panose="02040503050406030204" pitchFamily="18" charset="0"/>
                            </a:rPr>
                          </m:ctrlPr>
                        </m:sSubPr>
                        <m:e>
                          <m:r>
                            <a:rPr lang="en-US" sz="2800" b="1" i="1">
                              <a:latin typeface="Cambria Math" panose="02040503050406030204" pitchFamily="18" charset="0"/>
                              <a:ea typeface="Cambria Math" panose="02040503050406030204" pitchFamily="18" charset="0"/>
                            </a:rPr>
                            <m:t>𝒙</m:t>
                          </m:r>
                        </m:e>
                        <m:sub>
                          <m:r>
                            <a:rPr lang="en-US" sz="2800" b="1" i="1" smtClean="0">
                              <a:latin typeface="Cambria Math" panose="02040503050406030204" pitchFamily="18" charset="0"/>
                              <a:ea typeface="Cambria Math" panose="02040503050406030204" pitchFamily="18" charset="0"/>
                            </a:rPr>
                            <m:t>𝟐</m:t>
                          </m:r>
                        </m:sub>
                      </m:sSub>
                    </m:oMath>
                  </m:oMathPara>
                </a14:m>
                <a:endParaRPr lang="en-US" sz="2800" dirty="0"/>
              </a:p>
            </p:txBody>
          </p:sp>
        </mc:Choice>
        <mc:Fallback xmlns="">
          <p:sp>
            <p:nvSpPr>
              <p:cNvPr id="39" name="Rectangle 38">
                <a:extLst>
                  <a:ext uri="{FF2B5EF4-FFF2-40B4-BE49-F238E27FC236}">
                    <a16:creationId xmlns:a16="http://schemas.microsoft.com/office/drawing/2014/main" id="{BBD57019-14F1-45D0-8AE9-AB6BF66CD181}"/>
                  </a:ext>
                </a:extLst>
              </p:cNvPr>
              <p:cNvSpPr>
                <a:spLocks noRot="1" noChangeAspect="1" noMove="1" noResize="1" noEditPoints="1" noAdjustHandles="1" noChangeArrowheads="1" noChangeShapeType="1" noTextEdit="1"/>
              </p:cNvSpPr>
              <p:nvPr/>
            </p:nvSpPr>
            <p:spPr>
              <a:xfrm>
                <a:off x="3942899" y="5077716"/>
                <a:ext cx="645177" cy="523220"/>
              </a:xfrm>
              <a:prstGeom prst="rect">
                <a:avLst/>
              </a:prstGeom>
              <a:blipFill>
                <a:blip r:embed="rId7"/>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4C7DD673-7BB8-4E5F-B8B9-29448EFA51D1}"/>
                  </a:ext>
                </a:extLst>
              </p:cNvPr>
              <p:cNvSpPr/>
              <p:nvPr/>
            </p:nvSpPr>
            <p:spPr>
              <a:xfrm>
                <a:off x="2993966" y="5439459"/>
                <a:ext cx="72693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dirty="0" smtClean="0">
                              <a:latin typeface="Cambria Math" panose="02040503050406030204" pitchFamily="18" charset="0"/>
                            </a:rPr>
                          </m:ctrlPr>
                        </m:sSubPr>
                        <m:e>
                          <m:r>
                            <a:rPr lang="en-US" sz="2800" b="1" i="1" dirty="0">
                              <a:latin typeface="Cambria Math" panose="02040503050406030204" pitchFamily="18" charset="0"/>
                            </a:rPr>
                            <m:t>𝛚</m:t>
                          </m:r>
                        </m:e>
                        <m:sub>
                          <m:r>
                            <a:rPr lang="en-US" sz="2800" b="1" i="1" dirty="0" smtClean="0">
                              <a:latin typeface="Cambria Math" panose="02040503050406030204" pitchFamily="18" charset="0"/>
                            </a:rPr>
                            <m:t>𝟐</m:t>
                          </m:r>
                        </m:sub>
                      </m:sSub>
                    </m:oMath>
                  </m:oMathPara>
                </a14:m>
                <a:endParaRPr lang="en-US" sz="2800" dirty="0"/>
              </a:p>
            </p:txBody>
          </p:sp>
        </mc:Choice>
        <mc:Fallback xmlns="">
          <p:sp>
            <p:nvSpPr>
              <p:cNvPr id="31" name="Rectangle 30">
                <a:extLst>
                  <a:ext uri="{FF2B5EF4-FFF2-40B4-BE49-F238E27FC236}">
                    <a16:creationId xmlns:a16="http://schemas.microsoft.com/office/drawing/2014/main" id="{4C7DD673-7BB8-4E5F-B8B9-29448EFA51D1}"/>
                  </a:ext>
                </a:extLst>
              </p:cNvPr>
              <p:cNvSpPr>
                <a:spLocks noRot="1" noChangeAspect="1" noMove="1" noResize="1" noEditPoints="1" noAdjustHandles="1" noChangeArrowheads="1" noChangeShapeType="1" noTextEdit="1"/>
              </p:cNvSpPr>
              <p:nvPr/>
            </p:nvSpPr>
            <p:spPr>
              <a:xfrm>
                <a:off x="2993966" y="5439459"/>
                <a:ext cx="726930" cy="523220"/>
              </a:xfrm>
              <a:prstGeom prst="rect">
                <a:avLst/>
              </a:prstGeom>
              <a:blipFill>
                <a:blip r:embed="rId8"/>
                <a:stretch>
                  <a:fillRect/>
                </a:stretch>
              </a:blipFill>
            </p:spPr>
            <p:txBody>
              <a:bodyPr/>
              <a:lstStyle/>
              <a:p>
                <a:r>
                  <a:rPr lang="en-US">
                    <a:noFill/>
                  </a:rPr>
                  <a:t> </a:t>
                </a:r>
              </a:p>
            </p:txBody>
          </p:sp>
        </mc:Fallback>
      </mc:AlternateContent>
      <p:sp>
        <p:nvSpPr>
          <p:cNvPr id="34" name="Oval 33">
            <a:extLst>
              <a:ext uri="{FF2B5EF4-FFF2-40B4-BE49-F238E27FC236}">
                <a16:creationId xmlns:a16="http://schemas.microsoft.com/office/drawing/2014/main" id="{D7C02F03-8E6E-48F2-9009-51C51F46C2BB}"/>
              </a:ext>
            </a:extLst>
          </p:cNvPr>
          <p:cNvSpPr/>
          <p:nvPr/>
        </p:nvSpPr>
        <p:spPr>
          <a:xfrm>
            <a:off x="2060457" y="5962679"/>
            <a:ext cx="137160" cy="1360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768C3192-252B-4DC5-8D43-C108D8625ADD}"/>
                  </a:ext>
                </a:extLst>
              </p:cNvPr>
              <p:cNvSpPr/>
              <p:nvPr/>
            </p:nvSpPr>
            <p:spPr>
              <a:xfrm>
                <a:off x="2081318" y="5887854"/>
                <a:ext cx="64517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latin typeface="Cambria Math" panose="02040503050406030204" pitchFamily="18" charset="0"/>
                              <a:ea typeface="Cambria Math" panose="02040503050406030204" pitchFamily="18" charset="0"/>
                            </a:rPr>
                          </m:ctrlPr>
                        </m:sSubPr>
                        <m:e>
                          <m:r>
                            <a:rPr lang="en-US" sz="2800" b="1" i="1">
                              <a:latin typeface="Cambria Math" panose="02040503050406030204" pitchFamily="18" charset="0"/>
                              <a:ea typeface="Cambria Math" panose="02040503050406030204" pitchFamily="18" charset="0"/>
                            </a:rPr>
                            <m:t>𝒙</m:t>
                          </m:r>
                        </m:e>
                        <m:sub>
                          <m:r>
                            <a:rPr lang="en-US" sz="2800" b="1" i="1" smtClean="0">
                              <a:latin typeface="Cambria Math" panose="02040503050406030204" pitchFamily="18" charset="0"/>
                              <a:ea typeface="Cambria Math" panose="02040503050406030204" pitchFamily="18" charset="0"/>
                            </a:rPr>
                            <m:t>𝟑</m:t>
                          </m:r>
                        </m:sub>
                      </m:sSub>
                    </m:oMath>
                  </m:oMathPara>
                </a14:m>
                <a:endParaRPr lang="en-US" sz="2800" dirty="0"/>
              </a:p>
            </p:txBody>
          </p:sp>
        </mc:Choice>
        <mc:Fallback xmlns="">
          <p:sp>
            <p:nvSpPr>
              <p:cNvPr id="35" name="Rectangle 34">
                <a:extLst>
                  <a:ext uri="{FF2B5EF4-FFF2-40B4-BE49-F238E27FC236}">
                    <a16:creationId xmlns:a16="http://schemas.microsoft.com/office/drawing/2014/main" id="{768C3192-252B-4DC5-8D43-C108D8625ADD}"/>
                  </a:ext>
                </a:extLst>
              </p:cNvPr>
              <p:cNvSpPr>
                <a:spLocks noRot="1" noChangeAspect="1" noMove="1" noResize="1" noEditPoints="1" noAdjustHandles="1" noChangeArrowheads="1" noChangeShapeType="1" noTextEdit="1"/>
              </p:cNvSpPr>
              <p:nvPr/>
            </p:nvSpPr>
            <p:spPr>
              <a:xfrm>
                <a:off x="2081318" y="5887854"/>
                <a:ext cx="645177" cy="523220"/>
              </a:xfrm>
              <a:prstGeom prst="rect">
                <a:avLst/>
              </a:prstGeom>
              <a:blipFill>
                <a:blip r:embed="rId9"/>
                <a:stretch>
                  <a:fillRect b="-2381"/>
                </a:stretch>
              </a:blipFill>
            </p:spPr>
            <p:txBody>
              <a:bodyPr/>
              <a:lstStyle/>
              <a:p>
                <a:r>
                  <a:rPr lang="en-US">
                    <a:noFill/>
                  </a:rPr>
                  <a:t> </a:t>
                </a:r>
              </a:p>
            </p:txBody>
          </p:sp>
        </mc:Fallback>
      </mc:AlternateContent>
      <p:sp>
        <p:nvSpPr>
          <p:cNvPr id="61" name="Right Triangle 60">
            <a:extLst>
              <a:ext uri="{FF2B5EF4-FFF2-40B4-BE49-F238E27FC236}">
                <a16:creationId xmlns:a16="http://schemas.microsoft.com/office/drawing/2014/main" id="{D3032DC9-76D3-446C-A395-C0F6D7586916}"/>
              </a:ext>
            </a:extLst>
          </p:cNvPr>
          <p:cNvSpPr/>
          <p:nvPr/>
        </p:nvSpPr>
        <p:spPr>
          <a:xfrm rot="5950956">
            <a:off x="3094668" y="2661994"/>
            <a:ext cx="1458314" cy="1490822"/>
          </a:xfrm>
          <a:prstGeom prst="r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C16B2B03-C24B-46DA-800D-E1187284D5EB}"/>
              </a:ext>
            </a:extLst>
          </p:cNvPr>
          <p:cNvSpPr/>
          <p:nvPr/>
        </p:nvSpPr>
        <p:spPr>
          <a:xfrm>
            <a:off x="5762453" y="3271828"/>
            <a:ext cx="137160" cy="1360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0CC0D5F3-4E4F-41D8-B23E-B64BC71DEEB9}"/>
              </a:ext>
            </a:extLst>
          </p:cNvPr>
          <p:cNvSpPr/>
          <p:nvPr/>
        </p:nvSpPr>
        <p:spPr>
          <a:xfrm>
            <a:off x="4889661" y="3667118"/>
            <a:ext cx="137160" cy="1360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8DBCA50-1C4F-4984-8023-96F0088854E6}"/>
              </a:ext>
            </a:extLst>
          </p:cNvPr>
          <p:cNvSpPr/>
          <p:nvPr/>
        </p:nvSpPr>
        <p:spPr>
          <a:xfrm>
            <a:off x="3968280" y="5119474"/>
            <a:ext cx="137160" cy="1360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a:extLst>
              <a:ext uri="{FF2B5EF4-FFF2-40B4-BE49-F238E27FC236}">
                <a16:creationId xmlns:a16="http://schemas.microsoft.com/office/drawing/2014/main" id="{1199F10B-F9A6-47B7-AAAD-50D05062300C}"/>
              </a:ext>
            </a:extLst>
          </p:cNvPr>
          <p:cNvGrpSpPr/>
          <p:nvPr/>
        </p:nvGrpSpPr>
        <p:grpSpPr>
          <a:xfrm>
            <a:off x="2380434" y="1281180"/>
            <a:ext cx="2241808" cy="1492165"/>
            <a:chOff x="3666401" y="1317038"/>
            <a:chExt cx="2241808" cy="1492165"/>
          </a:xfrm>
        </p:grpSpPr>
        <p:grpSp>
          <p:nvGrpSpPr>
            <p:cNvPr id="104" name="Group 103">
              <a:extLst>
                <a:ext uri="{FF2B5EF4-FFF2-40B4-BE49-F238E27FC236}">
                  <a16:creationId xmlns:a16="http://schemas.microsoft.com/office/drawing/2014/main" id="{3358F673-86A9-458B-AD15-767E0A8C5B6F}"/>
                </a:ext>
              </a:extLst>
            </p:cNvPr>
            <p:cNvGrpSpPr/>
            <p:nvPr/>
          </p:nvGrpSpPr>
          <p:grpSpPr>
            <a:xfrm>
              <a:off x="5047254" y="1317038"/>
              <a:ext cx="860955" cy="1492165"/>
              <a:chOff x="5047254" y="1317038"/>
              <a:chExt cx="860955" cy="1492165"/>
            </a:xfrm>
          </p:grpSpPr>
          <p:cxnSp>
            <p:nvCxnSpPr>
              <p:cNvPr id="68" name="Straight Connector 67">
                <a:extLst>
                  <a:ext uri="{FF2B5EF4-FFF2-40B4-BE49-F238E27FC236}">
                    <a16:creationId xmlns:a16="http://schemas.microsoft.com/office/drawing/2014/main" id="{E8DC9EBB-1AAD-4BBA-8647-EE0F3A09A871}"/>
                  </a:ext>
                </a:extLst>
              </p:cNvPr>
              <p:cNvCxnSpPr>
                <a:cxnSpLocks/>
              </p:cNvCxnSpPr>
              <p:nvPr/>
            </p:nvCxnSpPr>
            <p:spPr>
              <a:xfrm>
                <a:off x="5170636" y="2486642"/>
                <a:ext cx="737573" cy="322561"/>
              </a:xfrm>
              <a:prstGeom prst="line">
                <a:avLst/>
              </a:prstGeom>
              <a:ln w="4445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D8ECAB2-F394-4F46-A1A8-F7597DB3FC3E}"/>
                  </a:ext>
                </a:extLst>
              </p:cNvPr>
              <p:cNvCxnSpPr>
                <a:cxnSpLocks/>
              </p:cNvCxnSpPr>
              <p:nvPr/>
            </p:nvCxnSpPr>
            <p:spPr>
              <a:xfrm flipH="1">
                <a:off x="5159607" y="1386532"/>
                <a:ext cx="579678" cy="1010689"/>
              </a:xfrm>
              <a:prstGeom prst="line">
                <a:avLst/>
              </a:prstGeom>
              <a:ln w="4445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7717A84F-662D-42DA-B008-2BBD81203D04}"/>
                  </a:ext>
                </a:extLst>
              </p:cNvPr>
              <p:cNvSpPr/>
              <p:nvPr/>
            </p:nvSpPr>
            <p:spPr>
              <a:xfrm>
                <a:off x="5675257" y="1317038"/>
                <a:ext cx="137160" cy="1360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a:extLst>
                  <a:ext uri="{FF2B5EF4-FFF2-40B4-BE49-F238E27FC236}">
                    <a16:creationId xmlns:a16="http://schemas.microsoft.com/office/drawing/2014/main" id="{F6C271A5-5188-4DAA-B4CA-76092BCF613E}"/>
                  </a:ext>
                </a:extLst>
              </p:cNvPr>
              <p:cNvSpPr/>
              <p:nvPr/>
            </p:nvSpPr>
            <p:spPr>
              <a:xfrm>
                <a:off x="5047254" y="2394508"/>
                <a:ext cx="137160" cy="1360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0" name="TextBox 109">
              <a:extLst>
                <a:ext uri="{FF2B5EF4-FFF2-40B4-BE49-F238E27FC236}">
                  <a16:creationId xmlns:a16="http://schemas.microsoft.com/office/drawing/2014/main" id="{E8DAE62B-89A9-47CE-BBB5-5F9505BD19C8}"/>
                </a:ext>
              </a:extLst>
            </p:cNvPr>
            <p:cNvSpPr txBox="1"/>
            <p:nvPr/>
          </p:nvSpPr>
          <p:spPr>
            <a:xfrm>
              <a:off x="3666401" y="1875856"/>
              <a:ext cx="1566583" cy="461665"/>
            </a:xfrm>
            <a:prstGeom prst="rect">
              <a:avLst/>
            </a:prstGeom>
            <a:noFill/>
          </p:spPr>
          <p:txBody>
            <a:bodyPr wrap="none" rtlCol="0">
              <a:spAutoFit/>
            </a:bodyPr>
            <a:lstStyle/>
            <a:p>
              <a:r>
                <a:rPr lang="en-US" sz="2400" dirty="0">
                  <a:solidFill>
                    <a:srgbClr val="7030A0"/>
                  </a:solidFill>
                </a:rPr>
                <a:t>Side Path 1</a:t>
              </a:r>
            </a:p>
          </p:txBody>
        </p:sp>
      </p:grpSp>
      <p:grpSp>
        <p:nvGrpSpPr>
          <p:cNvPr id="79" name="Group 78">
            <a:extLst>
              <a:ext uri="{FF2B5EF4-FFF2-40B4-BE49-F238E27FC236}">
                <a16:creationId xmlns:a16="http://schemas.microsoft.com/office/drawing/2014/main" id="{0B2DBCBC-E256-4466-B118-762BC649FBE3}"/>
              </a:ext>
            </a:extLst>
          </p:cNvPr>
          <p:cNvGrpSpPr/>
          <p:nvPr/>
        </p:nvGrpSpPr>
        <p:grpSpPr>
          <a:xfrm>
            <a:off x="4611458" y="2741915"/>
            <a:ext cx="1150995" cy="544735"/>
            <a:chOff x="5897425" y="2777773"/>
            <a:chExt cx="1150995" cy="544735"/>
          </a:xfrm>
        </p:grpSpPr>
        <p:cxnSp>
          <p:nvCxnSpPr>
            <p:cNvPr id="66" name="Straight Connector 65">
              <a:extLst>
                <a:ext uri="{FF2B5EF4-FFF2-40B4-BE49-F238E27FC236}">
                  <a16:creationId xmlns:a16="http://schemas.microsoft.com/office/drawing/2014/main" id="{87A6F5EA-D1C5-4C37-AF97-ED350BFDC4B2}"/>
                </a:ext>
              </a:extLst>
            </p:cNvPr>
            <p:cNvCxnSpPr>
              <a:cxnSpLocks/>
            </p:cNvCxnSpPr>
            <p:nvPr/>
          </p:nvCxnSpPr>
          <p:spPr>
            <a:xfrm>
              <a:off x="5990199" y="2854238"/>
              <a:ext cx="1058221" cy="468270"/>
            </a:xfrm>
            <a:prstGeom prst="line">
              <a:avLst/>
            </a:prstGeom>
            <a:ln w="4445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ABE7683E-20A9-45B8-8CA0-1A49A308A04A}"/>
                </a:ext>
              </a:extLst>
            </p:cNvPr>
            <p:cNvSpPr/>
            <p:nvPr/>
          </p:nvSpPr>
          <p:spPr>
            <a:xfrm>
              <a:off x="5897425" y="2777773"/>
              <a:ext cx="137160" cy="1360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CF7D6E85-4D2E-644B-98C9-155AF1611C1C}"/>
              </a:ext>
            </a:extLst>
          </p:cNvPr>
          <p:cNvGrpSpPr/>
          <p:nvPr/>
        </p:nvGrpSpPr>
        <p:grpSpPr>
          <a:xfrm>
            <a:off x="4748619" y="1203213"/>
            <a:ext cx="3328201" cy="1617724"/>
            <a:chOff x="6034586" y="1239071"/>
            <a:chExt cx="3328201" cy="1617724"/>
          </a:xfrm>
        </p:grpSpPr>
        <p:grpSp>
          <p:nvGrpSpPr>
            <p:cNvPr id="17" name="Group 16">
              <a:extLst>
                <a:ext uri="{FF2B5EF4-FFF2-40B4-BE49-F238E27FC236}">
                  <a16:creationId xmlns:a16="http://schemas.microsoft.com/office/drawing/2014/main" id="{DE7F9E80-79FE-3340-97E7-C05C2BB3F904}"/>
                </a:ext>
              </a:extLst>
            </p:cNvPr>
            <p:cNvGrpSpPr/>
            <p:nvPr/>
          </p:nvGrpSpPr>
          <p:grpSpPr>
            <a:xfrm>
              <a:off x="6034586" y="1239071"/>
              <a:ext cx="2802240" cy="1587389"/>
              <a:chOff x="6034586" y="1239071"/>
              <a:chExt cx="2802240" cy="1587389"/>
            </a:xfrm>
          </p:grpSpPr>
          <p:cxnSp>
            <p:nvCxnSpPr>
              <p:cNvPr id="58" name="Straight Connector 57">
                <a:extLst>
                  <a:ext uri="{FF2B5EF4-FFF2-40B4-BE49-F238E27FC236}">
                    <a16:creationId xmlns:a16="http://schemas.microsoft.com/office/drawing/2014/main" id="{E84A8D22-2704-6B4F-82EA-8A764AEDAE4B}"/>
                  </a:ext>
                </a:extLst>
              </p:cNvPr>
              <p:cNvCxnSpPr>
                <a:cxnSpLocks/>
              </p:cNvCxnSpPr>
              <p:nvPr/>
            </p:nvCxnSpPr>
            <p:spPr>
              <a:xfrm flipH="1">
                <a:off x="6034586" y="2747020"/>
                <a:ext cx="987094" cy="79440"/>
              </a:xfrm>
              <a:prstGeom prst="line">
                <a:avLst/>
              </a:prstGeom>
              <a:ln w="4445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66B594E4-8841-744F-ABAA-6CC924FC6FC2}"/>
                  </a:ext>
                </a:extLst>
              </p:cNvPr>
              <p:cNvSpPr/>
              <p:nvPr/>
            </p:nvSpPr>
            <p:spPr>
              <a:xfrm>
                <a:off x="6957095" y="2675331"/>
                <a:ext cx="137160" cy="1360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4" name="Straight Connector 63">
                <a:extLst>
                  <a:ext uri="{FF2B5EF4-FFF2-40B4-BE49-F238E27FC236}">
                    <a16:creationId xmlns:a16="http://schemas.microsoft.com/office/drawing/2014/main" id="{31B8994D-4728-9443-B6EB-C86BB15B55BF}"/>
                  </a:ext>
                </a:extLst>
              </p:cNvPr>
              <p:cNvCxnSpPr>
                <a:cxnSpLocks/>
              </p:cNvCxnSpPr>
              <p:nvPr/>
            </p:nvCxnSpPr>
            <p:spPr>
              <a:xfrm flipH="1">
                <a:off x="7112609" y="2206345"/>
                <a:ext cx="1050055" cy="519550"/>
              </a:xfrm>
              <a:prstGeom prst="line">
                <a:avLst/>
              </a:prstGeom>
              <a:ln w="4445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DA3643BB-825E-874F-AB81-DEC1B60F9D31}"/>
                  </a:ext>
                </a:extLst>
              </p:cNvPr>
              <p:cNvSpPr/>
              <p:nvPr/>
            </p:nvSpPr>
            <p:spPr>
              <a:xfrm>
                <a:off x="8094084" y="2146323"/>
                <a:ext cx="137160" cy="1360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Connector 68">
                <a:extLst>
                  <a:ext uri="{FF2B5EF4-FFF2-40B4-BE49-F238E27FC236}">
                    <a16:creationId xmlns:a16="http://schemas.microsoft.com/office/drawing/2014/main" id="{DD046922-4047-4447-969C-51977223EFB3}"/>
                  </a:ext>
                </a:extLst>
              </p:cNvPr>
              <p:cNvCxnSpPr>
                <a:cxnSpLocks/>
              </p:cNvCxnSpPr>
              <p:nvPr/>
            </p:nvCxnSpPr>
            <p:spPr>
              <a:xfrm flipH="1">
                <a:off x="8213079" y="1317038"/>
                <a:ext cx="566729" cy="845332"/>
              </a:xfrm>
              <a:prstGeom prst="line">
                <a:avLst/>
              </a:prstGeom>
              <a:ln w="4445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F5AA2246-DE3B-A649-9B4D-B996911B55BE}"/>
                  </a:ext>
                </a:extLst>
              </p:cNvPr>
              <p:cNvSpPr/>
              <p:nvPr/>
            </p:nvSpPr>
            <p:spPr>
              <a:xfrm>
                <a:off x="8699666" y="1239071"/>
                <a:ext cx="137160" cy="1360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1" name="TextBox 70">
              <a:extLst>
                <a:ext uri="{FF2B5EF4-FFF2-40B4-BE49-F238E27FC236}">
                  <a16:creationId xmlns:a16="http://schemas.microsoft.com/office/drawing/2014/main" id="{BE83FC6D-9213-4549-83A1-EA3BA3076473}"/>
                </a:ext>
              </a:extLst>
            </p:cNvPr>
            <p:cNvSpPr txBox="1"/>
            <p:nvPr/>
          </p:nvSpPr>
          <p:spPr>
            <a:xfrm>
              <a:off x="7796204" y="2395130"/>
              <a:ext cx="1566583" cy="461665"/>
            </a:xfrm>
            <a:prstGeom prst="rect">
              <a:avLst/>
            </a:prstGeom>
            <a:noFill/>
          </p:spPr>
          <p:txBody>
            <a:bodyPr wrap="none" rtlCol="0">
              <a:spAutoFit/>
            </a:bodyPr>
            <a:lstStyle/>
            <a:p>
              <a:r>
                <a:rPr lang="en-US" sz="2400" dirty="0">
                  <a:solidFill>
                    <a:srgbClr val="7030A0"/>
                  </a:solidFill>
                </a:rPr>
                <a:t>Side Path 2</a:t>
              </a:r>
            </a:p>
          </p:txBody>
        </p:sp>
      </p:gr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DFF50AAC-6953-ED47-91E1-448040A5F273}"/>
                  </a:ext>
                </a:extLst>
              </p:cNvPr>
              <p:cNvSpPr/>
              <p:nvPr/>
            </p:nvSpPr>
            <p:spPr>
              <a:xfrm>
                <a:off x="4626630" y="2935034"/>
                <a:ext cx="67775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7030A0"/>
                          </a:solidFill>
                          <a:latin typeface="Cambria Math" panose="02040503050406030204" pitchFamily="18" charset="0"/>
                          <a:ea typeface="Cambria Math" panose="02040503050406030204" pitchFamily="18" charset="0"/>
                        </a:rPr>
                        <m:t>∆</m:t>
                      </m:r>
                      <m:r>
                        <a:rPr lang="en-US" sz="2800" i="1">
                          <a:solidFill>
                            <a:srgbClr val="7030A0"/>
                          </a:solidFill>
                          <a:latin typeface="Cambria Math" panose="02040503050406030204" pitchFamily="18" charset="0"/>
                          <a:ea typeface="Cambria Math" panose="02040503050406030204" pitchFamily="18" charset="0"/>
                        </a:rPr>
                        <m:t>𝐿</m:t>
                      </m:r>
                    </m:oMath>
                  </m:oMathPara>
                </a14:m>
                <a:endParaRPr lang="en-US" sz="2800" dirty="0"/>
              </a:p>
            </p:txBody>
          </p:sp>
        </mc:Choice>
        <mc:Fallback xmlns="">
          <p:sp>
            <p:nvSpPr>
              <p:cNvPr id="16" name="Rectangle 15">
                <a:extLst>
                  <a:ext uri="{FF2B5EF4-FFF2-40B4-BE49-F238E27FC236}">
                    <a16:creationId xmlns:a16="http://schemas.microsoft.com/office/drawing/2014/main" id="{DFF50AAC-6953-ED47-91E1-448040A5F273}"/>
                  </a:ext>
                </a:extLst>
              </p:cNvPr>
              <p:cNvSpPr>
                <a:spLocks noRot="1" noChangeAspect="1" noMove="1" noResize="1" noEditPoints="1" noAdjustHandles="1" noChangeArrowheads="1" noChangeShapeType="1" noTextEdit="1"/>
              </p:cNvSpPr>
              <p:nvPr/>
            </p:nvSpPr>
            <p:spPr>
              <a:xfrm>
                <a:off x="4626630" y="2935034"/>
                <a:ext cx="677750" cy="523220"/>
              </a:xfrm>
              <a:prstGeom prst="rect">
                <a:avLst/>
              </a:prstGeom>
              <a:blipFill>
                <a:blip r:embed="rId10"/>
                <a:stretch>
                  <a:fillRect/>
                </a:stretch>
              </a:blipFill>
            </p:spPr>
            <p:txBody>
              <a:bodyPr/>
              <a:lstStyle/>
              <a:p>
                <a:r>
                  <a:rPr lang="en-US">
                    <a:noFill/>
                  </a:rPr>
                  <a:t> </a:t>
                </a:r>
              </a:p>
            </p:txBody>
          </p:sp>
        </mc:Fallback>
      </mc:AlternateContent>
      <p:cxnSp>
        <p:nvCxnSpPr>
          <p:cNvPr id="78" name="Straight Connector 77">
            <a:extLst>
              <a:ext uri="{FF2B5EF4-FFF2-40B4-BE49-F238E27FC236}">
                <a16:creationId xmlns:a16="http://schemas.microsoft.com/office/drawing/2014/main" id="{D966BECC-0CAF-0E41-8087-A52FB6D33429}"/>
              </a:ext>
            </a:extLst>
          </p:cNvPr>
          <p:cNvCxnSpPr>
            <a:cxnSpLocks/>
          </p:cNvCxnSpPr>
          <p:nvPr/>
        </p:nvCxnSpPr>
        <p:spPr>
          <a:xfrm flipV="1">
            <a:off x="1927827" y="3999244"/>
            <a:ext cx="1006292" cy="151308"/>
          </a:xfrm>
          <a:prstGeom prst="line">
            <a:avLst/>
          </a:prstGeom>
          <a:ln w="4445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40A094E-F7F1-724E-BDC5-CFB94D55C714}"/>
              </a:ext>
            </a:extLst>
          </p:cNvPr>
          <p:cNvCxnSpPr>
            <a:cxnSpLocks/>
          </p:cNvCxnSpPr>
          <p:nvPr/>
        </p:nvCxnSpPr>
        <p:spPr>
          <a:xfrm flipH="1" flipV="1">
            <a:off x="3000385" y="4025019"/>
            <a:ext cx="45622" cy="739086"/>
          </a:xfrm>
          <a:prstGeom prst="line">
            <a:avLst/>
          </a:prstGeom>
          <a:ln w="4445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8BC6567F-F55A-714E-889F-D6EE6D9D14B2}"/>
                  </a:ext>
                </a:extLst>
              </p:cNvPr>
              <p:cNvSpPr/>
              <p:nvPr/>
            </p:nvSpPr>
            <p:spPr>
              <a:xfrm>
                <a:off x="3608142" y="3789138"/>
                <a:ext cx="67775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7030A0"/>
                          </a:solidFill>
                          <a:latin typeface="Cambria Math" panose="02040503050406030204" pitchFamily="18" charset="0"/>
                          <a:ea typeface="Cambria Math" panose="02040503050406030204" pitchFamily="18" charset="0"/>
                        </a:rPr>
                        <m:t>∆</m:t>
                      </m:r>
                      <m:r>
                        <a:rPr lang="en-US" sz="2800" i="1">
                          <a:solidFill>
                            <a:srgbClr val="7030A0"/>
                          </a:solidFill>
                          <a:latin typeface="Cambria Math" panose="02040503050406030204" pitchFamily="18" charset="0"/>
                          <a:ea typeface="Cambria Math" panose="02040503050406030204" pitchFamily="18" charset="0"/>
                        </a:rPr>
                        <m:t>𝐿</m:t>
                      </m:r>
                    </m:oMath>
                  </m:oMathPara>
                </a14:m>
                <a:endParaRPr lang="en-US" sz="2800" dirty="0"/>
              </a:p>
            </p:txBody>
          </p:sp>
        </mc:Choice>
        <mc:Fallback xmlns="">
          <p:sp>
            <p:nvSpPr>
              <p:cNvPr id="85" name="Rectangle 84">
                <a:extLst>
                  <a:ext uri="{FF2B5EF4-FFF2-40B4-BE49-F238E27FC236}">
                    <a16:creationId xmlns:a16="http://schemas.microsoft.com/office/drawing/2014/main" id="{8BC6567F-F55A-714E-889F-D6EE6D9D14B2}"/>
                  </a:ext>
                </a:extLst>
              </p:cNvPr>
              <p:cNvSpPr>
                <a:spLocks noRot="1" noChangeAspect="1" noMove="1" noResize="1" noEditPoints="1" noAdjustHandles="1" noChangeArrowheads="1" noChangeShapeType="1" noTextEdit="1"/>
              </p:cNvSpPr>
              <p:nvPr/>
            </p:nvSpPr>
            <p:spPr>
              <a:xfrm>
                <a:off x="3608142" y="3789138"/>
                <a:ext cx="677750" cy="523220"/>
              </a:xfrm>
              <a:prstGeom prst="rect">
                <a:avLst/>
              </a:prstGeom>
              <a:blipFill>
                <a:blip r:embed="rId11"/>
                <a:stretch>
                  <a:fillRect/>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E92EA04D-4320-7845-B251-DF7157CEF705}"/>
              </a:ext>
            </a:extLst>
          </p:cNvPr>
          <p:cNvGrpSpPr/>
          <p:nvPr/>
        </p:nvGrpSpPr>
        <p:grpSpPr>
          <a:xfrm>
            <a:off x="2935292" y="3709501"/>
            <a:ext cx="1954369" cy="345431"/>
            <a:chOff x="4221259" y="3745359"/>
            <a:chExt cx="1954369" cy="345431"/>
          </a:xfrm>
        </p:grpSpPr>
        <p:cxnSp>
          <p:nvCxnSpPr>
            <p:cNvPr id="76" name="Straight Connector 75">
              <a:extLst>
                <a:ext uri="{FF2B5EF4-FFF2-40B4-BE49-F238E27FC236}">
                  <a16:creationId xmlns:a16="http://schemas.microsoft.com/office/drawing/2014/main" id="{5673EB4B-B456-994D-9A43-88A4D02896C4}"/>
                </a:ext>
              </a:extLst>
            </p:cNvPr>
            <p:cNvCxnSpPr>
              <a:cxnSpLocks/>
            </p:cNvCxnSpPr>
            <p:nvPr/>
          </p:nvCxnSpPr>
          <p:spPr>
            <a:xfrm flipV="1">
              <a:off x="4313788" y="3745359"/>
              <a:ext cx="1861840" cy="276838"/>
            </a:xfrm>
            <a:prstGeom prst="line">
              <a:avLst/>
            </a:prstGeom>
            <a:ln w="4445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D8D5FDA2-AA7E-B248-BA38-6CB56CD5F3E6}"/>
                </a:ext>
              </a:extLst>
            </p:cNvPr>
            <p:cNvSpPr/>
            <p:nvPr/>
          </p:nvSpPr>
          <p:spPr>
            <a:xfrm>
              <a:off x="4221259" y="3954748"/>
              <a:ext cx="137160" cy="1360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46956B48-8435-404B-873C-97B1B029611B}"/>
              </a:ext>
            </a:extLst>
          </p:cNvPr>
          <p:cNvGrpSpPr/>
          <p:nvPr/>
        </p:nvGrpSpPr>
        <p:grpSpPr>
          <a:xfrm>
            <a:off x="2940030" y="3918318"/>
            <a:ext cx="1045298" cy="1213019"/>
            <a:chOff x="4225997" y="3954176"/>
            <a:chExt cx="1045298" cy="1213019"/>
          </a:xfrm>
        </p:grpSpPr>
        <p:cxnSp>
          <p:nvCxnSpPr>
            <p:cNvPr id="92" name="Straight Connector 91">
              <a:extLst>
                <a:ext uri="{FF2B5EF4-FFF2-40B4-BE49-F238E27FC236}">
                  <a16:creationId xmlns:a16="http://schemas.microsoft.com/office/drawing/2014/main" id="{3DB15933-6A30-8547-A839-0C1B7C62329C}"/>
                </a:ext>
              </a:extLst>
            </p:cNvPr>
            <p:cNvCxnSpPr>
              <a:cxnSpLocks/>
            </p:cNvCxnSpPr>
            <p:nvPr/>
          </p:nvCxnSpPr>
          <p:spPr>
            <a:xfrm>
              <a:off x="4313055" y="4046018"/>
              <a:ext cx="958240" cy="1121177"/>
            </a:xfrm>
            <a:prstGeom prst="line">
              <a:avLst/>
            </a:prstGeom>
            <a:ln w="4445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5" name="Oval 94">
              <a:extLst>
                <a:ext uri="{FF2B5EF4-FFF2-40B4-BE49-F238E27FC236}">
                  <a16:creationId xmlns:a16="http://schemas.microsoft.com/office/drawing/2014/main" id="{84FBA9D9-7BA5-8241-A21F-62377C10A679}"/>
                </a:ext>
              </a:extLst>
            </p:cNvPr>
            <p:cNvSpPr/>
            <p:nvPr/>
          </p:nvSpPr>
          <p:spPr>
            <a:xfrm>
              <a:off x="4225997" y="3954176"/>
              <a:ext cx="137160" cy="1360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99" name="Straight Connector 98">
            <a:extLst>
              <a:ext uri="{FF2B5EF4-FFF2-40B4-BE49-F238E27FC236}">
                <a16:creationId xmlns:a16="http://schemas.microsoft.com/office/drawing/2014/main" id="{8B2860A2-C637-7B4C-AFA7-6A7F525104BC}"/>
              </a:ext>
            </a:extLst>
          </p:cNvPr>
          <p:cNvCxnSpPr>
            <a:cxnSpLocks/>
          </p:cNvCxnSpPr>
          <p:nvPr/>
        </p:nvCxnSpPr>
        <p:spPr>
          <a:xfrm>
            <a:off x="2314499" y="3151085"/>
            <a:ext cx="636536" cy="766947"/>
          </a:xfrm>
          <a:prstGeom prst="line">
            <a:avLst/>
          </a:prstGeom>
          <a:ln w="4445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6DC2670-E6F3-974D-890D-CE2024D54B78}"/>
              </a:ext>
            </a:extLst>
          </p:cNvPr>
          <p:cNvCxnSpPr>
            <a:cxnSpLocks/>
          </p:cNvCxnSpPr>
          <p:nvPr/>
        </p:nvCxnSpPr>
        <p:spPr>
          <a:xfrm flipH="1" flipV="1">
            <a:off x="3064747" y="4009292"/>
            <a:ext cx="1035090" cy="331072"/>
          </a:xfrm>
          <a:prstGeom prst="line">
            <a:avLst/>
          </a:prstGeom>
          <a:ln w="4445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6" name="Rectangle 105">
                <a:extLst>
                  <a:ext uri="{FF2B5EF4-FFF2-40B4-BE49-F238E27FC236}">
                    <a16:creationId xmlns:a16="http://schemas.microsoft.com/office/drawing/2014/main" id="{BD526765-4428-054D-BE38-76DF12D49918}"/>
                  </a:ext>
                </a:extLst>
              </p:cNvPr>
              <p:cNvSpPr/>
              <p:nvPr/>
            </p:nvSpPr>
            <p:spPr>
              <a:xfrm>
                <a:off x="2949199" y="4494251"/>
                <a:ext cx="67775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7030A0"/>
                          </a:solidFill>
                          <a:latin typeface="Cambria Math" panose="02040503050406030204" pitchFamily="18" charset="0"/>
                          <a:ea typeface="Cambria Math" panose="02040503050406030204" pitchFamily="18" charset="0"/>
                        </a:rPr>
                        <m:t>∆</m:t>
                      </m:r>
                      <m:r>
                        <a:rPr lang="en-US" sz="2800" i="1">
                          <a:solidFill>
                            <a:srgbClr val="7030A0"/>
                          </a:solidFill>
                          <a:latin typeface="Cambria Math" panose="02040503050406030204" pitchFamily="18" charset="0"/>
                          <a:ea typeface="Cambria Math" panose="02040503050406030204" pitchFamily="18" charset="0"/>
                        </a:rPr>
                        <m:t>𝐿</m:t>
                      </m:r>
                    </m:oMath>
                  </m:oMathPara>
                </a14:m>
                <a:endParaRPr lang="en-US" sz="2800" dirty="0"/>
              </a:p>
            </p:txBody>
          </p:sp>
        </mc:Choice>
        <mc:Fallback xmlns="">
          <p:sp>
            <p:nvSpPr>
              <p:cNvPr id="106" name="Rectangle 105">
                <a:extLst>
                  <a:ext uri="{FF2B5EF4-FFF2-40B4-BE49-F238E27FC236}">
                    <a16:creationId xmlns:a16="http://schemas.microsoft.com/office/drawing/2014/main" id="{BD526765-4428-054D-BE38-76DF12D49918}"/>
                  </a:ext>
                </a:extLst>
              </p:cNvPr>
              <p:cNvSpPr>
                <a:spLocks noRot="1" noChangeAspect="1" noMove="1" noResize="1" noEditPoints="1" noAdjustHandles="1" noChangeArrowheads="1" noChangeShapeType="1" noTextEdit="1"/>
              </p:cNvSpPr>
              <p:nvPr/>
            </p:nvSpPr>
            <p:spPr>
              <a:xfrm>
                <a:off x="2949199" y="4494251"/>
                <a:ext cx="677750"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99DB1208-7FF8-3D4B-A863-0E9E2C93205E}"/>
                  </a:ext>
                </a:extLst>
              </p:cNvPr>
              <p:cNvSpPr txBox="1"/>
              <p:nvPr/>
            </p:nvSpPr>
            <p:spPr>
              <a:xfrm>
                <a:off x="6826980" y="5226469"/>
                <a:ext cx="4509889" cy="1015663"/>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defPPr>
                  <a:defRPr lang="en-US"/>
                </a:defPPr>
                <a:lvl1pPr>
                  <a:defRPr sz="32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b="1" dirty="0">
                    <a:solidFill>
                      <a:schemeClr val="tx1"/>
                    </a:solidFill>
                  </a:rPr>
                  <a:t>Component 2:</a:t>
                </a:r>
              </a:p>
              <a:p>
                <a:r>
                  <a:rPr lang="en-US" sz="2800" dirty="0">
                    <a:solidFill>
                      <a:srgbClr val="7030A0"/>
                    </a:solidFill>
                  </a:rPr>
                  <a:t>Side paths (for estimating </a:t>
                </a:r>
                <a14:m>
                  <m:oMath xmlns:m="http://schemas.openxmlformats.org/officeDocument/2006/math">
                    <m:r>
                      <a:rPr lang="en-US" sz="2800" i="1" smtClean="0">
                        <a:solidFill>
                          <a:srgbClr val="7030A0"/>
                        </a:solidFill>
                        <a:latin typeface="Cambria Math" panose="02040503050406030204" pitchFamily="18" charset="0"/>
                        <a:ea typeface="Cambria Math" panose="02040503050406030204" pitchFamily="18" charset="0"/>
                      </a:rPr>
                      <m:t>∆</m:t>
                    </m:r>
                    <m:r>
                      <a:rPr lang="en-US" sz="2800" i="1">
                        <a:solidFill>
                          <a:srgbClr val="7030A0"/>
                        </a:solidFill>
                        <a:latin typeface="Cambria Math" panose="02040503050406030204" pitchFamily="18" charset="0"/>
                        <a:ea typeface="Cambria Math" panose="02040503050406030204" pitchFamily="18" charset="0"/>
                      </a:rPr>
                      <m:t>𝐿</m:t>
                    </m:r>
                  </m:oMath>
                </a14:m>
                <a:r>
                  <a:rPr lang="en-US" sz="2800" dirty="0">
                    <a:solidFill>
                      <a:srgbClr val="7030A0"/>
                    </a:solidFill>
                  </a:rPr>
                  <a:t>)</a:t>
                </a:r>
              </a:p>
            </p:txBody>
          </p:sp>
        </mc:Choice>
        <mc:Fallback xmlns="">
          <p:sp>
            <p:nvSpPr>
              <p:cNvPr id="113" name="TextBox 112">
                <a:extLst>
                  <a:ext uri="{FF2B5EF4-FFF2-40B4-BE49-F238E27FC236}">
                    <a16:creationId xmlns:a16="http://schemas.microsoft.com/office/drawing/2014/main" id="{99DB1208-7FF8-3D4B-A863-0E9E2C93205E}"/>
                  </a:ext>
                </a:extLst>
              </p:cNvPr>
              <p:cNvSpPr txBox="1">
                <a:spLocks noRot="1" noChangeAspect="1" noMove="1" noResize="1" noEditPoints="1" noAdjustHandles="1" noChangeArrowheads="1" noChangeShapeType="1" noTextEdit="1"/>
              </p:cNvSpPr>
              <p:nvPr/>
            </p:nvSpPr>
            <p:spPr>
              <a:xfrm>
                <a:off x="6826980" y="5226469"/>
                <a:ext cx="4509889" cy="1015663"/>
              </a:xfrm>
              <a:prstGeom prst="rect">
                <a:avLst/>
              </a:prstGeom>
              <a:blipFill>
                <a:blip r:embed="rId13"/>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115" name="TextBox 114">
            <a:extLst>
              <a:ext uri="{FF2B5EF4-FFF2-40B4-BE49-F238E27FC236}">
                <a16:creationId xmlns:a16="http://schemas.microsoft.com/office/drawing/2014/main" id="{1DC38130-39F2-A84C-8011-6FC945B66BFF}"/>
              </a:ext>
            </a:extLst>
          </p:cNvPr>
          <p:cNvSpPr txBox="1"/>
          <p:nvPr/>
        </p:nvSpPr>
        <p:spPr>
          <a:xfrm>
            <a:off x="6827368" y="3873882"/>
            <a:ext cx="4667881" cy="1015663"/>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en-US" sz="3200" b="1" dirty="0"/>
              <a:t>Component 1:</a:t>
            </a:r>
          </a:p>
          <a:p>
            <a:r>
              <a:rPr lang="en-US" sz="2800" dirty="0">
                <a:solidFill>
                  <a:schemeClr val="accent1"/>
                </a:solidFill>
              </a:rPr>
              <a:t>Derivative of path throughput</a:t>
            </a:r>
          </a:p>
        </p:txBody>
      </p:sp>
      <p:sp>
        <p:nvSpPr>
          <p:cNvPr id="24" name="Oval 23">
            <a:extLst>
              <a:ext uri="{FF2B5EF4-FFF2-40B4-BE49-F238E27FC236}">
                <a16:creationId xmlns:a16="http://schemas.microsoft.com/office/drawing/2014/main" id="{FB24959A-072D-A945-B6F3-D0504B1EF9C4}"/>
              </a:ext>
            </a:extLst>
          </p:cNvPr>
          <p:cNvSpPr/>
          <p:nvPr/>
        </p:nvSpPr>
        <p:spPr>
          <a:xfrm>
            <a:off x="4511888" y="2620487"/>
            <a:ext cx="336300" cy="336300"/>
          </a:xfrm>
          <a:custGeom>
            <a:avLst/>
            <a:gdLst>
              <a:gd name="connsiteX0" fmla="*/ 0 w 336300"/>
              <a:gd name="connsiteY0" fmla="*/ 168150 h 336300"/>
              <a:gd name="connsiteX1" fmla="*/ 168150 w 336300"/>
              <a:gd name="connsiteY1" fmla="*/ 0 h 336300"/>
              <a:gd name="connsiteX2" fmla="*/ 336300 w 336300"/>
              <a:gd name="connsiteY2" fmla="*/ 168150 h 336300"/>
              <a:gd name="connsiteX3" fmla="*/ 168150 w 336300"/>
              <a:gd name="connsiteY3" fmla="*/ 336300 h 336300"/>
              <a:gd name="connsiteX4" fmla="*/ 0 w 336300"/>
              <a:gd name="connsiteY4" fmla="*/ 168150 h 33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300" h="336300" extrusionOk="0">
                <a:moveTo>
                  <a:pt x="0" y="168150"/>
                </a:moveTo>
                <a:cubicBezTo>
                  <a:pt x="-16848" y="64890"/>
                  <a:pt x="65064" y="3835"/>
                  <a:pt x="168150" y="0"/>
                </a:cubicBezTo>
                <a:cubicBezTo>
                  <a:pt x="264931" y="824"/>
                  <a:pt x="312516" y="76039"/>
                  <a:pt x="336300" y="168150"/>
                </a:cubicBezTo>
                <a:cubicBezTo>
                  <a:pt x="332380" y="264845"/>
                  <a:pt x="256976" y="358636"/>
                  <a:pt x="168150" y="336300"/>
                </a:cubicBezTo>
                <a:cubicBezTo>
                  <a:pt x="59430" y="327627"/>
                  <a:pt x="23888" y="272431"/>
                  <a:pt x="0" y="168150"/>
                </a:cubicBezTo>
                <a:close/>
              </a:path>
            </a:pathLst>
          </a:custGeom>
          <a:noFill/>
          <a:ln w="57150">
            <a:solidFill>
              <a:schemeClr val="accent6"/>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A8151830-E67E-BE4B-BAE2-948226B6EB28}"/>
              </a:ext>
            </a:extLst>
          </p:cNvPr>
          <p:cNvSpPr/>
          <p:nvPr/>
        </p:nvSpPr>
        <p:spPr>
          <a:xfrm>
            <a:off x="2835847" y="3806592"/>
            <a:ext cx="336300" cy="336300"/>
          </a:xfrm>
          <a:custGeom>
            <a:avLst/>
            <a:gdLst>
              <a:gd name="connsiteX0" fmla="*/ 0 w 336300"/>
              <a:gd name="connsiteY0" fmla="*/ 168150 h 336300"/>
              <a:gd name="connsiteX1" fmla="*/ 168150 w 336300"/>
              <a:gd name="connsiteY1" fmla="*/ 0 h 336300"/>
              <a:gd name="connsiteX2" fmla="*/ 336300 w 336300"/>
              <a:gd name="connsiteY2" fmla="*/ 168150 h 336300"/>
              <a:gd name="connsiteX3" fmla="*/ 168150 w 336300"/>
              <a:gd name="connsiteY3" fmla="*/ 336300 h 336300"/>
              <a:gd name="connsiteX4" fmla="*/ 0 w 336300"/>
              <a:gd name="connsiteY4" fmla="*/ 168150 h 33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300" h="336300" extrusionOk="0">
                <a:moveTo>
                  <a:pt x="0" y="168150"/>
                </a:moveTo>
                <a:cubicBezTo>
                  <a:pt x="-16848" y="64890"/>
                  <a:pt x="65064" y="3835"/>
                  <a:pt x="168150" y="0"/>
                </a:cubicBezTo>
                <a:cubicBezTo>
                  <a:pt x="264931" y="824"/>
                  <a:pt x="312516" y="76039"/>
                  <a:pt x="336300" y="168150"/>
                </a:cubicBezTo>
                <a:cubicBezTo>
                  <a:pt x="332380" y="264845"/>
                  <a:pt x="256976" y="358636"/>
                  <a:pt x="168150" y="336300"/>
                </a:cubicBezTo>
                <a:cubicBezTo>
                  <a:pt x="59430" y="327627"/>
                  <a:pt x="23888" y="272431"/>
                  <a:pt x="0" y="168150"/>
                </a:cubicBezTo>
                <a:close/>
              </a:path>
            </a:pathLst>
          </a:custGeom>
          <a:noFill/>
          <a:ln w="57150">
            <a:solidFill>
              <a:schemeClr val="accent6"/>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36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wipe(up)">
                                      <p:cBhvr>
                                        <p:cTn id="15" dur="500"/>
                                        <p:tgtEl>
                                          <p:spTgt spid="79"/>
                                        </p:tgtEl>
                                      </p:cBhvr>
                                    </p:animEffec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111"/>
                                        </p:tgtEl>
                                        <p:attrNameLst>
                                          <p:attrName>style.visibility</p:attrName>
                                        </p:attrNameLst>
                                      </p:cBhvr>
                                      <p:to>
                                        <p:strVal val="visible"/>
                                      </p:to>
                                    </p:set>
                                    <p:animEffect transition="in" filter="wipe(down)">
                                      <p:cBhvr>
                                        <p:cTn id="19" dur="1000"/>
                                        <p:tgtEl>
                                          <p:spTgt spid="111"/>
                                        </p:tgtEl>
                                      </p:cBhvr>
                                    </p:animEffect>
                                  </p:childTnLst>
                                </p:cTn>
                              </p:par>
                              <p:par>
                                <p:cTn id="20" presetID="22" presetClass="entr" presetSubtype="4" fill="hold" nodeType="with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wipe(down)">
                                      <p:cBhvr>
                                        <p:cTn id="22" dur="1000"/>
                                        <p:tgtEl>
                                          <p:spTgt spid="102"/>
                                        </p:tgtEl>
                                      </p:cBhvr>
                                    </p:animEffect>
                                  </p:childTnLst>
                                </p:cTn>
                              </p:par>
                            </p:childTnLst>
                          </p:cTn>
                        </p:par>
                        <p:par>
                          <p:cTn id="23" fill="hold">
                            <p:stCondLst>
                              <p:cond delay="1500"/>
                            </p:stCondLst>
                            <p:childTnLst>
                              <p:par>
                                <p:cTn id="24" presetID="1"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par>
                          <p:cTn id="26" fill="hold">
                            <p:stCondLst>
                              <p:cond delay="1500"/>
                            </p:stCondLst>
                            <p:childTnLst>
                              <p:par>
                                <p:cTn id="27" presetID="22" presetClass="entr" presetSubtype="4"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par>
                          <p:cTn id="30" fill="hold">
                            <p:stCondLst>
                              <p:cond delay="2000"/>
                            </p:stCondLst>
                            <p:childTnLst>
                              <p:par>
                                <p:cTn id="31" presetID="22" presetClass="entr" presetSubtype="1" fill="hold" nodeType="afterEffect">
                                  <p:stCondLst>
                                    <p:cond delay="500"/>
                                  </p:stCondLst>
                                  <p:childTnLst>
                                    <p:set>
                                      <p:cBhvr>
                                        <p:cTn id="32" dur="1" fill="hold">
                                          <p:stCondLst>
                                            <p:cond delay="0"/>
                                          </p:stCondLst>
                                        </p:cTn>
                                        <p:tgtEl>
                                          <p:spTgt spid="82"/>
                                        </p:tgtEl>
                                        <p:attrNameLst>
                                          <p:attrName>style.visibility</p:attrName>
                                        </p:attrNameLst>
                                      </p:cBhvr>
                                      <p:to>
                                        <p:strVal val="visible"/>
                                      </p:to>
                                    </p:set>
                                    <p:animEffect transition="in" filter="wipe(up)">
                                      <p:cBhvr>
                                        <p:cTn id="33" dur="500"/>
                                        <p:tgtEl>
                                          <p:spTgt spid="82"/>
                                        </p:tgtEl>
                                      </p:cBhvr>
                                    </p:animEffect>
                                  </p:childTnLst>
                                </p:cTn>
                              </p:par>
                              <p:par>
                                <p:cTn id="34" presetID="22" presetClass="entr" presetSubtype="2" fill="hold" nodeType="withEffect">
                                  <p:stCondLst>
                                    <p:cond delay="500"/>
                                  </p:stCondLst>
                                  <p:childTnLst>
                                    <p:set>
                                      <p:cBhvr>
                                        <p:cTn id="35" dur="1" fill="hold">
                                          <p:stCondLst>
                                            <p:cond delay="0"/>
                                          </p:stCondLst>
                                        </p:cTn>
                                        <p:tgtEl>
                                          <p:spTgt spid="78"/>
                                        </p:tgtEl>
                                        <p:attrNameLst>
                                          <p:attrName>style.visibility</p:attrName>
                                        </p:attrNameLst>
                                      </p:cBhvr>
                                      <p:to>
                                        <p:strVal val="visible"/>
                                      </p:to>
                                    </p:set>
                                    <p:animEffect transition="in" filter="wipe(right)">
                                      <p:cBhvr>
                                        <p:cTn id="36" dur="500"/>
                                        <p:tgtEl>
                                          <p:spTgt spid="78"/>
                                        </p:tgtEl>
                                      </p:cBhvr>
                                    </p:animEffect>
                                  </p:childTnLst>
                                </p:cTn>
                              </p:par>
                            </p:childTnLst>
                          </p:cTn>
                        </p:par>
                        <p:par>
                          <p:cTn id="37" fill="hold">
                            <p:stCondLst>
                              <p:cond delay="3000"/>
                            </p:stCondLst>
                            <p:childTnLst>
                              <p:par>
                                <p:cTn id="38" presetID="1" presetClass="entr" presetSubtype="0" fill="hold" grpId="0" nodeType="afterEffect">
                                  <p:stCondLst>
                                    <p:cond delay="0"/>
                                  </p:stCondLst>
                                  <p:childTnLst>
                                    <p:set>
                                      <p:cBhvr>
                                        <p:cTn id="39" dur="1" fill="hold">
                                          <p:stCondLst>
                                            <p:cond delay="0"/>
                                          </p:stCondLst>
                                        </p:cTn>
                                        <p:tgtEl>
                                          <p:spTgt spid="85"/>
                                        </p:tgtEl>
                                        <p:attrNameLst>
                                          <p:attrName>style.visibility</p:attrName>
                                        </p:attrNameLst>
                                      </p:cBhvr>
                                      <p:to>
                                        <p:strVal val="visible"/>
                                      </p:to>
                                    </p:set>
                                  </p:childTnLst>
                                </p:cTn>
                              </p:par>
                            </p:childTnLst>
                          </p:cTn>
                        </p:par>
                        <p:par>
                          <p:cTn id="40" fill="hold">
                            <p:stCondLst>
                              <p:cond delay="3000"/>
                            </p:stCondLst>
                            <p:childTnLst>
                              <p:par>
                                <p:cTn id="41" presetID="1" presetClass="exit" presetSubtype="0" fill="hold" nodeType="afterEffect">
                                  <p:stCondLst>
                                    <p:cond delay="1000"/>
                                  </p:stCondLst>
                                  <p:childTnLst>
                                    <p:set>
                                      <p:cBhvr>
                                        <p:cTn id="42" dur="1" fill="hold">
                                          <p:stCondLst>
                                            <p:cond delay="0"/>
                                          </p:stCondLst>
                                        </p:cTn>
                                        <p:tgtEl>
                                          <p:spTgt spid="82"/>
                                        </p:tgtEl>
                                        <p:attrNameLst>
                                          <p:attrName>style.visibility</p:attrName>
                                        </p:attrNameLst>
                                      </p:cBhvr>
                                      <p:to>
                                        <p:strVal val="hidden"/>
                                      </p:to>
                                    </p:set>
                                  </p:childTnLst>
                                </p:cTn>
                              </p:par>
                              <p:par>
                                <p:cTn id="43" presetID="1" presetClass="exit" presetSubtype="0" fill="hold" nodeType="withEffect">
                                  <p:stCondLst>
                                    <p:cond delay="1000"/>
                                  </p:stCondLst>
                                  <p:childTnLst>
                                    <p:set>
                                      <p:cBhvr>
                                        <p:cTn id="44" dur="1" fill="hold">
                                          <p:stCondLst>
                                            <p:cond delay="0"/>
                                          </p:stCondLst>
                                        </p:cTn>
                                        <p:tgtEl>
                                          <p:spTgt spid="78"/>
                                        </p:tgtEl>
                                        <p:attrNameLst>
                                          <p:attrName>style.visibility</p:attrName>
                                        </p:attrNameLst>
                                      </p:cBhvr>
                                      <p:to>
                                        <p:strVal val="hidden"/>
                                      </p:to>
                                    </p:set>
                                  </p:childTnLst>
                                </p:cTn>
                              </p:par>
                              <p:par>
                                <p:cTn id="45" presetID="1" presetClass="exit" presetSubtype="0" fill="hold" grpId="1" nodeType="withEffect">
                                  <p:stCondLst>
                                    <p:cond delay="1000"/>
                                  </p:stCondLst>
                                  <p:childTnLst>
                                    <p:set>
                                      <p:cBhvr>
                                        <p:cTn id="46" dur="1" fill="hold">
                                          <p:stCondLst>
                                            <p:cond delay="0"/>
                                          </p:stCondLst>
                                        </p:cTn>
                                        <p:tgtEl>
                                          <p:spTgt spid="85"/>
                                        </p:tgtEl>
                                        <p:attrNameLst>
                                          <p:attrName>style.visibility</p:attrName>
                                        </p:attrNameLst>
                                      </p:cBhvr>
                                      <p:to>
                                        <p:strVal val="hidden"/>
                                      </p:to>
                                    </p:set>
                                  </p:childTnLst>
                                </p:cTn>
                              </p:par>
                              <p:par>
                                <p:cTn id="47" presetID="1" presetClass="exit" presetSubtype="0" fill="hold" nodeType="withEffect">
                                  <p:stCondLst>
                                    <p:cond delay="1000"/>
                                  </p:stCondLst>
                                  <p:childTnLst>
                                    <p:set>
                                      <p:cBhvr>
                                        <p:cTn id="48" dur="1" fill="hold">
                                          <p:stCondLst>
                                            <p:cond delay="0"/>
                                          </p:stCondLst>
                                        </p:cTn>
                                        <p:tgtEl>
                                          <p:spTgt spid="26"/>
                                        </p:tgtEl>
                                        <p:attrNameLst>
                                          <p:attrName>style.visibility</p:attrName>
                                        </p:attrNameLst>
                                      </p:cBhvr>
                                      <p:to>
                                        <p:strVal val="hidden"/>
                                      </p:to>
                                    </p:set>
                                  </p:childTnLst>
                                </p:cTn>
                              </p:par>
                            </p:childTnLst>
                          </p:cTn>
                        </p:par>
                        <p:par>
                          <p:cTn id="49" fill="hold">
                            <p:stCondLst>
                              <p:cond delay="4000"/>
                            </p:stCondLst>
                            <p:childTnLst>
                              <p:par>
                                <p:cTn id="50" presetID="22" presetClass="entr" presetSubtype="1" fill="hold" nodeType="after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wipe(up)">
                                      <p:cBhvr>
                                        <p:cTn id="52" dur="500"/>
                                        <p:tgtEl>
                                          <p:spTgt spid="77"/>
                                        </p:tgtEl>
                                      </p:cBhvr>
                                    </p:animEffect>
                                  </p:childTnLst>
                                </p:cTn>
                              </p:par>
                            </p:childTnLst>
                          </p:cTn>
                        </p:par>
                        <p:par>
                          <p:cTn id="53" fill="hold">
                            <p:stCondLst>
                              <p:cond delay="4500"/>
                            </p:stCondLst>
                            <p:childTnLst>
                              <p:par>
                                <p:cTn id="54" presetID="22" presetClass="entr" presetSubtype="1" fill="hold" nodeType="afterEffect">
                                  <p:stCondLst>
                                    <p:cond delay="500"/>
                                  </p:stCondLst>
                                  <p:childTnLst>
                                    <p:set>
                                      <p:cBhvr>
                                        <p:cTn id="55" dur="1" fill="hold">
                                          <p:stCondLst>
                                            <p:cond delay="0"/>
                                          </p:stCondLst>
                                        </p:cTn>
                                        <p:tgtEl>
                                          <p:spTgt spid="100"/>
                                        </p:tgtEl>
                                        <p:attrNameLst>
                                          <p:attrName>style.visibility</p:attrName>
                                        </p:attrNameLst>
                                      </p:cBhvr>
                                      <p:to>
                                        <p:strVal val="visible"/>
                                      </p:to>
                                    </p:set>
                                    <p:animEffect transition="in" filter="wipe(up)">
                                      <p:cBhvr>
                                        <p:cTn id="56" dur="500"/>
                                        <p:tgtEl>
                                          <p:spTgt spid="100"/>
                                        </p:tgtEl>
                                      </p:cBhvr>
                                    </p:animEffect>
                                  </p:childTnLst>
                                </p:cTn>
                              </p:par>
                              <p:par>
                                <p:cTn id="57" presetID="22" presetClass="entr" presetSubtype="4" fill="hold" nodeType="withEffect">
                                  <p:stCondLst>
                                    <p:cond delay="500"/>
                                  </p:stCondLst>
                                  <p:childTnLst>
                                    <p:set>
                                      <p:cBhvr>
                                        <p:cTn id="58" dur="1" fill="hold">
                                          <p:stCondLst>
                                            <p:cond delay="0"/>
                                          </p:stCondLst>
                                        </p:cTn>
                                        <p:tgtEl>
                                          <p:spTgt spid="99"/>
                                        </p:tgtEl>
                                        <p:attrNameLst>
                                          <p:attrName>style.visibility</p:attrName>
                                        </p:attrNameLst>
                                      </p:cBhvr>
                                      <p:to>
                                        <p:strVal val="visible"/>
                                      </p:to>
                                    </p:set>
                                    <p:animEffect transition="in" filter="wipe(down)">
                                      <p:cBhvr>
                                        <p:cTn id="59" dur="500"/>
                                        <p:tgtEl>
                                          <p:spTgt spid="99"/>
                                        </p:tgtEl>
                                      </p:cBhvr>
                                    </p:animEffect>
                                  </p:childTnLst>
                                </p:cTn>
                              </p:par>
                            </p:childTnLst>
                          </p:cTn>
                        </p:par>
                        <p:par>
                          <p:cTn id="60" fill="hold">
                            <p:stCondLst>
                              <p:cond delay="5500"/>
                            </p:stCondLst>
                            <p:childTnLst>
                              <p:par>
                                <p:cTn id="61" presetID="1" presetClass="entr" presetSubtype="0" fill="hold" grpId="0" nodeType="afterEffect">
                                  <p:stCondLst>
                                    <p:cond delay="0"/>
                                  </p:stCondLst>
                                  <p:childTnLst>
                                    <p:set>
                                      <p:cBhvr>
                                        <p:cTn id="62" dur="1" fill="hold">
                                          <p:stCondLst>
                                            <p:cond delay="0"/>
                                          </p:stCondLst>
                                        </p:cTn>
                                        <p:tgtEl>
                                          <p:spTgt spid="10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5" grpId="0"/>
      <p:bldP spid="85" grpId="1"/>
      <p:bldP spid="106" grpId="0"/>
      <p:bldP spid="113" grpId="0" animBg="1"/>
      <p:bldP spid="115" grpId="0" animBg="1"/>
      <p:bldP spid="24"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B75947-301C-454F-9F04-2087682AF672}"/>
              </a:ext>
            </a:extLst>
          </p:cNvPr>
          <p:cNvSpPr>
            <a:spLocks noGrp="1"/>
          </p:cNvSpPr>
          <p:nvPr>
            <p:ph type="title"/>
          </p:nvPr>
        </p:nvSpPr>
        <p:spPr/>
        <p:txBody>
          <a:bodyPr anchor="ctr"/>
          <a:lstStyle/>
          <a:p>
            <a:pPr algn="ctr"/>
            <a:r>
              <a:rPr lang="en-US" b="1" dirty="0">
                <a:latin typeface="+mn-lt"/>
              </a:rPr>
              <a:t>Results</a:t>
            </a:r>
          </a:p>
        </p:txBody>
      </p:sp>
      <p:sp>
        <p:nvSpPr>
          <p:cNvPr id="5" name="Text Placeholder 4">
            <a:extLst>
              <a:ext uri="{FF2B5EF4-FFF2-40B4-BE49-F238E27FC236}">
                <a16:creationId xmlns:a16="http://schemas.microsoft.com/office/drawing/2014/main" id="{294AF035-CF97-3540-B9C0-EF31283B8FA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31062418"/>
      </p:ext>
    </p:extLst>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9884BF-D6F3-4C75-8031-06481ADA42D4}"/>
              </a:ext>
            </a:extLst>
          </p:cNvPr>
          <p:cNvSpPr txBox="1"/>
          <p:nvPr/>
        </p:nvSpPr>
        <p:spPr>
          <a:xfrm>
            <a:off x="3579319" y="5173721"/>
            <a:ext cx="1844040" cy="461665"/>
          </a:xfrm>
          <a:prstGeom prst="rect">
            <a:avLst/>
          </a:prstGeom>
          <a:noFill/>
        </p:spPr>
        <p:txBody>
          <a:bodyPr wrap="square" rtlCol="0">
            <a:spAutoFit/>
          </a:bodyPr>
          <a:lstStyle/>
          <a:p>
            <a:pPr algn="ctr"/>
            <a:r>
              <a:rPr lang="en-US" sz="2400" b="1" dirty="0">
                <a:latin typeface="+mj-lt"/>
              </a:rPr>
              <a:t>Orig. Image</a:t>
            </a:r>
          </a:p>
        </p:txBody>
      </p:sp>
      <p:pic>
        <p:nvPicPr>
          <p:cNvPr id="7" name="Picture 6">
            <a:extLst>
              <a:ext uri="{FF2B5EF4-FFF2-40B4-BE49-F238E27FC236}">
                <a16:creationId xmlns:a16="http://schemas.microsoft.com/office/drawing/2014/main" id="{B5DE6E0E-29B1-E740-B5E6-B1A7BDBC9952}"/>
              </a:ext>
            </a:extLst>
          </p:cNvPr>
          <p:cNvPicPr>
            <a:picLocks noChangeAspect="1"/>
          </p:cNvPicPr>
          <p:nvPr/>
        </p:nvPicPr>
        <p:blipFill rotWithShape="1">
          <a:blip r:embed="rId3"/>
          <a:srcRect l="2245" t="2399" r="1728" b="2319"/>
          <a:stretch/>
        </p:blipFill>
        <p:spPr>
          <a:xfrm>
            <a:off x="3026957" y="2003401"/>
            <a:ext cx="2948764" cy="294747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4F631DE-FBB1-D543-B201-85483872B3F9}"/>
                  </a:ext>
                </a:extLst>
              </p:cNvPr>
              <p:cNvSpPr txBox="1"/>
              <p:nvPr/>
            </p:nvSpPr>
            <p:spPr>
              <a:xfrm>
                <a:off x="4660366" y="3491929"/>
                <a:ext cx="92057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effectLst>
                                <a:glow rad="63500">
                                  <a:schemeClr val="bg1">
                                    <a:alpha val="70000"/>
                                  </a:schemeClr>
                                </a:glow>
                              </a:effectLst>
                              <a:latin typeface="Cambria Math" panose="02040503050406030204" pitchFamily="18" charset="0"/>
                            </a:rPr>
                          </m:ctrlPr>
                        </m:sSubPr>
                        <m:e>
                          <m:r>
                            <a:rPr lang="en-US" sz="2800" i="1">
                              <a:effectLst>
                                <a:glow rad="63500">
                                  <a:schemeClr val="bg1">
                                    <a:alpha val="70000"/>
                                  </a:schemeClr>
                                </a:glow>
                              </a:effectLst>
                              <a:latin typeface="Cambria Math" panose="02040503050406030204" pitchFamily="18" charset="0"/>
                            </a:rPr>
                            <m:t>𝑃</m:t>
                          </m:r>
                        </m:e>
                        <m:sub>
                          <m:r>
                            <m:rPr>
                              <m:sty m:val="p"/>
                            </m:rPr>
                            <a:rPr lang="en-US" sz="2800" b="0" i="0" smtClean="0">
                              <a:effectLst>
                                <a:glow rad="63500">
                                  <a:schemeClr val="bg1">
                                    <a:alpha val="70000"/>
                                  </a:schemeClr>
                                </a:glow>
                              </a:effectLst>
                              <a:latin typeface="Cambria Math" panose="02040503050406030204" pitchFamily="18" charset="0"/>
                            </a:rPr>
                            <m:t>cube</m:t>
                          </m:r>
                        </m:sub>
                      </m:sSub>
                    </m:oMath>
                  </m:oMathPara>
                </a14:m>
                <a:endParaRPr lang="en-US" sz="2800" dirty="0">
                  <a:solidFill>
                    <a:schemeClr val="tx1"/>
                  </a:solidFill>
                  <a:effectLst>
                    <a:glow rad="63500">
                      <a:schemeClr val="bg1">
                        <a:alpha val="70000"/>
                      </a:schemeClr>
                    </a:glow>
                  </a:effectLst>
                </a:endParaRPr>
              </a:p>
            </p:txBody>
          </p:sp>
        </mc:Choice>
        <mc:Fallback xmlns="">
          <p:sp>
            <p:nvSpPr>
              <p:cNvPr id="3" name="TextBox 2">
                <a:extLst>
                  <a:ext uri="{FF2B5EF4-FFF2-40B4-BE49-F238E27FC236}">
                    <a16:creationId xmlns:a16="http://schemas.microsoft.com/office/drawing/2014/main" id="{94F631DE-FBB1-D543-B201-85483872B3F9}"/>
                  </a:ext>
                </a:extLst>
              </p:cNvPr>
              <p:cNvSpPr txBox="1">
                <a:spLocks noRot="1" noChangeAspect="1" noMove="1" noResize="1" noEditPoints="1" noAdjustHandles="1" noChangeArrowheads="1" noChangeShapeType="1" noTextEdit="1"/>
              </p:cNvSpPr>
              <p:nvPr/>
            </p:nvSpPr>
            <p:spPr>
              <a:xfrm>
                <a:off x="4660366" y="3491929"/>
                <a:ext cx="920572" cy="430887"/>
              </a:xfrm>
              <a:prstGeom prst="rect">
                <a:avLst/>
              </a:prstGeom>
              <a:blipFill>
                <a:blip r:embed="rId4"/>
                <a:stretch>
                  <a:fillRect l="-12329" r="-6849"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A2FBF6F-4FF2-A644-8807-E5E280B0798C}"/>
                  </a:ext>
                </a:extLst>
              </p:cNvPr>
              <p:cNvSpPr txBox="1"/>
              <p:nvPr/>
            </p:nvSpPr>
            <p:spPr>
              <a:xfrm>
                <a:off x="4640555" y="2357532"/>
                <a:ext cx="896527" cy="4715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a:effectLst>
                                <a:glow rad="63500">
                                  <a:schemeClr val="bg1">
                                    <a:alpha val="70000"/>
                                  </a:schemeClr>
                                </a:glow>
                              </a:effectLst>
                              <a:latin typeface="Cambria Math" panose="02040503050406030204" pitchFamily="18" charset="0"/>
                            </a:rPr>
                          </m:ctrlPr>
                        </m:sSubPr>
                        <m:e>
                          <m:r>
                            <a:rPr lang="en-US" sz="2800" i="1">
                              <a:effectLst>
                                <a:glow rad="63500">
                                  <a:schemeClr val="bg1">
                                    <a:alpha val="70000"/>
                                  </a:schemeClr>
                                </a:glow>
                              </a:effectLst>
                              <a:latin typeface="Cambria Math" panose="02040503050406030204" pitchFamily="18" charset="0"/>
                            </a:rPr>
                            <m:t>𝑃</m:t>
                          </m:r>
                        </m:e>
                        <m:sub>
                          <m:r>
                            <m:rPr>
                              <m:sty m:val="p"/>
                            </m:rPr>
                            <a:rPr lang="en-US" sz="2800" i="1">
                              <a:effectLst>
                                <a:glow rad="63500">
                                  <a:schemeClr val="bg1">
                                    <a:alpha val="70000"/>
                                  </a:schemeClr>
                                </a:glow>
                              </a:effectLst>
                              <a:latin typeface="Cambria Math" panose="02040503050406030204" pitchFamily="18" charset="0"/>
                            </a:rPr>
                            <m:t>light</m:t>
                          </m:r>
                        </m:sub>
                      </m:sSub>
                    </m:oMath>
                  </m:oMathPara>
                </a14:m>
                <a:endParaRPr lang="en-US" sz="2800" i="1" dirty="0">
                  <a:effectLst>
                    <a:glow rad="63500">
                      <a:schemeClr val="bg1">
                        <a:alpha val="70000"/>
                      </a:schemeClr>
                    </a:glow>
                  </a:effectLst>
                  <a:latin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FA2FBF6F-4FF2-A644-8807-E5E280B0798C}"/>
                  </a:ext>
                </a:extLst>
              </p:cNvPr>
              <p:cNvSpPr txBox="1">
                <a:spLocks noRot="1" noChangeAspect="1" noMove="1" noResize="1" noEditPoints="1" noAdjustHandles="1" noChangeArrowheads="1" noChangeShapeType="1" noTextEdit="1"/>
              </p:cNvSpPr>
              <p:nvPr/>
            </p:nvSpPr>
            <p:spPr>
              <a:xfrm>
                <a:off x="4640555" y="2357532"/>
                <a:ext cx="896527" cy="471539"/>
              </a:xfrm>
              <a:prstGeom prst="rect">
                <a:avLst/>
              </a:prstGeom>
              <a:blipFill>
                <a:blip r:embed="rId5"/>
                <a:stretch>
                  <a:fillRect l="-11111" r="-11111" b="-34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DEF5D52-6029-B845-9AA2-FD1B5EE82D5C}"/>
                  </a:ext>
                </a:extLst>
              </p:cNvPr>
              <p:cNvSpPr txBox="1"/>
              <p:nvPr/>
            </p:nvSpPr>
            <p:spPr>
              <a:xfrm>
                <a:off x="6775001" y="2037298"/>
                <a:ext cx="3921396" cy="1173783"/>
              </a:xfrm>
              <a:prstGeom prst="rect">
                <a:avLst/>
              </a:prstGeom>
              <a:noFill/>
            </p:spPr>
            <p:txBody>
              <a:bodyPr wrap="square" lIns="0" tIns="0" rIns="0" bIns="0" rtlCol="0">
                <a:spAutoFit/>
              </a:bodyPr>
              <a:lstStyle/>
              <a:p>
                <a:pPr algn="ctr"/>
                <a14:m>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𝑃</m:t>
                        </m:r>
                      </m:e>
                      <m:sub>
                        <m:r>
                          <m:rPr>
                            <m:sty m:val="p"/>
                          </m:rPr>
                          <a:rPr lang="en-US" sz="2800" b="0" i="0" smtClean="0">
                            <a:solidFill>
                              <a:schemeClr val="tx1"/>
                            </a:solidFill>
                            <a:latin typeface="Cambria Math" panose="02040503050406030204" pitchFamily="18" charset="0"/>
                          </a:rPr>
                          <m:t>light</m:t>
                        </m:r>
                      </m:sub>
                    </m:sSub>
                    <m:r>
                      <a:rPr lang="en-US" sz="2800" b="0" i="1" smtClean="0">
                        <a:solidFill>
                          <a:schemeClr val="tx1"/>
                        </a:solidFill>
                        <a:latin typeface="Cambria Math" panose="02040503050406030204" pitchFamily="18" charset="0"/>
                      </a:rPr>
                      <m:t>=</m:t>
                    </m:r>
                  </m:oMath>
                </a14:m>
                <a:r>
                  <a:rPr lang="en-US" sz="2800" dirty="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m>
                          <m:mPr>
                            <m:mcs>
                              <m:mc>
                                <m:mcPr>
                                  <m:count m:val="1"/>
                                  <m:mcJc m:val="center"/>
                                </m:mcPr>
                              </m:mc>
                            </m:mcs>
                            <m:ctrlPr>
                              <a:rPr lang="en-US" sz="2800" b="0" i="1" smtClean="0">
                                <a:latin typeface="Cambria Math" panose="02040503050406030204" pitchFamily="18" charset="0"/>
                              </a:rPr>
                            </m:ctrlPr>
                          </m:mPr>
                          <m:mr>
                            <m:e>
                              <m:r>
                                <m:rPr>
                                  <m:brk m:alnAt="7"/>
                                </m:rPr>
                                <a:rPr lang="en-US" sz="2800" b="0" i="1" smtClean="0">
                                  <a:latin typeface="Cambria Math" panose="02040503050406030204" pitchFamily="18" charset="0"/>
                                </a:rPr>
                                <m:t>0</m:t>
                              </m:r>
                            </m:e>
                          </m:mr>
                          <m:mr>
                            <m:e>
                              <m:r>
                                <a:rPr lang="en-US" sz="2800" i="1">
                                  <a:latin typeface="Cambria Math" panose="02040503050406030204" pitchFamily="18" charset="0"/>
                                  <a:ea typeface="Cambria Math" panose="02040503050406030204" pitchFamily="18" charset="0"/>
                                </a:rPr>
                                <m:t>𝜋</m:t>
                              </m:r>
                            </m:e>
                          </m:mr>
                          <m:mr>
                            <m:e>
                              <m:r>
                                <a:rPr lang="en-US" sz="2800" b="0" i="1" smtClean="0">
                                  <a:latin typeface="Cambria Math" panose="02040503050406030204" pitchFamily="18" charset="0"/>
                                </a:rPr>
                                <m:t>0</m:t>
                              </m:r>
                            </m:e>
                          </m:mr>
                        </m:m>
                      </m:e>
                    </m:d>
                  </m:oMath>
                </a14:m>
                <a:endParaRPr lang="en-US" sz="2800" dirty="0">
                  <a:solidFill>
                    <a:schemeClr val="tx1"/>
                  </a:solidFill>
                </a:endParaRPr>
              </a:p>
            </p:txBody>
          </p:sp>
        </mc:Choice>
        <mc:Fallback xmlns="">
          <p:sp>
            <p:nvSpPr>
              <p:cNvPr id="13" name="TextBox 12">
                <a:extLst>
                  <a:ext uri="{FF2B5EF4-FFF2-40B4-BE49-F238E27FC236}">
                    <a16:creationId xmlns:a16="http://schemas.microsoft.com/office/drawing/2014/main" id="{9DEF5D52-6029-B845-9AA2-FD1B5EE82D5C}"/>
                  </a:ext>
                </a:extLst>
              </p:cNvPr>
              <p:cNvSpPr txBox="1">
                <a:spLocks noRot="1" noChangeAspect="1" noMove="1" noResize="1" noEditPoints="1" noAdjustHandles="1" noChangeArrowheads="1" noChangeShapeType="1" noTextEdit="1"/>
              </p:cNvSpPr>
              <p:nvPr/>
            </p:nvSpPr>
            <p:spPr>
              <a:xfrm>
                <a:off x="6775001" y="2037298"/>
                <a:ext cx="3921396" cy="1173783"/>
              </a:xfrm>
              <a:prstGeom prst="rect">
                <a:avLst/>
              </a:prstGeom>
              <a:blipFill>
                <a:blip r:embed="rId6"/>
                <a:stretch>
                  <a:fillRect b="-5319"/>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102B46E9-C726-FF4D-8FAC-E97B85A77F5B}"/>
              </a:ext>
            </a:extLst>
          </p:cNvPr>
          <p:cNvCxnSpPr>
            <a:cxnSpLocks/>
          </p:cNvCxnSpPr>
          <p:nvPr/>
        </p:nvCxnSpPr>
        <p:spPr>
          <a:xfrm flipV="1">
            <a:off x="2591524" y="1864732"/>
            <a:ext cx="0" cy="30861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18BFA60-9A65-CB42-B14C-6A1105D11FFB}"/>
                  </a:ext>
                </a:extLst>
              </p:cNvPr>
              <p:cNvSpPr txBox="1"/>
              <p:nvPr/>
            </p:nvSpPr>
            <p:spPr>
              <a:xfrm>
                <a:off x="2291048" y="1451212"/>
                <a:ext cx="288284"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𝑦</m:t>
                      </m:r>
                    </m:oMath>
                  </m:oMathPara>
                </a14:m>
                <a:endParaRPr lang="en-US" sz="2800" dirty="0"/>
              </a:p>
            </p:txBody>
          </p:sp>
        </mc:Choice>
        <mc:Fallback xmlns="">
          <p:sp>
            <p:nvSpPr>
              <p:cNvPr id="16" name="TextBox 15">
                <a:extLst>
                  <a:ext uri="{FF2B5EF4-FFF2-40B4-BE49-F238E27FC236}">
                    <a16:creationId xmlns:a16="http://schemas.microsoft.com/office/drawing/2014/main" id="{918BFA60-9A65-CB42-B14C-6A1105D11FFB}"/>
                  </a:ext>
                </a:extLst>
              </p:cNvPr>
              <p:cNvSpPr txBox="1">
                <a:spLocks noRot="1" noChangeAspect="1" noMove="1" noResize="1" noEditPoints="1" noAdjustHandles="1" noChangeArrowheads="1" noChangeShapeType="1" noTextEdit="1"/>
              </p:cNvSpPr>
              <p:nvPr/>
            </p:nvSpPr>
            <p:spPr>
              <a:xfrm>
                <a:off x="2291048" y="1451212"/>
                <a:ext cx="288284" cy="430887"/>
              </a:xfrm>
              <a:prstGeom prst="rect">
                <a:avLst/>
              </a:prstGeom>
              <a:blipFill>
                <a:blip r:embed="rId7"/>
                <a:stretch>
                  <a:fillRect l="-30435" r="-21739" b="-2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20BFE95-3D40-024A-8A2B-A1CFC149D270}"/>
                  </a:ext>
                </a:extLst>
              </p:cNvPr>
              <p:cNvSpPr txBox="1"/>
              <p:nvPr/>
            </p:nvSpPr>
            <p:spPr>
              <a:xfrm>
                <a:off x="6775001" y="3679661"/>
                <a:ext cx="3921396" cy="1139414"/>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𝑃</m:t>
                          </m:r>
                        </m:e>
                        <m:sub>
                          <m:r>
                            <m:rPr>
                              <m:sty m:val="p"/>
                            </m:rPr>
                            <a:rPr lang="en-US" sz="2800" b="0" i="0" smtClean="0">
                              <a:latin typeface="Cambria Math" panose="02040503050406030204" pitchFamily="18" charset="0"/>
                            </a:rPr>
                            <m:t>cube</m:t>
                          </m:r>
                        </m:sub>
                      </m:sSub>
                      <m:r>
                        <a:rPr lang="en-US" sz="2800" b="0" i="1" smtClean="0">
                          <a:solidFill>
                            <a:schemeClr val="tx1"/>
                          </a:solidFill>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𝑃</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d>
                        <m:dPr>
                          <m:ctrlPr>
                            <a:rPr lang="en-US" sz="2800" i="1">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r>
                                  <m:rPr>
                                    <m:brk m:alnAt="7"/>
                                  </m:rPr>
                                  <a:rPr lang="en-US" sz="2800" i="1">
                                    <a:latin typeface="Cambria Math" panose="02040503050406030204" pitchFamily="18" charset="0"/>
                                  </a:rPr>
                                  <m:t>0</m:t>
                                </m:r>
                              </m:e>
                            </m:mr>
                            <m:mr>
                              <m:e>
                                <m:r>
                                  <a:rPr lang="en-US" sz="2800" i="1">
                                    <a:latin typeface="Cambria Math" panose="02040503050406030204" pitchFamily="18" charset="0"/>
                                    <a:ea typeface="Cambria Math" panose="02040503050406030204" pitchFamily="18" charset="0"/>
                                  </a:rPr>
                                  <m:t>𝜋</m:t>
                                </m:r>
                              </m:e>
                            </m:mr>
                            <m:mr>
                              <m:e>
                                <m:r>
                                  <a:rPr lang="en-US" sz="2800" i="1">
                                    <a:latin typeface="Cambria Math" panose="02040503050406030204" pitchFamily="18" charset="0"/>
                                  </a:rPr>
                                  <m:t>0</m:t>
                                </m:r>
                              </m:e>
                            </m:mr>
                          </m:m>
                        </m:e>
                      </m:d>
                    </m:oMath>
                  </m:oMathPara>
                </a14:m>
                <a:endParaRPr lang="en-US" sz="2800" dirty="0">
                  <a:solidFill>
                    <a:schemeClr val="tx1"/>
                  </a:solidFill>
                </a:endParaRPr>
              </a:p>
            </p:txBody>
          </p:sp>
        </mc:Choice>
        <mc:Fallback xmlns="">
          <p:sp>
            <p:nvSpPr>
              <p:cNvPr id="27" name="TextBox 26">
                <a:extLst>
                  <a:ext uri="{FF2B5EF4-FFF2-40B4-BE49-F238E27FC236}">
                    <a16:creationId xmlns:a16="http://schemas.microsoft.com/office/drawing/2014/main" id="{320BFE95-3D40-024A-8A2B-A1CFC149D270}"/>
                  </a:ext>
                </a:extLst>
              </p:cNvPr>
              <p:cNvSpPr txBox="1">
                <a:spLocks noRot="1" noChangeAspect="1" noMove="1" noResize="1" noEditPoints="1" noAdjustHandles="1" noChangeArrowheads="1" noChangeShapeType="1" noTextEdit="1"/>
              </p:cNvSpPr>
              <p:nvPr/>
            </p:nvSpPr>
            <p:spPr>
              <a:xfrm>
                <a:off x="6775001" y="3679661"/>
                <a:ext cx="3921396" cy="1139414"/>
              </a:xfrm>
              <a:prstGeom prst="rect">
                <a:avLst/>
              </a:prstGeom>
              <a:blipFill>
                <a:blip r:embed="rId8"/>
                <a:stretch>
                  <a:fillRect b="-8889"/>
                </a:stretch>
              </a:blipFill>
            </p:spPr>
            <p:txBody>
              <a:bodyPr/>
              <a:lstStyle/>
              <a:p>
                <a:r>
                  <a:rPr lang="en-US">
                    <a:noFill/>
                  </a:rPr>
                  <a:t> </a:t>
                </a:r>
              </a:p>
            </p:txBody>
          </p:sp>
        </mc:Fallback>
      </mc:AlternateContent>
      <p:sp>
        <p:nvSpPr>
          <p:cNvPr id="11" name="Oval 10">
            <a:extLst>
              <a:ext uri="{FF2B5EF4-FFF2-40B4-BE49-F238E27FC236}">
                <a16:creationId xmlns:a16="http://schemas.microsoft.com/office/drawing/2014/main" id="{6F1078C0-42BD-F44D-A90C-4F9FB0E08146}"/>
              </a:ext>
            </a:extLst>
          </p:cNvPr>
          <p:cNvSpPr/>
          <p:nvPr/>
        </p:nvSpPr>
        <p:spPr>
          <a:xfrm>
            <a:off x="4432759" y="3409115"/>
            <a:ext cx="137160" cy="136042"/>
          </a:xfrm>
          <a:prstGeom prst="ellipse">
            <a:avLst/>
          </a:prstGeom>
          <a:solidFill>
            <a:schemeClr val="tx1"/>
          </a:solidFill>
          <a:ln>
            <a:noFill/>
          </a:ln>
          <a:effectLst>
            <a:glow rad="63500">
              <a:schemeClr val="bg1">
                <a:alpha val="7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A647118-8153-6D48-B222-BB13FB1EA00D}"/>
              </a:ext>
            </a:extLst>
          </p:cNvPr>
          <p:cNvSpPr/>
          <p:nvPr/>
        </p:nvSpPr>
        <p:spPr>
          <a:xfrm>
            <a:off x="4432759" y="2289511"/>
            <a:ext cx="137160" cy="136042"/>
          </a:xfrm>
          <a:prstGeom prst="ellipse">
            <a:avLst/>
          </a:prstGeom>
          <a:solidFill>
            <a:schemeClr val="tx1"/>
          </a:solidFill>
          <a:ln>
            <a:noFill/>
          </a:ln>
          <a:effectLst>
            <a:glow rad="63500">
              <a:schemeClr val="bg1">
                <a:alpha val="7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6AA881-83E3-0B44-9D77-63518CE52E1F}"/>
              </a:ext>
            </a:extLst>
          </p:cNvPr>
          <p:cNvSpPr txBox="1"/>
          <p:nvPr/>
        </p:nvSpPr>
        <p:spPr>
          <a:xfrm>
            <a:off x="8605733" y="2037298"/>
            <a:ext cx="418455" cy="2781777"/>
          </a:xfrm>
          <a:prstGeom prst="rect">
            <a:avLst/>
          </a:prstGeom>
          <a:noFill/>
          <a:ln w="28575">
            <a:solidFill>
              <a:srgbClr val="C00000"/>
            </a:solidFill>
            <a:prstDash val="dash"/>
          </a:ln>
        </p:spPr>
        <p:txBody>
          <a:bodyPr wrap="square" rtlCol="0">
            <a:spAutoFit/>
          </a:bodyPr>
          <a:lstStyle/>
          <a:p>
            <a:endParaRPr lang="en-US" dirty="0"/>
          </a:p>
        </p:txBody>
      </p:sp>
      <p:sp>
        <p:nvSpPr>
          <p:cNvPr id="6" name="TextBox 5">
            <a:extLst>
              <a:ext uri="{FF2B5EF4-FFF2-40B4-BE49-F238E27FC236}">
                <a16:creationId xmlns:a16="http://schemas.microsoft.com/office/drawing/2014/main" id="{D99C884D-E492-E847-ABD5-11ACBBE857F5}"/>
              </a:ext>
            </a:extLst>
          </p:cNvPr>
          <p:cNvSpPr txBox="1"/>
          <p:nvPr/>
        </p:nvSpPr>
        <p:spPr>
          <a:xfrm>
            <a:off x="7647909" y="5173721"/>
            <a:ext cx="2263761" cy="954107"/>
          </a:xfrm>
          <a:prstGeom prst="rect">
            <a:avLst/>
          </a:prstGeom>
          <a:noFill/>
        </p:spPr>
        <p:txBody>
          <a:bodyPr wrap="none" rtlCol="0">
            <a:spAutoFit/>
          </a:bodyPr>
          <a:lstStyle/>
          <a:p>
            <a:pPr algn="ctr"/>
            <a:r>
              <a:rPr lang="en-US" sz="2800" dirty="0">
                <a:solidFill>
                  <a:srgbClr val="C00000"/>
                </a:solidFill>
              </a:rPr>
              <a:t>Initial position</a:t>
            </a:r>
          </a:p>
          <a:p>
            <a:pPr algn="ctr"/>
            <a:r>
              <a:rPr lang="en-US" sz="2800" dirty="0">
                <a:solidFill>
                  <a:srgbClr val="C00000"/>
                </a:solidFill>
              </a:rPr>
              <a:t>(constant)</a:t>
            </a:r>
          </a:p>
        </p:txBody>
      </p:sp>
      <p:sp>
        <p:nvSpPr>
          <p:cNvPr id="9" name="Title 8">
            <a:extLst>
              <a:ext uri="{FF2B5EF4-FFF2-40B4-BE49-F238E27FC236}">
                <a16:creationId xmlns:a16="http://schemas.microsoft.com/office/drawing/2014/main" id="{FD838FFB-5575-FF46-8DE4-BFE900A2EC9F}"/>
              </a:ext>
            </a:extLst>
          </p:cNvPr>
          <p:cNvSpPr>
            <a:spLocks noGrp="1"/>
          </p:cNvSpPr>
          <p:nvPr>
            <p:ph type="title"/>
          </p:nvPr>
        </p:nvSpPr>
        <p:spPr/>
        <p:txBody>
          <a:bodyPr/>
          <a:lstStyle/>
          <a:p>
            <a:r>
              <a:rPr lang="en-US" b="1" dirty="0"/>
              <a:t>Results: Validation</a:t>
            </a:r>
            <a:endParaRPr lang="en-US" dirty="0"/>
          </a:p>
        </p:txBody>
      </p:sp>
    </p:spTree>
    <p:extLst>
      <p:ext uri="{BB962C8B-B14F-4D97-AF65-F5344CB8AC3E}">
        <p14:creationId xmlns:p14="http://schemas.microsoft.com/office/powerpoint/2010/main" val="4159626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7D3AB-E6E6-0F4A-8050-ABBB04860C6C}"/>
              </a:ext>
            </a:extLst>
          </p:cNvPr>
          <p:cNvSpPr>
            <a:spLocks noGrp="1"/>
          </p:cNvSpPr>
          <p:nvPr>
            <p:ph type="title"/>
          </p:nvPr>
        </p:nvSpPr>
        <p:spPr/>
        <p:txBody>
          <a:bodyPr/>
          <a:lstStyle/>
          <a:p>
            <a:r>
              <a:rPr lang="en-US" b="1" dirty="0">
                <a:latin typeface="+mn-lt"/>
              </a:rPr>
              <a:t>Results: Validation</a:t>
            </a:r>
          </a:p>
        </p:txBody>
      </p:sp>
      <p:sp>
        <p:nvSpPr>
          <p:cNvPr id="10" name="TextBox 9">
            <a:extLst>
              <a:ext uri="{FF2B5EF4-FFF2-40B4-BE49-F238E27FC236}">
                <a16:creationId xmlns:a16="http://schemas.microsoft.com/office/drawing/2014/main" id="{77DC8440-553F-4F05-B5DF-002A77D95D80}"/>
              </a:ext>
            </a:extLst>
          </p:cNvPr>
          <p:cNvSpPr txBox="1"/>
          <p:nvPr/>
        </p:nvSpPr>
        <p:spPr>
          <a:xfrm>
            <a:off x="3935730" y="6100791"/>
            <a:ext cx="4320540" cy="523220"/>
          </a:xfrm>
          <a:prstGeom prst="rect">
            <a:avLst/>
          </a:prstGeom>
          <a:noFill/>
        </p:spPr>
        <p:txBody>
          <a:bodyPr wrap="square" rtlCol="0">
            <a:spAutoFit/>
          </a:bodyPr>
          <a:lstStyle/>
          <a:p>
            <a:pPr algn="ctr"/>
            <a:r>
              <a:rPr lang="en-US" sz="2800" b="1" dirty="0">
                <a:latin typeface="+mj-lt"/>
              </a:rPr>
              <a:t>(equal-time comparison)</a:t>
            </a:r>
            <a:endParaRPr lang="en-US" sz="2800" dirty="0">
              <a:latin typeface="+mj-lt"/>
            </a:endParaRPr>
          </a:p>
        </p:txBody>
      </p:sp>
      <p:grpSp>
        <p:nvGrpSpPr>
          <p:cNvPr id="4" name="Group 3">
            <a:extLst>
              <a:ext uri="{FF2B5EF4-FFF2-40B4-BE49-F238E27FC236}">
                <a16:creationId xmlns:a16="http://schemas.microsoft.com/office/drawing/2014/main" id="{8506B2D2-CDBC-3B45-AE94-1456EDA02B72}"/>
              </a:ext>
            </a:extLst>
          </p:cNvPr>
          <p:cNvGrpSpPr/>
          <p:nvPr/>
        </p:nvGrpSpPr>
        <p:grpSpPr>
          <a:xfrm>
            <a:off x="1245552" y="883922"/>
            <a:ext cx="9700897" cy="5115241"/>
            <a:chOff x="2057400" y="883922"/>
            <a:chExt cx="9700897" cy="5115241"/>
          </a:xfrm>
        </p:grpSpPr>
        <p:pic>
          <p:nvPicPr>
            <p:cNvPr id="5" name="Picture 4">
              <a:extLst>
                <a:ext uri="{FF2B5EF4-FFF2-40B4-BE49-F238E27FC236}">
                  <a16:creationId xmlns:a16="http://schemas.microsoft.com/office/drawing/2014/main" id="{0A835BB4-9C0C-4809-8F8B-A3E8F6C56E98}"/>
                </a:ext>
              </a:extLst>
            </p:cNvPr>
            <p:cNvPicPr>
              <a:picLocks noChangeAspect="1"/>
            </p:cNvPicPr>
            <p:nvPr/>
          </p:nvPicPr>
          <p:blipFill>
            <a:blip r:embed="rId3"/>
            <a:stretch>
              <a:fillRect/>
            </a:stretch>
          </p:blipFill>
          <p:spPr>
            <a:xfrm>
              <a:off x="2057400" y="1690688"/>
              <a:ext cx="7848600" cy="3895725"/>
            </a:xfrm>
            <a:prstGeom prst="rect">
              <a:avLst/>
            </a:prstGeom>
          </p:spPr>
        </p:pic>
        <p:sp>
          <p:nvSpPr>
            <p:cNvPr id="6" name="TextBox 5">
              <a:extLst>
                <a:ext uri="{FF2B5EF4-FFF2-40B4-BE49-F238E27FC236}">
                  <a16:creationId xmlns:a16="http://schemas.microsoft.com/office/drawing/2014/main" id="{CD896A22-9D95-48DF-9E2A-D1AC01FBB0EB}"/>
                </a:ext>
              </a:extLst>
            </p:cNvPr>
            <p:cNvSpPr txBox="1"/>
            <p:nvPr/>
          </p:nvSpPr>
          <p:spPr>
            <a:xfrm>
              <a:off x="2182177" y="4705647"/>
              <a:ext cx="1844040" cy="461665"/>
            </a:xfrm>
            <a:prstGeom prst="rect">
              <a:avLst/>
            </a:prstGeom>
            <a:noFill/>
          </p:spPr>
          <p:txBody>
            <a:bodyPr wrap="square" rtlCol="0">
              <a:spAutoFit/>
            </a:bodyPr>
            <a:lstStyle/>
            <a:p>
              <a:r>
                <a:rPr lang="en-US" sz="2400" b="1" dirty="0">
                  <a:latin typeface="+mj-lt"/>
                </a:rPr>
                <a:t>Orig. Image</a:t>
              </a:r>
            </a:p>
          </p:txBody>
        </p:sp>
        <p:sp>
          <p:nvSpPr>
            <p:cNvPr id="7" name="TextBox 6">
              <a:extLst>
                <a:ext uri="{FF2B5EF4-FFF2-40B4-BE49-F238E27FC236}">
                  <a16:creationId xmlns:a16="http://schemas.microsoft.com/office/drawing/2014/main" id="{4EF929D1-2F41-4F87-8A9C-C769D4C0C3D9}"/>
                </a:ext>
              </a:extLst>
            </p:cNvPr>
            <p:cNvSpPr txBox="1"/>
            <p:nvPr/>
          </p:nvSpPr>
          <p:spPr>
            <a:xfrm>
              <a:off x="4554854" y="4705647"/>
              <a:ext cx="923926" cy="461665"/>
            </a:xfrm>
            <a:prstGeom prst="rect">
              <a:avLst/>
            </a:prstGeom>
            <a:noFill/>
          </p:spPr>
          <p:txBody>
            <a:bodyPr wrap="square" rtlCol="0">
              <a:spAutoFit/>
            </a:bodyPr>
            <a:lstStyle/>
            <a:p>
              <a:r>
                <a:rPr lang="en-US" sz="2400" b="1" dirty="0">
                  <a:latin typeface="+mj-lt"/>
                </a:rPr>
                <a:t>Ours</a:t>
              </a:r>
            </a:p>
          </p:txBody>
        </p:sp>
        <p:sp>
          <p:nvSpPr>
            <p:cNvPr id="8" name="TextBox 7">
              <a:extLst>
                <a:ext uri="{FF2B5EF4-FFF2-40B4-BE49-F238E27FC236}">
                  <a16:creationId xmlns:a16="http://schemas.microsoft.com/office/drawing/2014/main" id="{688F4EC2-83ED-494C-A83E-D42019ED76BE}"/>
                </a:ext>
              </a:extLst>
            </p:cNvPr>
            <p:cNvSpPr txBox="1"/>
            <p:nvPr/>
          </p:nvSpPr>
          <p:spPr>
            <a:xfrm>
              <a:off x="9848366" y="2553940"/>
              <a:ext cx="1909931" cy="461665"/>
            </a:xfrm>
            <a:prstGeom prst="rect">
              <a:avLst/>
            </a:prstGeom>
            <a:noFill/>
          </p:spPr>
          <p:txBody>
            <a:bodyPr wrap="square" rtlCol="0">
              <a:spAutoFit/>
            </a:bodyPr>
            <a:lstStyle/>
            <a:p>
              <a:pPr algn="ctr"/>
              <a:r>
                <a:rPr lang="en-US" sz="2400" b="1" dirty="0">
                  <a:latin typeface="+mj-lt"/>
                </a:rPr>
                <a:t>large spacing</a:t>
              </a:r>
            </a:p>
          </p:txBody>
        </p:sp>
        <p:sp>
          <p:nvSpPr>
            <p:cNvPr id="9" name="TextBox 8">
              <a:extLst>
                <a:ext uri="{FF2B5EF4-FFF2-40B4-BE49-F238E27FC236}">
                  <a16:creationId xmlns:a16="http://schemas.microsoft.com/office/drawing/2014/main" id="{4F80F720-5075-4062-8A96-A173192109B6}"/>
                </a:ext>
              </a:extLst>
            </p:cNvPr>
            <p:cNvSpPr txBox="1"/>
            <p:nvPr/>
          </p:nvSpPr>
          <p:spPr>
            <a:xfrm>
              <a:off x="9848366" y="4243982"/>
              <a:ext cx="1909931" cy="461665"/>
            </a:xfrm>
            <a:prstGeom prst="rect">
              <a:avLst/>
            </a:prstGeom>
            <a:noFill/>
          </p:spPr>
          <p:txBody>
            <a:bodyPr wrap="square" rtlCol="0">
              <a:spAutoFit/>
            </a:bodyPr>
            <a:lstStyle/>
            <a:p>
              <a:pPr algn="ctr"/>
              <a:r>
                <a:rPr lang="en-US" sz="2400" b="1" dirty="0">
                  <a:latin typeface="+mj-lt"/>
                </a:rPr>
                <a:t>small spacing</a:t>
              </a:r>
            </a:p>
          </p:txBody>
        </p:sp>
        <p:sp>
          <p:nvSpPr>
            <p:cNvPr id="11" name="TextBox 10">
              <a:extLst>
                <a:ext uri="{FF2B5EF4-FFF2-40B4-BE49-F238E27FC236}">
                  <a16:creationId xmlns:a16="http://schemas.microsoft.com/office/drawing/2014/main" id="{7028D337-7B78-1B4A-B274-17202D5FBE03}"/>
                </a:ext>
              </a:extLst>
            </p:cNvPr>
            <p:cNvSpPr txBox="1"/>
            <p:nvPr/>
          </p:nvSpPr>
          <p:spPr>
            <a:xfrm>
              <a:off x="6349788" y="1207511"/>
              <a:ext cx="1473413" cy="461665"/>
            </a:xfrm>
            <a:prstGeom prst="rect">
              <a:avLst/>
            </a:prstGeom>
            <a:noFill/>
          </p:spPr>
          <p:txBody>
            <a:bodyPr wrap="square" rtlCol="0">
              <a:spAutoFit/>
            </a:bodyPr>
            <a:lstStyle/>
            <a:p>
              <a:pPr algn="ctr"/>
              <a:r>
                <a:rPr lang="en-US" sz="2400" b="1" dirty="0">
                  <a:latin typeface="+mj-lt"/>
                </a:rPr>
                <a:t>Finite Diff.</a:t>
              </a:r>
            </a:p>
          </p:txBody>
        </p:sp>
        <p:sp>
          <p:nvSpPr>
            <p:cNvPr id="12" name="TextBox 11">
              <a:extLst>
                <a:ext uri="{FF2B5EF4-FFF2-40B4-BE49-F238E27FC236}">
                  <a16:creationId xmlns:a16="http://schemas.microsoft.com/office/drawing/2014/main" id="{8927D814-77FA-8B43-A4BF-534BE42D8309}"/>
                </a:ext>
              </a:extLst>
            </p:cNvPr>
            <p:cNvSpPr txBox="1"/>
            <p:nvPr/>
          </p:nvSpPr>
          <p:spPr>
            <a:xfrm>
              <a:off x="8076141" y="883922"/>
              <a:ext cx="1724873" cy="830997"/>
            </a:xfrm>
            <a:prstGeom prst="rect">
              <a:avLst/>
            </a:prstGeom>
            <a:noFill/>
          </p:spPr>
          <p:txBody>
            <a:bodyPr wrap="square" rtlCol="0">
              <a:spAutoFit/>
            </a:bodyPr>
            <a:lstStyle/>
            <a:p>
              <a:pPr algn="ctr"/>
              <a:r>
                <a:rPr lang="en-US" sz="2400" b="1" dirty="0">
                  <a:latin typeface="+mj-lt"/>
                </a:rPr>
                <a:t>Absolute difference</a:t>
              </a:r>
            </a:p>
          </p:txBody>
        </p:sp>
        <p:pic>
          <p:nvPicPr>
            <p:cNvPr id="3" name="Picture 2">
              <a:extLst>
                <a:ext uri="{FF2B5EF4-FFF2-40B4-BE49-F238E27FC236}">
                  <a16:creationId xmlns:a16="http://schemas.microsoft.com/office/drawing/2014/main" id="{9C0D5663-F3CF-A840-8D49-DD1B1A1E17F0}"/>
                </a:ext>
              </a:extLst>
            </p:cNvPr>
            <p:cNvPicPr>
              <a:picLocks noChangeAspect="1"/>
            </p:cNvPicPr>
            <p:nvPr/>
          </p:nvPicPr>
          <p:blipFill>
            <a:blip r:embed="rId4"/>
            <a:stretch>
              <a:fillRect/>
            </a:stretch>
          </p:blipFill>
          <p:spPr>
            <a:xfrm>
              <a:off x="3670194" y="5592763"/>
              <a:ext cx="6832600" cy="406400"/>
            </a:xfrm>
            <a:prstGeom prst="rect">
              <a:avLst/>
            </a:prstGeom>
          </p:spPr>
        </p:pic>
      </p:grpSp>
      <p:sp>
        <p:nvSpPr>
          <p:cNvPr id="13" name="Rounded Rectangle 12">
            <a:extLst>
              <a:ext uri="{FF2B5EF4-FFF2-40B4-BE49-F238E27FC236}">
                <a16:creationId xmlns:a16="http://schemas.microsoft.com/office/drawing/2014/main" id="{F992EB45-606E-E249-AC27-E8A2FFC6B271}"/>
              </a:ext>
            </a:extLst>
          </p:cNvPr>
          <p:cNvSpPr/>
          <p:nvPr/>
        </p:nvSpPr>
        <p:spPr>
          <a:xfrm>
            <a:off x="5145740" y="1666824"/>
            <a:ext cx="3948411" cy="1990776"/>
          </a:xfrm>
          <a:custGeom>
            <a:avLst/>
            <a:gdLst>
              <a:gd name="connsiteX0" fmla="*/ 0 w 3948411"/>
              <a:gd name="connsiteY0" fmla="*/ 134576 h 1990776"/>
              <a:gd name="connsiteX1" fmla="*/ 134576 w 3948411"/>
              <a:gd name="connsiteY1" fmla="*/ 0 h 1990776"/>
              <a:gd name="connsiteX2" fmla="*/ 784578 w 3948411"/>
              <a:gd name="connsiteY2" fmla="*/ 0 h 1990776"/>
              <a:gd name="connsiteX3" fmla="*/ 1434581 w 3948411"/>
              <a:gd name="connsiteY3" fmla="*/ 0 h 1990776"/>
              <a:gd name="connsiteX4" fmla="*/ 1974206 w 3948411"/>
              <a:gd name="connsiteY4" fmla="*/ 0 h 1990776"/>
              <a:gd name="connsiteX5" fmla="*/ 2550623 w 3948411"/>
              <a:gd name="connsiteY5" fmla="*/ 0 h 1990776"/>
              <a:gd name="connsiteX6" fmla="*/ 3090247 w 3948411"/>
              <a:gd name="connsiteY6" fmla="*/ 0 h 1990776"/>
              <a:gd name="connsiteX7" fmla="*/ 3813835 w 3948411"/>
              <a:gd name="connsiteY7" fmla="*/ 0 h 1990776"/>
              <a:gd name="connsiteX8" fmla="*/ 3948411 w 3948411"/>
              <a:gd name="connsiteY8" fmla="*/ 134576 h 1990776"/>
              <a:gd name="connsiteX9" fmla="*/ 3948411 w 3948411"/>
              <a:gd name="connsiteY9" fmla="*/ 725667 h 1990776"/>
              <a:gd name="connsiteX10" fmla="*/ 3948411 w 3948411"/>
              <a:gd name="connsiteY10" fmla="*/ 1265109 h 1990776"/>
              <a:gd name="connsiteX11" fmla="*/ 3948411 w 3948411"/>
              <a:gd name="connsiteY11" fmla="*/ 1856200 h 1990776"/>
              <a:gd name="connsiteX12" fmla="*/ 3813835 w 3948411"/>
              <a:gd name="connsiteY12" fmla="*/ 1990776 h 1990776"/>
              <a:gd name="connsiteX13" fmla="*/ 3237418 w 3948411"/>
              <a:gd name="connsiteY13" fmla="*/ 1990776 h 1990776"/>
              <a:gd name="connsiteX14" fmla="*/ 2661001 w 3948411"/>
              <a:gd name="connsiteY14" fmla="*/ 1990776 h 1990776"/>
              <a:gd name="connsiteX15" fmla="*/ 2047791 w 3948411"/>
              <a:gd name="connsiteY15" fmla="*/ 1990776 h 1990776"/>
              <a:gd name="connsiteX16" fmla="*/ 1397788 w 3948411"/>
              <a:gd name="connsiteY16" fmla="*/ 1990776 h 1990776"/>
              <a:gd name="connsiteX17" fmla="*/ 710993 w 3948411"/>
              <a:gd name="connsiteY17" fmla="*/ 1990776 h 1990776"/>
              <a:gd name="connsiteX18" fmla="*/ 134576 w 3948411"/>
              <a:gd name="connsiteY18" fmla="*/ 1990776 h 1990776"/>
              <a:gd name="connsiteX19" fmla="*/ 0 w 3948411"/>
              <a:gd name="connsiteY19" fmla="*/ 1856200 h 1990776"/>
              <a:gd name="connsiteX20" fmla="*/ 0 w 3948411"/>
              <a:gd name="connsiteY20" fmla="*/ 1247893 h 1990776"/>
              <a:gd name="connsiteX21" fmla="*/ 0 w 3948411"/>
              <a:gd name="connsiteY21" fmla="*/ 656802 h 1990776"/>
              <a:gd name="connsiteX22" fmla="*/ 0 w 3948411"/>
              <a:gd name="connsiteY22" fmla="*/ 134576 h 199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48411" h="1990776" extrusionOk="0">
                <a:moveTo>
                  <a:pt x="0" y="134576"/>
                </a:moveTo>
                <a:cubicBezTo>
                  <a:pt x="10782" y="68013"/>
                  <a:pt x="57042" y="7459"/>
                  <a:pt x="134576" y="0"/>
                </a:cubicBezTo>
                <a:cubicBezTo>
                  <a:pt x="428144" y="-9817"/>
                  <a:pt x="622013" y="-15957"/>
                  <a:pt x="784578" y="0"/>
                </a:cubicBezTo>
                <a:cubicBezTo>
                  <a:pt x="947143" y="15957"/>
                  <a:pt x="1176758" y="21730"/>
                  <a:pt x="1434581" y="0"/>
                </a:cubicBezTo>
                <a:cubicBezTo>
                  <a:pt x="1692404" y="-21730"/>
                  <a:pt x="1745584" y="24578"/>
                  <a:pt x="1974206" y="0"/>
                </a:cubicBezTo>
                <a:cubicBezTo>
                  <a:pt x="2202829" y="-24578"/>
                  <a:pt x="2363496" y="-24910"/>
                  <a:pt x="2550623" y="0"/>
                </a:cubicBezTo>
                <a:cubicBezTo>
                  <a:pt x="2737750" y="24910"/>
                  <a:pt x="2851405" y="12758"/>
                  <a:pt x="3090247" y="0"/>
                </a:cubicBezTo>
                <a:cubicBezTo>
                  <a:pt x="3329089" y="-12758"/>
                  <a:pt x="3599445" y="25330"/>
                  <a:pt x="3813835" y="0"/>
                </a:cubicBezTo>
                <a:cubicBezTo>
                  <a:pt x="3891528" y="-16715"/>
                  <a:pt x="3940348" y="62294"/>
                  <a:pt x="3948411" y="134576"/>
                </a:cubicBezTo>
                <a:cubicBezTo>
                  <a:pt x="3965238" y="353413"/>
                  <a:pt x="3932193" y="586677"/>
                  <a:pt x="3948411" y="725667"/>
                </a:cubicBezTo>
                <a:cubicBezTo>
                  <a:pt x="3964629" y="864657"/>
                  <a:pt x="3954406" y="1131450"/>
                  <a:pt x="3948411" y="1265109"/>
                </a:cubicBezTo>
                <a:cubicBezTo>
                  <a:pt x="3942416" y="1398768"/>
                  <a:pt x="3919538" y="1722819"/>
                  <a:pt x="3948411" y="1856200"/>
                </a:cubicBezTo>
                <a:cubicBezTo>
                  <a:pt x="3943321" y="1928464"/>
                  <a:pt x="3890082" y="1982744"/>
                  <a:pt x="3813835" y="1990776"/>
                </a:cubicBezTo>
                <a:cubicBezTo>
                  <a:pt x="3609890" y="1998515"/>
                  <a:pt x="3463934" y="1962267"/>
                  <a:pt x="3237418" y="1990776"/>
                </a:cubicBezTo>
                <a:cubicBezTo>
                  <a:pt x="3010902" y="2019285"/>
                  <a:pt x="2921453" y="1993952"/>
                  <a:pt x="2661001" y="1990776"/>
                </a:cubicBezTo>
                <a:cubicBezTo>
                  <a:pt x="2400549" y="1987600"/>
                  <a:pt x="2214087" y="2002235"/>
                  <a:pt x="2047791" y="1990776"/>
                </a:cubicBezTo>
                <a:cubicBezTo>
                  <a:pt x="1881495" y="1979318"/>
                  <a:pt x="1547570" y="2004484"/>
                  <a:pt x="1397788" y="1990776"/>
                </a:cubicBezTo>
                <a:cubicBezTo>
                  <a:pt x="1248006" y="1977068"/>
                  <a:pt x="991334" y="2021388"/>
                  <a:pt x="710993" y="1990776"/>
                </a:cubicBezTo>
                <a:cubicBezTo>
                  <a:pt x="430652" y="1960164"/>
                  <a:pt x="376037" y="2016822"/>
                  <a:pt x="134576" y="1990776"/>
                </a:cubicBezTo>
                <a:cubicBezTo>
                  <a:pt x="64889" y="1989196"/>
                  <a:pt x="-8180" y="1929113"/>
                  <a:pt x="0" y="1856200"/>
                </a:cubicBezTo>
                <a:cubicBezTo>
                  <a:pt x="-16672" y="1552742"/>
                  <a:pt x="3834" y="1547354"/>
                  <a:pt x="0" y="1247893"/>
                </a:cubicBezTo>
                <a:cubicBezTo>
                  <a:pt x="-3834" y="948432"/>
                  <a:pt x="21133" y="906476"/>
                  <a:pt x="0" y="656802"/>
                </a:cubicBezTo>
                <a:cubicBezTo>
                  <a:pt x="-21133" y="407128"/>
                  <a:pt x="-21408" y="339832"/>
                  <a:pt x="0" y="134576"/>
                </a:cubicBezTo>
                <a:close/>
              </a:path>
            </a:pathLst>
          </a:custGeom>
          <a:noFill/>
          <a:ln w="38100">
            <a:solidFill>
              <a:srgbClr val="C00000"/>
            </a:solidFill>
            <a:extLst>
              <a:ext uri="{C807C97D-BFC1-408E-A445-0C87EB9F89A2}">
                <ask:lineSketchStyleProps xmlns:ask="http://schemas.microsoft.com/office/drawing/2018/sketchyshapes" sd="1011431495">
                  <a:prstGeom prst="roundRect">
                    <a:avLst>
                      <a:gd name="adj" fmla="val 676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E5F570B1-4ADF-114F-B25E-89D7953FACEE}"/>
              </a:ext>
            </a:extLst>
          </p:cNvPr>
          <p:cNvSpPr/>
          <p:nvPr/>
        </p:nvSpPr>
        <p:spPr>
          <a:xfrm>
            <a:off x="5140351" y="3595637"/>
            <a:ext cx="3948411" cy="1990776"/>
          </a:xfrm>
          <a:custGeom>
            <a:avLst/>
            <a:gdLst>
              <a:gd name="connsiteX0" fmla="*/ 0 w 3948411"/>
              <a:gd name="connsiteY0" fmla="*/ 134576 h 1990776"/>
              <a:gd name="connsiteX1" fmla="*/ 134576 w 3948411"/>
              <a:gd name="connsiteY1" fmla="*/ 0 h 1990776"/>
              <a:gd name="connsiteX2" fmla="*/ 784578 w 3948411"/>
              <a:gd name="connsiteY2" fmla="*/ 0 h 1990776"/>
              <a:gd name="connsiteX3" fmla="*/ 1434581 w 3948411"/>
              <a:gd name="connsiteY3" fmla="*/ 0 h 1990776"/>
              <a:gd name="connsiteX4" fmla="*/ 1974206 w 3948411"/>
              <a:gd name="connsiteY4" fmla="*/ 0 h 1990776"/>
              <a:gd name="connsiteX5" fmla="*/ 2550623 w 3948411"/>
              <a:gd name="connsiteY5" fmla="*/ 0 h 1990776"/>
              <a:gd name="connsiteX6" fmla="*/ 3090247 w 3948411"/>
              <a:gd name="connsiteY6" fmla="*/ 0 h 1990776"/>
              <a:gd name="connsiteX7" fmla="*/ 3813835 w 3948411"/>
              <a:gd name="connsiteY7" fmla="*/ 0 h 1990776"/>
              <a:gd name="connsiteX8" fmla="*/ 3948411 w 3948411"/>
              <a:gd name="connsiteY8" fmla="*/ 134576 h 1990776"/>
              <a:gd name="connsiteX9" fmla="*/ 3948411 w 3948411"/>
              <a:gd name="connsiteY9" fmla="*/ 725667 h 1990776"/>
              <a:gd name="connsiteX10" fmla="*/ 3948411 w 3948411"/>
              <a:gd name="connsiteY10" fmla="*/ 1265109 h 1990776"/>
              <a:gd name="connsiteX11" fmla="*/ 3948411 w 3948411"/>
              <a:gd name="connsiteY11" fmla="*/ 1856200 h 1990776"/>
              <a:gd name="connsiteX12" fmla="*/ 3813835 w 3948411"/>
              <a:gd name="connsiteY12" fmla="*/ 1990776 h 1990776"/>
              <a:gd name="connsiteX13" fmla="*/ 3237418 w 3948411"/>
              <a:gd name="connsiteY13" fmla="*/ 1990776 h 1990776"/>
              <a:gd name="connsiteX14" fmla="*/ 2661001 w 3948411"/>
              <a:gd name="connsiteY14" fmla="*/ 1990776 h 1990776"/>
              <a:gd name="connsiteX15" fmla="*/ 2047791 w 3948411"/>
              <a:gd name="connsiteY15" fmla="*/ 1990776 h 1990776"/>
              <a:gd name="connsiteX16" fmla="*/ 1397788 w 3948411"/>
              <a:gd name="connsiteY16" fmla="*/ 1990776 h 1990776"/>
              <a:gd name="connsiteX17" fmla="*/ 710993 w 3948411"/>
              <a:gd name="connsiteY17" fmla="*/ 1990776 h 1990776"/>
              <a:gd name="connsiteX18" fmla="*/ 134576 w 3948411"/>
              <a:gd name="connsiteY18" fmla="*/ 1990776 h 1990776"/>
              <a:gd name="connsiteX19" fmla="*/ 0 w 3948411"/>
              <a:gd name="connsiteY19" fmla="*/ 1856200 h 1990776"/>
              <a:gd name="connsiteX20" fmla="*/ 0 w 3948411"/>
              <a:gd name="connsiteY20" fmla="*/ 1247893 h 1990776"/>
              <a:gd name="connsiteX21" fmla="*/ 0 w 3948411"/>
              <a:gd name="connsiteY21" fmla="*/ 656802 h 1990776"/>
              <a:gd name="connsiteX22" fmla="*/ 0 w 3948411"/>
              <a:gd name="connsiteY22" fmla="*/ 134576 h 199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48411" h="1990776" extrusionOk="0">
                <a:moveTo>
                  <a:pt x="0" y="134576"/>
                </a:moveTo>
                <a:cubicBezTo>
                  <a:pt x="10782" y="68013"/>
                  <a:pt x="57042" y="7459"/>
                  <a:pt x="134576" y="0"/>
                </a:cubicBezTo>
                <a:cubicBezTo>
                  <a:pt x="428144" y="-9817"/>
                  <a:pt x="622013" y="-15957"/>
                  <a:pt x="784578" y="0"/>
                </a:cubicBezTo>
                <a:cubicBezTo>
                  <a:pt x="947143" y="15957"/>
                  <a:pt x="1176758" y="21730"/>
                  <a:pt x="1434581" y="0"/>
                </a:cubicBezTo>
                <a:cubicBezTo>
                  <a:pt x="1692404" y="-21730"/>
                  <a:pt x="1745584" y="24578"/>
                  <a:pt x="1974206" y="0"/>
                </a:cubicBezTo>
                <a:cubicBezTo>
                  <a:pt x="2202829" y="-24578"/>
                  <a:pt x="2363496" y="-24910"/>
                  <a:pt x="2550623" y="0"/>
                </a:cubicBezTo>
                <a:cubicBezTo>
                  <a:pt x="2737750" y="24910"/>
                  <a:pt x="2851405" y="12758"/>
                  <a:pt x="3090247" y="0"/>
                </a:cubicBezTo>
                <a:cubicBezTo>
                  <a:pt x="3329089" y="-12758"/>
                  <a:pt x="3599445" y="25330"/>
                  <a:pt x="3813835" y="0"/>
                </a:cubicBezTo>
                <a:cubicBezTo>
                  <a:pt x="3891528" y="-16715"/>
                  <a:pt x="3940348" y="62294"/>
                  <a:pt x="3948411" y="134576"/>
                </a:cubicBezTo>
                <a:cubicBezTo>
                  <a:pt x="3965238" y="353413"/>
                  <a:pt x="3932193" y="586677"/>
                  <a:pt x="3948411" y="725667"/>
                </a:cubicBezTo>
                <a:cubicBezTo>
                  <a:pt x="3964629" y="864657"/>
                  <a:pt x="3954406" y="1131450"/>
                  <a:pt x="3948411" y="1265109"/>
                </a:cubicBezTo>
                <a:cubicBezTo>
                  <a:pt x="3942416" y="1398768"/>
                  <a:pt x="3919538" y="1722819"/>
                  <a:pt x="3948411" y="1856200"/>
                </a:cubicBezTo>
                <a:cubicBezTo>
                  <a:pt x="3943321" y="1928464"/>
                  <a:pt x="3890082" y="1982744"/>
                  <a:pt x="3813835" y="1990776"/>
                </a:cubicBezTo>
                <a:cubicBezTo>
                  <a:pt x="3609890" y="1998515"/>
                  <a:pt x="3463934" y="1962267"/>
                  <a:pt x="3237418" y="1990776"/>
                </a:cubicBezTo>
                <a:cubicBezTo>
                  <a:pt x="3010902" y="2019285"/>
                  <a:pt x="2921453" y="1993952"/>
                  <a:pt x="2661001" y="1990776"/>
                </a:cubicBezTo>
                <a:cubicBezTo>
                  <a:pt x="2400549" y="1987600"/>
                  <a:pt x="2214087" y="2002235"/>
                  <a:pt x="2047791" y="1990776"/>
                </a:cubicBezTo>
                <a:cubicBezTo>
                  <a:pt x="1881495" y="1979318"/>
                  <a:pt x="1547570" y="2004484"/>
                  <a:pt x="1397788" y="1990776"/>
                </a:cubicBezTo>
                <a:cubicBezTo>
                  <a:pt x="1248006" y="1977068"/>
                  <a:pt x="991334" y="2021388"/>
                  <a:pt x="710993" y="1990776"/>
                </a:cubicBezTo>
                <a:cubicBezTo>
                  <a:pt x="430652" y="1960164"/>
                  <a:pt x="376037" y="2016822"/>
                  <a:pt x="134576" y="1990776"/>
                </a:cubicBezTo>
                <a:cubicBezTo>
                  <a:pt x="64889" y="1989196"/>
                  <a:pt x="-8180" y="1929113"/>
                  <a:pt x="0" y="1856200"/>
                </a:cubicBezTo>
                <a:cubicBezTo>
                  <a:pt x="-16672" y="1552742"/>
                  <a:pt x="3834" y="1547354"/>
                  <a:pt x="0" y="1247893"/>
                </a:cubicBezTo>
                <a:cubicBezTo>
                  <a:pt x="-3834" y="948432"/>
                  <a:pt x="21133" y="906476"/>
                  <a:pt x="0" y="656802"/>
                </a:cubicBezTo>
                <a:cubicBezTo>
                  <a:pt x="-21133" y="407128"/>
                  <a:pt x="-21408" y="339832"/>
                  <a:pt x="0" y="134576"/>
                </a:cubicBezTo>
                <a:close/>
              </a:path>
            </a:pathLst>
          </a:custGeom>
          <a:noFill/>
          <a:ln w="38100">
            <a:solidFill>
              <a:srgbClr val="C00000"/>
            </a:solidFill>
            <a:extLst>
              <a:ext uri="{C807C97D-BFC1-408E-A445-0C87EB9F89A2}">
                <ask:lineSketchStyleProps xmlns:ask="http://schemas.microsoft.com/office/drawing/2018/sketchyshapes" sd="1011431495">
                  <a:prstGeom prst="roundRect">
                    <a:avLst>
                      <a:gd name="adj" fmla="val 676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71D778F0-F49C-9D40-BD3A-BEAAF5A32D69}"/>
              </a:ext>
            </a:extLst>
          </p:cNvPr>
          <p:cNvSpPr/>
          <p:nvPr/>
        </p:nvSpPr>
        <p:spPr>
          <a:xfrm>
            <a:off x="3214369" y="2650060"/>
            <a:ext cx="1942800" cy="1990776"/>
          </a:xfrm>
          <a:custGeom>
            <a:avLst/>
            <a:gdLst>
              <a:gd name="connsiteX0" fmla="*/ 0 w 1942800"/>
              <a:gd name="connsiteY0" fmla="*/ 131333 h 1990776"/>
              <a:gd name="connsiteX1" fmla="*/ 131333 w 1942800"/>
              <a:gd name="connsiteY1" fmla="*/ 0 h 1990776"/>
              <a:gd name="connsiteX2" fmla="*/ 708179 w 1942800"/>
              <a:gd name="connsiteY2" fmla="*/ 0 h 1990776"/>
              <a:gd name="connsiteX3" fmla="*/ 1285025 w 1942800"/>
              <a:gd name="connsiteY3" fmla="*/ 0 h 1990776"/>
              <a:gd name="connsiteX4" fmla="*/ 1811467 w 1942800"/>
              <a:gd name="connsiteY4" fmla="*/ 0 h 1990776"/>
              <a:gd name="connsiteX5" fmla="*/ 1942800 w 1942800"/>
              <a:gd name="connsiteY5" fmla="*/ 131333 h 1990776"/>
              <a:gd name="connsiteX6" fmla="*/ 1942800 w 1942800"/>
              <a:gd name="connsiteY6" fmla="*/ 655526 h 1990776"/>
              <a:gd name="connsiteX7" fmla="*/ 1942800 w 1942800"/>
              <a:gd name="connsiteY7" fmla="*/ 1214282 h 1990776"/>
              <a:gd name="connsiteX8" fmla="*/ 1942800 w 1942800"/>
              <a:gd name="connsiteY8" fmla="*/ 1859443 h 1990776"/>
              <a:gd name="connsiteX9" fmla="*/ 1811467 w 1942800"/>
              <a:gd name="connsiteY9" fmla="*/ 1990776 h 1990776"/>
              <a:gd name="connsiteX10" fmla="*/ 1234621 w 1942800"/>
              <a:gd name="connsiteY10" fmla="*/ 1990776 h 1990776"/>
              <a:gd name="connsiteX11" fmla="*/ 640974 w 1942800"/>
              <a:gd name="connsiteY11" fmla="*/ 1990776 h 1990776"/>
              <a:gd name="connsiteX12" fmla="*/ 131333 w 1942800"/>
              <a:gd name="connsiteY12" fmla="*/ 1990776 h 1990776"/>
              <a:gd name="connsiteX13" fmla="*/ 0 w 1942800"/>
              <a:gd name="connsiteY13" fmla="*/ 1859443 h 1990776"/>
              <a:gd name="connsiteX14" fmla="*/ 0 w 1942800"/>
              <a:gd name="connsiteY14" fmla="*/ 1248844 h 1990776"/>
              <a:gd name="connsiteX15" fmla="*/ 0 w 1942800"/>
              <a:gd name="connsiteY15" fmla="*/ 655526 h 1990776"/>
              <a:gd name="connsiteX16" fmla="*/ 0 w 1942800"/>
              <a:gd name="connsiteY16" fmla="*/ 131333 h 199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42800" h="1990776" extrusionOk="0">
                <a:moveTo>
                  <a:pt x="0" y="131333"/>
                </a:moveTo>
                <a:cubicBezTo>
                  <a:pt x="11040" y="66746"/>
                  <a:pt x="56383" y="5617"/>
                  <a:pt x="131333" y="0"/>
                </a:cubicBezTo>
                <a:cubicBezTo>
                  <a:pt x="275414" y="-27281"/>
                  <a:pt x="470324" y="19560"/>
                  <a:pt x="708179" y="0"/>
                </a:cubicBezTo>
                <a:cubicBezTo>
                  <a:pt x="946034" y="-19560"/>
                  <a:pt x="1129631" y="16065"/>
                  <a:pt x="1285025" y="0"/>
                </a:cubicBezTo>
                <a:cubicBezTo>
                  <a:pt x="1440419" y="-16065"/>
                  <a:pt x="1562064" y="-24472"/>
                  <a:pt x="1811467" y="0"/>
                </a:cubicBezTo>
                <a:cubicBezTo>
                  <a:pt x="1887519" y="2256"/>
                  <a:pt x="1939727" y="49547"/>
                  <a:pt x="1942800" y="131333"/>
                </a:cubicBezTo>
                <a:cubicBezTo>
                  <a:pt x="1931970" y="345111"/>
                  <a:pt x="1966310" y="457096"/>
                  <a:pt x="1942800" y="655526"/>
                </a:cubicBezTo>
                <a:cubicBezTo>
                  <a:pt x="1919290" y="853956"/>
                  <a:pt x="1937058" y="1100929"/>
                  <a:pt x="1942800" y="1214282"/>
                </a:cubicBezTo>
                <a:cubicBezTo>
                  <a:pt x="1948542" y="1327635"/>
                  <a:pt x="1911386" y="1611744"/>
                  <a:pt x="1942800" y="1859443"/>
                </a:cubicBezTo>
                <a:cubicBezTo>
                  <a:pt x="1946007" y="1932119"/>
                  <a:pt x="1871140" y="1993115"/>
                  <a:pt x="1811467" y="1990776"/>
                </a:cubicBezTo>
                <a:cubicBezTo>
                  <a:pt x="1631108" y="1969352"/>
                  <a:pt x="1397740" y="1993743"/>
                  <a:pt x="1234621" y="1990776"/>
                </a:cubicBezTo>
                <a:cubicBezTo>
                  <a:pt x="1071502" y="1987809"/>
                  <a:pt x="822429" y="1998687"/>
                  <a:pt x="640974" y="1990776"/>
                </a:cubicBezTo>
                <a:cubicBezTo>
                  <a:pt x="459519" y="1982865"/>
                  <a:pt x="305749" y="1992589"/>
                  <a:pt x="131333" y="1990776"/>
                </a:cubicBezTo>
                <a:cubicBezTo>
                  <a:pt x="45151" y="1999587"/>
                  <a:pt x="6357" y="1924442"/>
                  <a:pt x="0" y="1859443"/>
                </a:cubicBezTo>
                <a:cubicBezTo>
                  <a:pt x="14475" y="1639845"/>
                  <a:pt x="-24247" y="1482896"/>
                  <a:pt x="0" y="1248844"/>
                </a:cubicBezTo>
                <a:cubicBezTo>
                  <a:pt x="24247" y="1014792"/>
                  <a:pt x="3108" y="945877"/>
                  <a:pt x="0" y="655526"/>
                </a:cubicBezTo>
                <a:cubicBezTo>
                  <a:pt x="-3108" y="365175"/>
                  <a:pt x="20188" y="371223"/>
                  <a:pt x="0" y="131333"/>
                </a:cubicBezTo>
                <a:close/>
              </a:path>
            </a:pathLst>
          </a:custGeom>
          <a:noFill/>
          <a:ln w="38100">
            <a:solidFill>
              <a:srgbClr val="C00000"/>
            </a:solidFill>
            <a:extLst>
              <a:ext uri="{C807C97D-BFC1-408E-A445-0C87EB9F89A2}">
                <ask:lineSketchStyleProps xmlns:ask="http://schemas.microsoft.com/office/drawing/2018/sketchyshapes" sd="1011431495">
                  <a:prstGeom prst="roundRect">
                    <a:avLst>
                      <a:gd name="adj" fmla="val 676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893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7D3AB-E6E6-0F4A-8050-ABBB04860C6C}"/>
              </a:ext>
            </a:extLst>
          </p:cNvPr>
          <p:cNvSpPr>
            <a:spLocks noGrp="1"/>
          </p:cNvSpPr>
          <p:nvPr>
            <p:ph type="title"/>
          </p:nvPr>
        </p:nvSpPr>
        <p:spPr/>
        <p:txBody>
          <a:bodyPr/>
          <a:lstStyle/>
          <a:p>
            <a:r>
              <a:rPr lang="en-US" b="1" dirty="0">
                <a:latin typeface="+mn-lt"/>
              </a:rPr>
              <a:t>Results: </a:t>
            </a:r>
            <a:r>
              <a:rPr lang="en-US" altLang="zh-CN" b="1" dirty="0">
                <a:latin typeface="+mn-lt"/>
              </a:rPr>
              <a:t>Inverse Rendering</a:t>
            </a:r>
            <a:endParaRPr lang="en-US" b="1" dirty="0">
              <a:latin typeface="+mn-lt"/>
            </a:endParaRPr>
          </a:p>
        </p:txBody>
      </p:sp>
      <p:sp>
        <p:nvSpPr>
          <p:cNvPr id="5" name="Content Placeholder 4">
            <a:extLst>
              <a:ext uri="{FF2B5EF4-FFF2-40B4-BE49-F238E27FC236}">
                <a16:creationId xmlns:a16="http://schemas.microsoft.com/office/drawing/2014/main" id="{3599D07C-6878-474F-97FE-C96D85EA5D76}"/>
              </a:ext>
            </a:extLst>
          </p:cNvPr>
          <p:cNvSpPr>
            <a:spLocks noGrp="1"/>
          </p:cNvSpPr>
          <p:nvPr>
            <p:ph idx="1"/>
          </p:nvPr>
        </p:nvSpPr>
        <p:spPr/>
        <p:txBody>
          <a:bodyPr/>
          <a:lstStyle/>
          <a:p>
            <a:pPr marL="285750" indent="-285750"/>
            <a:r>
              <a:rPr lang="en-US" sz="4000" dirty="0"/>
              <a:t>Scene configurations</a:t>
            </a:r>
          </a:p>
          <a:p>
            <a:pPr marL="742950" lvl="1" indent="-285750"/>
            <a:r>
              <a:rPr lang="en-US" sz="3200" dirty="0"/>
              <a:t>participating media</a:t>
            </a:r>
          </a:p>
          <a:p>
            <a:pPr marL="742950" lvl="1" indent="-285750"/>
            <a:r>
              <a:rPr lang="en-US" sz="3200" dirty="0"/>
              <a:t>changing geometry</a:t>
            </a:r>
          </a:p>
          <a:p>
            <a:pPr marL="742950" lvl="1" indent="-285750"/>
            <a:endParaRPr lang="en-US" sz="3200" dirty="0"/>
          </a:p>
          <a:p>
            <a:pPr marL="285750" indent="-285750"/>
            <a:r>
              <a:rPr lang="en-US" sz="4000" dirty="0"/>
              <a:t>Optimization</a:t>
            </a:r>
          </a:p>
          <a:p>
            <a:pPr marL="742950" lvl="1" indent="-285750"/>
            <a:r>
              <a:rPr lang="en-US" sz="3200" dirty="0"/>
              <a:t>L2 loss for its simplicity</a:t>
            </a:r>
          </a:p>
          <a:p>
            <a:pPr marL="742950" lvl="1" indent="-285750"/>
            <a:r>
              <a:rPr lang="en-US" sz="3200" dirty="0"/>
              <a:t>Any differentiable metric can be used with our method</a:t>
            </a:r>
          </a:p>
          <a:p>
            <a:endParaRPr lang="en-US" dirty="0"/>
          </a:p>
        </p:txBody>
      </p:sp>
    </p:spTree>
    <p:extLst>
      <p:ext uri="{BB962C8B-B14F-4D97-AF65-F5344CB8AC3E}">
        <p14:creationId xmlns:p14="http://schemas.microsoft.com/office/powerpoint/2010/main" val="2446808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60A78-E57E-4A9E-933F-7059BF8F0EE2}"/>
              </a:ext>
            </a:extLst>
          </p:cNvPr>
          <p:cNvSpPr>
            <a:spLocks noGrp="1"/>
          </p:cNvSpPr>
          <p:nvPr>
            <p:ph type="title"/>
          </p:nvPr>
        </p:nvSpPr>
        <p:spPr/>
        <p:txBody>
          <a:bodyPr/>
          <a:lstStyle/>
          <a:p>
            <a:r>
              <a:rPr lang="en-US" altLang="zh-CN" b="1" dirty="0">
                <a:latin typeface="+mn-lt"/>
              </a:rPr>
              <a:t>Apple in a Box</a:t>
            </a:r>
            <a:endParaRPr lang="en-US" b="1" dirty="0">
              <a:latin typeface="+mn-lt"/>
            </a:endParaRPr>
          </a:p>
        </p:txBody>
      </p:sp>
      <p:pic>
        <p:nvPicPr>
          <p:cNvPr id="9" name="Picture 8" descr="A picture containing table, sitting, box, red&#10;&#10;Description automatically generated">
            <a:extLst>
              <a:ext uri="{FF2B5EF4-FFF2-40B4-BE49-F238E27FC236}">
                <a16:creationId xmlns:a16="http://schemas.microsoft.com/office/drawing/2014/main" id="{AC739C1D-A557-4F74-8494-7CEF4A1A4E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7672" y="1994796"/>
            <a:ext cx="3251200" cy="3251200"/>
          </a:xfrm>
          <a:prstGeom prst="rect">
            <a:avLst/>
          </a:prstGeom>
        </p:spPr>
      </p:pic>
      <p:graphicFrame>
        <p:nvGraphicFramePr>
          <p:cNvPr id="10" name="Table 10">
            <a:extLst>
              <a:ext uri="{FF2B5EF4-FFF2-40B4-BE49-F238E27FC236}">
                <a16:creationId xmlns:a16="http://schemas.microsoft.com/office/drawing/2014/main" id="{027DAEC4-5ED0-4BD7-ADCD-FF3F3644567F}"/>
              </a:ext>
            </a:extLst>
          </p:cNvPr>
          <p:cNvGraphicFramePr>
            <a:graphicFrameLocks noGrp="1"/>
          </p:cNvGraphicFramePr>
          <p:nvPr>
            <p:extLst>
              <p:ext uri="{D42A27DB-BD31-4B8C-83A1-F6EECF244321}">
                <p14:modId xmlns:p14="http://schemas.microsoft.com/office/powerpoint/2010/main" val="1816057194"/>
              </p:ext>
            </p:extLst>
          </p:nvPr>
        </p:nvGraphicFramePr>
        <p:xfrm>
          <a:off x="3483596" y="5588301"/>
          <a:ext cx="5224808" cy="1010920"/>
        </p:xfrm>
        <a:graphic>
          <a:graphicData uri="http://schemas.openxmlformats.org/drawingml/2006/table">
            <a:tbl>
              <a:tblPr firstRow="1" bandRow="1">
                <a:tableStyleId>{2A488322-F2BA-4B5B-9748-0D474271808F}</a:tableStyleId>
              </a:tblPr>
              <a:tblGrid>
                <a:gridCol w="1645920">
                  <a:extLst>
                    <a:ext uri="{9D8B030D-6E8A-4147-A177-3AD203B41FA5}">
                      <a16:colId xmlns:a16="http://schemas.microsoft.com/office/drawing/2014/main" val="573170542"/>
                    </a:ext>
                  </a:extLst>
                </a:gridCol>
                <a:gridCol w="3578888">
                  <a:extLst>
                    <a:ext uri="{9D8B030D-6E8A-4147-A177-3AD203B41FA5}">
                      <a16:colId xmlns:a16="http://schemas.microsoft.com/office/drawing/2014/main" val="3633853742"/>
                    </a:ext>
                  </a:extLst>
                </a:gridCol>
              </a:tblGrid>
              <a:tr h="0">
                <a:tc>
                  <a:txBody>
                    <a:bodyPr/>
                    <a:lstStyle/>
                    <a:p>
                      <a:pPr algn="ctr"/>
                      <a:r>
                        <a:rPr lang="en-US" dirty="0"/>
                        <a:t>#iterations</a:t>
                      </a:r>
                    </a:p>
                  </a:txBody>
                  <a:tcPr anchor="ctr"/>
                </a:tc>
                <a:tc>
                  <a:txBody>
                    <a:bodyPr/>
                    <a:lstStyle/>
                    <a:p>
                      <a:pPr algn="ctr"/>
                      <a:r>
                        <a:rPr lang="en-US" dirty="0"/>
                        <a:t>Time </a:t>
                      </a:r>
                    </a:p>
                    <a:p>
                      <a:pPr algn="ctr"/>
                      <a:r>
                        <a:rPr lang="en-US" dirty="0"/>
                        <a:t>(CPU core minute per iteration)</a:t>
                      </a:r>
                    </a:p>
                  </a:txBody>
                  <a:tcPr anchor="ctr"/>
                </a:tc>
                <a:extLst>
                  <a:ext uri="{0D108BD9-81ED-4DB2-BD59-A6C34878D82A}">
                    <a16:rowId xmlns:a16="http://schemas.microsoft.com/office/drawing/2014/main" val="2114034388"/>
                  </a:ext>
                </a:extLst>
              </a:tr>
              <a:tr h="370840">
                <a:tc>
                  <a:txBody>
                    <a:bodyPr/>
                    <a:lstStyle/>
                    <a:p>
                      <a:pPr algn="ctr"/>
                      <a:r>
                        <a:rPr lang="en-US" dirty="0"/>
                        <a:t>80</a:t>
                      </a:r>
                    </a:p>
                  </a:txBody>
                  <a:tcPr anchor="ctr"/>
                </a:tc>
                <a:tc>
                  <a:txBody>
                    <a:bodyPr/>
                    <a:lstStyle/>
                    <a:p>
                      <a:pPr algn="ctr"/>
                      <a:r>
                        <a:rPr lang="en-US" dirty="0"/>
                        <a:t>12.2</a:t>
                      </a:r>
                    </a:p>
                  </a:txBody>
                  <a:tcPr anchor="ctr"/>
                </a:tc>
                <a:extLst>
                  <a:ext uri="{0D108BD9-81ED-4DB2-BD59-A6C34878D82A}">
                    <a16:rowId xmlns:a16="http://schemas.microsoft.com/office/drawing/2014/main" val="606422149"/>
                  </a:ext>
                </a:extLst>
              </a:tr>
            </a:tbl>
          </a:graphicData>
        </a:graphic>
      </p:graphicFrame>
      <p:sp>
        <p:nvSpPr>
          <p:cNvPr id="12" name="TextBox 11">
            <a:extLst>
              <a:ext uri="{FF2B5EF4-FFF2-40B4-BE49-F238E27FC236}">
                <a16:creationId xmlns:a16="http://schemas.microsoft.com/office/drawing/2014/main" id="{C420966C-9D5F-441F-A1C0-D88D1A8A5994}"/>
              </a:ext>
            </a:extLst>
          </p:cNvPr>
          <p:cNvSpPr txBox="1"/>
          <p:nvPr/>
        </p:nvSpPr>
        <p:spPr>
          <a:xfrm>
            <a:off x="5060351" y="1463925"/>
            <a:ext cx="1005841" cy="461665"/>
          </a:xfrm>
          <a:prstGeom prst="rect">
            <a:avLst/>
          </a:prstGeom>
          <a:noFill/>
        </p:spPr>
        <p:txBody>
          <a:bodyPr wrap="square" rtlCol="0">
            <a:spAutoFit/>
          </a:bodyPr>
          <a:lstStyle>
            <a:defPPr>
              <a:defRPr lang="en-US"/>
            </a:defPPr>
            <a:lvl1pPr>
              <a:defRPr sz="2400" b="1">
                <a:latin typeface="+mj-lt"/>
              </a:defRPr>
            </a:lvl1pPr>
          </a:lstStyle>
          <a:p>
            <a:r>
              <a:rPr lang="en-US" dirty="0">
                <a:latin typeface="+mn-lt"/>
              </a:rPr>
              <a:t>Target</a:t>
            </a:r>
          </a:p>
        </p:txBody>
      </p:sp>
      <p:sp>
        <p:nvSpPr>
          <p:cNvPr id="13" name="TextBox 12">
            <a:extLst>
              <a:ext uri="{FF2B5EF4-FFF2-40B4-BE49-F238E27FC236}">
                <a16:creationId xmlns:a16="http://schemas.microsoft.com/office/drawing/2014/main" id="{05638F98-A389-42D7-B38E-D504D2228D3C}"/>
              </a:ext>
            </a:extLst>
          </p:cNvPr>
          <p:cNvSpPr txBox="1"/>
          <p:nvPr/>
        </p:nvSpPr>
        <p:spPr>
          <a:xfrm>
            <a:off x="7823812" y="1463925"/>
            <a:ext cx="2889475" cy="461665"/>
          </a:xfrm>
          <a:prstGeom prst="rect">
            <a:avLst/>
          </a:prstGeom>
          <a:noFill/>
        </p:spPr>
        <p:txBody>
          <a:bodyPr wrap="none" rtlCol="0">
            <a:spAutoFit/>
          </a:bodyPr>
          <a:lstStyle>
            <a:defPPr>
              <a:defRPr lang="en-US"/>
            </a:defPPr>
            <a:lvl1pPr algn="ctr">
              <a:defRPr sz="2400" b="1"/>
            </a:lvl1pPr>
          </a:lstStyle>
          <a:p>
            <a:r>
              <a:rPr lang="en-US" dirty="0"/>
              <a:t>Optimization process</a:t>
            </a:r>
          </a:p>
        </p:txBody>
      </p:sp>
      <p:grpSp>
        <p:nvGrpSpPr>
          <p:cNvPr id="16" name="Group 15">
            <a:extLst>
              <a:ext uri="{FF2B5EF4-FFF2-40B4-BE49-F238E27FC236}">
                <a16:creationId xmlns:a16="http://schemas.microsoft.com/office/drawing/2014/main" id="{5F7CA722-B6DD-4947-867B-0BBEB9E86472}"/>
              </a:ext>
            </a:extLst>
          </p:cNvPr>
          <p:cNvGrpSpPr/>
          <p:nvPr/>
        </p:nvGrpSpPr>
        <p:grpSpPr>
          <a:xfrm>
            <a:off x="1045196" y="1933540"/>
            <a:ext cx="2438399" cy="3373712"/>
            <a:chOff x="1836413" y="1580915"/>
            <a:chExt cx="2438399" cy="3373712"/>
          </a:xfrm>
        </p:grpSpPr>
        <p:sp>
          <p:nvSpPr>
            <p:cNvPr id="3" name="TextBox 2">
              <a:extLst>
                <a:ext uri="{FF2B5EF4-FFF2-40B4-BE49-F238E27FC236}">
                  <a16:creationId xmlns:a16="http://schemas.microsoft.com/office/drawing/2014/main" id="{3C66A5E4-3E40-8044-B467-F04505F06DE9}"/>
                </a:ext>
              </a:extLst>
            </p:cNvPr>
            <p:cNvSpPr txBox="1"/>
            <p:nvPr/>
          </p:nvSpPr>
          <p:spPr>
            <a:xfrm>
              <a:off x="2217668" y="1580915"/>
              <a:ext cx="1640193" cy="461665"/>
            </a:xfrm>
            <a:prstGeom prst="rect">
              <a:avLst/>
            </a:prstGeom>
            <a:noFill/>
          </p:spPr>
          <p:txBody>
            <a:bodyPr wrap="none" rtlCol="0">
              <a:spAutoFit/>
            </a:bodyPr>
            <a:lstStyle/>
            <a:p>
              <a:pPr algn="ctr"/>
              <a:r>
                <a:rPr lang="en-US" sz="2400" b="1" dirty="0"/>
                <a:t>Parameters</a:t>
              </a:r>
              <a:endParaRPr lang="en-US" sz="2800" b="1" dirty="0"/>
            </a:p>
          </p:txBody>
        </p:sp>
        <p:sp>
          <p:nvSpPr>
            <p:cNvPr id="4" name="Rectangle 3">
              <a:extLst>
                <a:ext uri="{FF2B5EF4-FFF2-40B4-BE49-F238E27FC236}">
                  <a16:creationId xmlns:a16="http://schemas.microsoft.com/office/drawing/2014/main" id="{E12C83A0-B7A9-DF42-A19B-A2BFB9D459EA}"/>
                </a:ext>
              </a:extLst>
            </p:cNvPr>
            <p:cNvSpPr/>
            <p:nvPr/>
          </p:nvSpPr>
          <p:spPr>
            <a:xfrm>
              <a:off x="1836413" y="2095625"/>
              <a:ext cx="2438399" cy="2438399"/>
            </a:xfrm>
            <a:prstGeom prst="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44FC167-67CF-6C4D-A1DB-1ED469E2C089}"/>
                </a:ext>
              </a:extLst>
            </p:cNvPr>
            <p:cNvSpPr/>
            <p:nvPr/>
          </p:nvSpPr>
          <p:spPr>
            <a:xfrm>
              <a:off x="2795810" y="3182300"/>
              <a:ext cx="842682" cy="842682"/>
            </a:xfrm>
            <a:prstGeom prst="ellipse">
              <a:avLst/>
            </a:prstGeom>
            <a:solidFill>
              <a:srgbClr val="EE7A8C"/>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0D7799A-B75B-CB4B-BA3D-D278AD258F0F}"/>
                </a:ext>
              </a:extLst>
            </p:cNvPr>
            <p:cNvSpPr txBox="1"/>
            <p:nvPr/>
          </p:nvSpPr>
          <p:spPr>
            <a:xfrm>
              <a:off x="2106925" y="4554517"/>
              <a:ext cx="1850891" cy="400110"/>
            </a:xfrm>
            <a:prstGeom prst="rect">
              <a:avLst/>
            </a:prstGeom>
            <a:noFill/>
          </p:spPr>
          <p:txBody>
            <a:bodyPr wrap="none" rtlCol="0">
              <a:spAutoFit/>
            </a:bodyPr>
            <a:lstStyle/>
            <a:p>
              <a:r>
                <a:rPr lang="en-US" sz="2000" dirty="0"/>
                <a:t>Cube roughness</a:t>
              </a:r>
            </a:p>
          </p:txBody>
        </p:sp>
        <p:sp>
          <p:nvSpPr>
            <p:cNvPr id="14" name="TextBox 13">
              <a:extLst>
                <a:ext uri="{FF2B5EF4-FFF2-40B4-BE49-F238E27FC236}">
                  <a16:creationId xmlns:a16="http://schemas.microsoft.com/office/drawing/2014/main" id="{96C904EE-1EDA-ED4B-93F2-9EA1AA2D656D}"/>
                </a:ext>
              </a:extLst>
            </p:cNvPr>
            <p:cNvSpPr txBox="1"/>
            <p:nvPr/>
          </p:nvSpPr>
          <p:spPr>
            <a:xfrm>
              <a:off x="2378951" y="2737967"/>
              <a:ext cx="1693092" cy="400110"/>
            </a:xfrm>
            <a:prstGeom prst="rect">
              <a:avLst/>
            </a:prstGeom>
            <a:noFill/>
          </p:spPr>
          <p:txBody>
            <a:bodyPr wrap="none" rtlCol="0">
              <a:spAutoFit/>
            </a:bodyPr>
            <a:lstStyle/>
            <a:p>
              <a:r>
                <a:rPr lang="en-US" sz="2000" dirty="0"/>
                <a:t>Apple position</a:t>
              </a:r>
            </a:p>
          </p:txBody>
        </p:sp>
      </p:grpSp>
      <p:pic>
        <p:nvPicPr>
          <p:cNvPr id="8" name="Online Media 7" descr="glass_slow">
            <a:hlinkClick r:id="" action="ppaction://media"/>
            <a:extLst>
              <a:ext uri="{FF2B5EF4-FFF2-40B4-BE49-F238E27FC236}">
                <a16:creationId xmlns:a16="http://schemas.microsoft.com/office/drawing/2014/main" id="{50D2A832-6E36-FE45-9BFD-D8B8C5EFE62D}"/>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7642950" y="1994796"/>
            <a:ext cx="3251200" cy="3251200"/>
          </a:xfrm>
          <a:prstGeom prst="rect">
            <a:avLst/>
          </a:prstGeom>
        </p:spPr>
      </p:pic>
    </p:spTree>
    <p:extLst>
      <p:ext uri="{BB962C8B-B14F-4D97-AF65-F5344CB8AC3E}">
        <p14:creationId xmlns:p14="http://schemas.microsoft.com/office/powerpoint/2010/main" val="381142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7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AE0CC-93C5-4B59-9364-1D307ECB70F2}"/>
              </a:ext>
            </a:extLst>
          </p:cNvPr>
          <p:cNvSpPr>
            <a:spLocks noGrp="1"/>
          </p:cNvSpPr>
          <p:nvPr>
            <p:ph type="title"/>
          </p:nvPr>
        </p:nvSpPr>
        <p:spPr/>
        <p:txBody>
          <a:bodyPr>
            <a:normAutofit/>
          </a:bodyPr>
          <a:lstStyle/>
          <a:p>
            <a:r>
              <a:rPr lang="en-US" sz="4000" b="1" dirty="0">
                <a:latin typeface="+mn-lt"/>
              </a:rPr>
              <a:t>Why do differentiable rendering?</a:t>
            </a:r>
          </a:p>
        </p:txBody>
      </p:sp>
      <p:sp>
        <p:nvSpPr>
          <p:cNvPr id="35" name="Content Placeholder 2">
            <a:extLst>
              <a:ext uri="{FF2B5EF4-FFF2-40B4-BE49-F238E27FC236}">
                <a16:creationId xmlns:a16="http://schemas.microsoft.com/office/drawing/2014/main" id="{5D2397EE-9548-184B-87E3-4B1F09A84E0F}"/>
              </a:ext>
            </a:extLst>
          </p:cNvPr>
          <p:cNvSpPr>
            <a:spLocks noGrp="1"/>
          </p:cNvSpPr>
          <p:nvPr>
            <p:ph idx="1"/>
          </p:nvPr>
        </p:nvSpPr>
        <p:spPr/>
        <p:txBody>
          <a:bodyPr>
            <a:normAutofit/>
          </a:bodyPr>
          <a:lstStyle/>
          <a:p>
            <a:r>
              <a:rPr lang="en-US" sz="3600" dirty="0"/>
              <a:t>Inverse rendering</a:t>
            </a:r>
          </a:p>
          <a:p>
            <a:pPr lvl="1"/>
            <a:r>
              <a:rPr lang="en-US" sz="3200" dirty="0"/>
              <a:t>Enabling gradient-based optimization</a:t>
            </a:r>
          </a:p>
          <a:p>
            <a:pPr lvl="1"/>
            <a:endParaRPr lang="en-US" sz="3200" dirty="0"/>
          </a:p>
          <a:p>
            <a:r>
              <a:rPr lang="en-US" sz="3600" dirty="0"/>
              <a:t>Machine learning</a:t>
            </a:r>
          </a:p>
          <a:p>
            <a:pPr lvl="1"/>
            <a:r>
              <a:rPr lang="en-US" sz="3200" dirty="0"/>
              <a:t>Backpropagation through rendering</a:t>
            </a:r>
          </a:p>
        </p:txBody>
      </p:sp>
    </p:spTree>
    <p:extLst>
      <p:ext uri="{BB962C8B-B14F-4D97-AF65-F5344CB8AC3E}">
        <p14:creationId xmlns:p14="http://schemas.microsoft.com/office/powerpoint/2010/main" val="2103299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60A78-E57E-4A9E-933F-7059BF8F0EE2}"/>
              </a:ext>
            </a:extLst>
          </p:cNvPr>
          <p:cNvSpPr>
            <a:spLocks noGrp="1"/>
          </p:cNvSpPr>
          <p:nvPr>
            <p:ph type="title"/>
          </p:nvPr>
        </p:nvSpPr>
        <p:spPr/>
        <p:txBody>
          <a:bodyPr/>
          <a:lstStyle/>
          <a:p>
            <a:r>
              <a:rPr lang="en-US" altLang="zh-CN" b="1" dirty="0">
                <a:latin typeface="+mn-lt"/>
              </a:rPr>
              <a:t>None-Line-of-Sight</a:t>
            </a:r>
            <a:endParaRPr lang="en-US" b="1" dirty="0">
              <a:latin typeface="+mn-lt"/>
            </a:endParaRPr>
          </a:p>
        </p:txBody>
      </p:sp>
      <p:grpSp>
        <p:nvGrpSpPr>
          <p:cNvPr id="84" name="Group 83">
            <a:extLst>
              <a:ext uri="{FF2B5EF4-FFF2-40B4-BE49-F238E27FC236}">
                <a16:creationId xmlns:a16="http://schemas.microsoft.com/office/drawing/2014/main" id="{A24D59CB-03A7-3B42-980E-4DA7A6FCBA00}"/>
              </a:ext>
            </a:extLst>
          </p:cNvPr>
          <p:cNvGrpSpPr/>
          <p:nvPr/>
        </p:nvGrpSpPr>
        <p:grpSpPr>
          <a:xfrm>
            <a:off x="1102659" y="1596211"/>
            <a:ext cx="9986682" cy="4277068"/>
            <a:chOff x="2205318" y="1429956"/>
            <a:chExt cx="9986682" cy="4277068"/>
          </a:xfrm>
        </p:grpSpPr>
        <p:pic>
          <p:nvPicPr>
            <p:cNvPr id="4" name="Graphic 3" descr="Video camera">
              <a:extLst>
                <a:ext uri="{FF2B5EF4-FFF2-40B4-BE49-F238E27FC236}">
                  <a16:creationId xmlns:a16="http://schemas.microsoft.com/office/drawing/2014/main" id="{DCD42E0C-3482-9840-BF70-A5C6AF4704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246973">
              <a:off x="2997969" y="3999611"/>
              <a:ext cx="914400" cy="914400"/>
            </a:xfrm>
            <a:prstGeom prst="rect">
              <a:avLst/>
            </a:prstGeom>
          </p:spPr>
        </p:pic>
        <p:cxnSp>
          <p:nvCxnSpPr>
            <p:cNvPr id="6" name="Straight Connector 5">
              <a:extLst>
                <a:ext uri="{FF2B5EF4-FFF2-40B4-BE49-F238E27FC236}">
                  <a16:creationId xmlns:a16="http://schemas.microsoft.com/office/drawing/2014/main" id="{B3B25CBC-5611-3E46-B23F-0843E86DDF7F}"/>
                </a:ext>
              </a:extLst>
            </p:cNvPr>
            <p:cNvCxnSpPr/>
            <p:nvPr/>
          </p:nvCxnSpPr>
          <p:spPr>
            <a:xfrm>
              <a:off x="2205318" y="5685143"/>
              <a:ext cx="99866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loud 12">
              <a:extLst>
                <a:ext uri="{FF2B5EF4-FFF2-40B4-BE49-F238E27FC236}">
                  <a16:creationId xmlns:a16="http://schemas.microsoft.com/office/drawing/2014/main" id="{B8A1ED18-7F66-474D-AB3E-D32754BFDCB7}"/>
                </a:ext>
              </a:extLst>
            </p:cNvPr>
            <p:cNvSpPr/>
            <p:nvPr/>
          </p:nvSpPr>
          <p:spPr>
            <a:xfrm>
              <a:off x="4584650" y="3045567"/>
              <a:ext cx="1848039" cy="1242327"/>
            </a:xfrm>
            <a:prstGeom prst="cloud">
              <a:avLst/>
            </a:prstGeom>
            <a:gradFill flip="none" rotWithShape="1">
              <a:gsLst>
                <a:gs pos="0">
                  <a:schemeClr val="accent1">
                    <a:lumMod val="60000"/>
                    <a:lumOff val="40000"/>
                  </a:schemeClr>
                </a:gs>
                <a:gs pos="100000">
                  <a:schemeClr val="accent6">
                    <a:lumMod val="60000"/>
                    <a:lumOff val="40000"/>
                  </a:schemeClr>
                </a:gs>
              </a:gsLst>
              <a:lin ang="0" scaled="1"/>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0DC3A19-B05B-DC4A-AFD0-E649355BB1DF}"/>
                </a:ext>
              </a:extLst>
            </p:cNvPr>
            <p:cNvCxnSpPr>
              <a:cxnSpLocks/>
            </p:cNvCxnSpPr>
            <p:nvPr/>
          </p:nvCxnSpPr>
          <p:spPr>
            <a:xfrm flipH="1" flipV="1">
              <a:off x="3774368" y="2448749"/>
              <a:ext cx="1734301" cy="3199016"/>
            </a:xfrm>
            <a:prstGeom prst="line">
              <a:avLst/>
            </a:prstGeom>
            <a:ln w="38100">
              <a:solidFill>
                <a:schemeClr val="accent4"/>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41FC2B0-B4F8-9B41-A212-500AF2949FE2}"/>
                </a:ext>
              </a:extLst>
            </p:cNvPr>
            <p:cNvCxnSpPr>
              <a:cxnSpLocks/>
            </p:cNvCxnSpPr>
            <p:nvPr/>
          </p:nvCxnSpPr>
          <p:spPr>
            <a:xfrm flipH="1" flipV="1">
              <a:off x="4231568" y="1887157"/>
              <a:ext cx="6411718" cy="3760607"/>
            </a:xfrm>
            <a:prstGeom prst="line">
              <a:avLst/>
            </a:prstGeom>
            <a:ln w="38100">
              <a:solidFill>
                <a:schemeClr val="accent4"/>
              </a:solidFill>
              <a:prstDash val="lgDash"/>
            </a:ln>
          </p:spPr>
          <p:style>
            <a:lnRef idx="1">
              <a:schemeClr val="accent1"/>
            </a:lnRef>
            <a:fillRef idx="0">
              <a:schemeClr val="accent1"/>
            </a:fillRef>
            <a:effectRef idx="0">
              <a:schemeClr val="accent1"/>
            </a:effectRef>
            <a:fontRef idx="minor">
              <a:schemeClr val="tx1"/>
            </a:fontRef>
          </p:style>
        </p:cxnSp>
        <p:pic>
          <p:nvPicPr>
            <p:cNvPr id="32" name="Graphic 31" descr="Sun">
              <a:extLst>
                <a:ext uri="{FF2B5EF4-FFF2-40B4-BE49-F238E27FC236}">
                  <a16:creationId xmlns:a16="http://schemas.microsoft.com/office/drawing/2014/main" id="{BEB6C2C4-8D18-F94F-8D58-65C6D9A7B3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17168" y="1429956"/>
              <a:ext cx="914400" cy="914400"/>
            </a:xfrm>
            <a:prstGeom prst="rect">
              <a:avLst/>
            </a:prstGeom>
          </p:spPr>
        </p:pic>
        <p:cxnSp>
          <p:nvCxnSpPr>
            <p:cNvPr id="55" name="Straight Connector 54">
              <a:extLst>
                <a:ext uri="{FF2B5EF4-FFF2-40B4-BE49-F238E27FC236}">
                  <a16:creationId xmlns:a16="http://schemas.microsoft.com/office/drawing/2014/main" id="{63AD543A-2854-8C4A-9226-4A0FD2E1BDA8}"/>
                </a:ext>
              </a:extLst>
            </p:cNvPr>
            <p:cNvCxnSpPr>
              <a:cxnSpLocks/>
            </p:cNvCxnSpPr>
            <p:nvPr/>
          </p:nvCxnSpPr>
          <p:spPr>
            <a:xfrm flipH="1" flipV="1">
              <a:off x="3689432" y="4844965"/>
              <a:ext cx="1248794" cy="862059"/>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3C62808-845E-A84A-81F4-2489EFB8375B}"/>
                </a:ext>
              </a:extLst>
            </p:cNvPr>
            <p:cNvCxnSpPr>
              <a:cxnSpLocks/>
            </p:cNvCxnSpPr>
            <p:nvPr/>
          </p:nvCxnSpPr>
          <p:spPr>
            <a:xfrm flipH="1" flipV="1">
              <a:off x="3836455" y="4579667"/>
              <a:ext cx="6806831" cy="1065792"/>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956644C0-688C-2A45-9EB0-D79706471910}"/>
                </a:ext>
              </a:extLst>
            </p:cNvPr>
            <p:cNvSpPr txBox="1"/>
            <p:nvPr/>
          </p:nvSpPr>
          <p:spPr>
            <a:xfrm>
              <a:off x="2595454" y="2983010"/>
              <a:ext cx="2171107" cy="830997"/>
            </a:xfrm>
            <a:prstGeom prst="rect">
              <a:avLst/>
            </a:prstGeom>
            <a:noFill/>
          </p:spPr>
          <p:txBody>
            <a:bodyPr wrap="none" rtlCol="0">
              <a:spAutoFit/>
            </a:bodyPr>
            <a:lstStyle/>
            <a:p>
              <a:pPr algn="ctr"/>
              <a:r>
                <a:rPr lang="en-US" sz="2400" dirty="0"/>
                <a:t>Heterogeneous </a:t>
              </a:r>
            </a:p>
            <a:p>
              <a:pPr algn="ctr"/>
              <a:r>
                <a:rPr lang="en-US" sz="2400" dirty="0"/>
                <a:t>medium</a:t>
              </a:r>
            </a:p>
          </p:txBody>
        </p:sp>
        <p:sp>
          <p:nvSpPr>
            <p:cNvPr id="65" name="TextBox 64">
              <a:extLst>
                <a:ext uri="{FF2B5EF4-FFF2-40B4-BE49-F238E27FC236}">
                  <a16:creationId xmlns:a16="http://schemas.microsoft.com/office/drawing/2014/main" id="{20387C44-FD68-8143-B79E-152A5A9C17E5}"/>
                </a:ext>
              </a:extLst>
            </p:cNvPr>
            <p:cNvSpPr txBox="1"/>
            <p:nvPr/>
          </p:nvSpPr>
          <p:spPr>
            <a:xfrm>
              <a:off x="6506474" y="4202948"/>
              <a:ext cx="2321005" cy="830997"/>
            </a:xfrm>
            <a:prstGeom prst="rect">
              <a:avLst/>
            </a:prstGeom>
            <a:noFill/>
          </p:spPr>
          <p:txBody>
            <a:bodyPr wrap="square" rtlCol="0">
              <a:spAutoFit/>
            </a:bodyPr>
            <a:lstStyle/>
            <a:p>
              <a:r>
                <a:rPr lang="en-US" sz="2400" dirty="0"/>
                <a:t>Density scaling</a:t>
              </a:r>
            </a:p>
            <a:p>
              <a:pPr algn="ctr"/>
              <a:r>
                <a:rPr lang="en-US" sz="2400" dirty="0"/>
                <a:t>(</a:t>
              </a:r>
              <a:r>
                <a:rPr lang="en-US" sz="2400" b="1" dirty="0"/>
                <a:t>param</a:t>
              </a:r>
              <a:r>
                <a:rPr lang="en-US" sz="2400" dirty="0"/>
                <a:t>)</a:t>
              </a:r>
            </a:p>
          </p:txBody>
        </p:sp>
        <p:cxnSp>
          <p:nvCxnSpPr>
            <p:cNvPr id="67" name="Straight Arrow Connector 66">
              <a:extLst>
                <a:ext uri="{FF2B5EF4-FFF2-40B4-BE49-F238E27FC236}">
                  <a16:creationId xmlns:a16="http://schemas.microsoft.com/office/drawing/2014/main" id="{D7C5C01F-A01E-AA46-9EC9-053B7C26B0C4}"/>
                </a:ext>
              </a:extLst>
            </p:cNvPr>
            <p:cNvCxnSpPr>
              <a:cxnSpLocks/>
            </p:cNvCxnSpPr>
            <p:nvPr/>
          </p:nvCxnSpPr>
          <p:spPr>
            <a:xfrm flipV="1">
              <a:off x="5508669" y="2676698"/>
              <a:ext cx="0" cy="917422"/>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3B5EB0D6-D440-1147-8516-D3EFB2225779}"/>
                </a:ext>
              </a:extLst>
            </p:cNvPr>
            <p:cNvCxnSpPr>
              <a:cxnSpLocks/>
            </p:cNvCxnSpPr>
            <p:nvPr/>
          </p:nvCxnSpPr>
          <p:spPr>
            <a:xfrm flipH="1" flipV="1">
              <a:off x="5879418" y="3824077"/>
              <a:ext cx="538128" cy="463817"/>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Curved Right Arrow 75">
              <a:extLst>
                <a:ext uri="{FF2B5EF4-FFF2-40B4-BE49-F238E27FC236}">
                  <a16:creationId xmlns:a16="http://schemas.microsoft.com/office/drawing/2014/main" id="{2F6B6D9A-0649-2342-A4BC-D7034F42E48C}"/>
                </a:ext>
              </a:extLst>
            </p:cNvPr>
            <p:cNvSpPr/>
            <p:nvPr/>
          </p:nvSpPr>
          <p:spPr>
            <a:xfrm>
              <a:off x="5170323" y="2899471"/>
              <a:ext cx="624397" cy="57177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TextBox 76">
              <a:extLst>
                <a:ext uri="{FF2B5EF4-FFF2-40B4-BE49-F238E27FC236}">
                  <a16:creationId xmlns:a16="http://schemas.microsoft.com/office/drawing/2014/main" id="{0684D528-D2F0-C34A-9458-8E8D6515FD86}"/>
                </a:ext>
              </a:extLst>
            </p:cNvPr>
            <p:cNvSpPr txBox="1"/>
            <p:nvPr/>
          </p:nvSpPr>
          <p:spPr>
            <a:xfrm>
              <a:off x="6447424" y="2483432"/>
              <a:ext cx="2703048" cy="830997"/>
            </a:xfrm>
            <a:prstGeom prst="rect">
              <a:avLst/>
            </a:prstGeom>
            <a:noFill/>
          </p:spPr>
          <p:txBody>
            <a:bodyPr wrap="none" rtlCol="0">
              <a:spAutoFit/>
            </a:bodyPr>
            <a:lstStyle/>
            <a:p>
              <a:r>
                <a:rPr lang="en-US" sz="2400" dirty="0"/>
                <a:t>Medium orientation</a:t>
              </a:r>
            </a:p>
            <a:p>
              <a:pPr algn="ctr"/>
              <a:r>
                <a:rPr lang="en-US" sz="2400" dirty="0"/>
                <a:t>(</a:t>
              </a:r>
              <a:r>
                <a:rPr lang="en-US" sz="2400" b="1" dirty="0"/>
                <a:t>param</a:t>
              </a:r>
              <a:r>
                <a:rPr lang="en-US" sz="2400" dirty="0"/>
                <a:t>)</a:t>
              </a:r>
            </a:p>
          </p:txBody>
        </p:sp>
        <p:cxnSp>
          <p:nvCxnSpPr>
            <p:cNvPr id="78" name="Straight Arrow Connector 77">
              <a:extLst>
                <a:ext uri="{FF2B5EF4-FFF2-40B4-BE49-F238E27FC236}">
                  <a16:creationId xmlns:a16="http://schemas.microsoft.com/office/drawing/2014/main" id="{9A9CD260-959E-E740-AC27-40016813B6DC}"/>
                </a:ext>
              </a:extLst>
            </p:cNvPr>
            <p:cNvCxnSpPr>
              <a:cxnSpLocks/>
            </p:cNvCxnSpPr>
            <p:nvPr/>
          </p:nvCxnSpPr>
          <p:spPr>
            <a:xfrm flipH="1">
              <a:off x="5903903" y="2859505"/>
              <a:ext cx="543521" cy="396657"/>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1413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60A78-E57E-4A9E-933F-7059BF8F0EE2}"/>
              </a:ext>
            </a:extLst>
          </p:cNvPr>
          <p:cNvSpPr>
            <a:spLocks noGrp="1"/>
          </p:cNvSpPr>
          <p:nvPr>
            <p:ph type="title"/>
          </p:nvPr>
        </p:nvSpPr>
        <p:spPr/>
        <p:txBody>
          <a:bodyPr/>
          <a:lstStyle/>
          <a:p>
            <a:r>
              <a:rPr lang="en-US" altLang="zh-CN" b="1" dirty="0">
                <a:latin typeface="+mn-lt"/>
              </a:rPr>
              <a:t>None-Line-of-Sight</a:t>
            </a:r>
            <a:endParaRPr lang="en-US" b="1" dirty="0">
              <a:latin typeface="+mn-lt"/>
            </a:endParaRPr>
          </a:p>
        </p:txBody>
      </p:sp>
      <p:graphicFrame>
        <p:nvGraphicFramePr>
          <p:cNvPr id="10" name="Table 10">
            <a:extLst>
              <a:ext uri="{FF2B5EF4-FFF2-40B4-BE49-F238E27FC236}">
                <a16:creationId xmlns:a16="http://schemas.microsoft.com/office/drawing/2014/main" id="{027DAEC4-5ED0-4BD7-ADCD-FF3F3644567F}"/>
              </a:ext>
            </a:extLst>
          </p:cNvPr>
          <p:cNvGraphicFramePr>
            <a:graphicFrameLocks noGrp="1"/>
          </p:cNvGraphicFramePr>
          <p:nvPr>
            <p:extLst>
              <p:ext uri="{D42A27DB-BD31-4B8C-83A1-F6EECF244321}">
                <p14:modId xmlns:p14="http://schemas.microsoft.com/office/powerpoint/2010/main" val="3700141678"/>
              </p:ext>
            </p:extLst>
          </p:nvPr>
        </p:nvGraphicFramePr>
        <p:xfrm>
          <a:off x="3483442" y="5536466"/>
          <a:ext cx="5224808" cy="1010920"/>
        </p:xfrm>
        <a:graphic>
          <a:graphicData uri="http://schemas.openxmlformats.org/drawingml/2006/table">
            <a:tbl>
              <a:tblPr firstRow="1" bandRow="1">
                <a:tableStyleId>{2A488322-F2BA-4B5B-9748-0D474271808F}</a:tableStyleId>
              </a:tblPr>
              <a:tblGrid>
                <a:gridCol w="1645920">
                  <a:extLst>
                    <a:ext uri="{9D8B030D-6E8A-4147-A177-3AD203B41FA5}">
                      <a16:colId xmlns:a16="http://schemas.microsoft.com/office/drawing/2014/main" val="573170542"/>
                    </a:ext>
                  </a:extLst>
                </a:gridCol>
                <a:gridCol w="3578888">
                  <a:extLst>
                    <a:ext uri="{9D8B030D-6E8A-4147-A177-3AD203B41FA5}">
                      <a16:colId xmlns:a16="http://schemas.microsoft.com/office/drawing/2014/main" val="3633853742"/>
                    </a:ext>
                  </a:extLst>
                </a:gridCol>
              </a:tblGrid>
              <a:tr h="254500">
                <a:tc>
                  <a:txBody>
                    <a:bodyPr/>
                    <a:lstStyle/>
                    <a:p>
                      <a:pPr algn="ctr"/>
                      <a:r>
                        <a:rPr lang="en-US" dirty="0"/>
                        <a:t>#iterations</a:t>
                      </a:r>
                    </a:p>
                  </a:txBody>
                  <a:tcPr anchor="ctr"/>
                </a:tc>
                <a:tc>
                  <a:txBody>
                    <a:bodyPr/>
                    <a:lstStyle/>
                    <a:p>
                      <a:pPr algn="ctr"/>
                      <a:r>
                        <a:rPr lang="en-US" dirty="0"/>
                        <a:t>Time </a:t>
                      </a:r>
                    </a:p>
                    <a:p>
                      <a:pPr algn="ctr"/>
                      <a:r>
                        <a:rPr lang="en-US" dirty="0"/>
                        <a:t>(CPU core minute per iteration)</a:t>
                      </a:r>
                    </a:p>
                  </a:txBody>
                  <a:tcPr anchor="ctr"/>
                </a:tc>
                <a:extLst>
                  <a:ext uri="{0D108BD9-81ED-4DB2-BD59-A6C34878D82A}">
                    <a16:rowId xmlns:a16="http://schemas.microsoft.com/office/drawing/2014/main" val="2114034388"/>
                  </a:ext>
                </a:extLst>
              </a:tr>
              <a:tr h="370840">
                <a:tc>
                  <a:txBody>
                    <a:bodyPr/>
                    <a:lstStyle/>
                    <a:p>
                      <a:pPr algn="ctr"/>
                      <a:r>
                        <a:rPr lang="en-US" dirty="0"/>
                        <a:t>60</a:t>
                      </a:r>
                    </a:p>
                  </a:txBody>
                  <a:tcPr anchor="ctr"/>
                </a:tc>
                <a:tc>
                  <a:txBody>
                    <a:bodyPr/>
                    <a:lstStyle/>
                    <a:p>
                      <a:pPr algn="ctr"/>
                      <a:r>
                        <a:rPr lang="en-US" dirty="0"/>
                        <a:t>7.6</a:t>
                      </a:r>
                    </a:p>
                  </a:txBody>
                  <a:tcPr anchor="ctr"/>
                </a:tc>
                <a:extLst>
                  <a:ext uri="{0D108BD9-81ED-4DB2-BD59-A6C34878D82A}">
                    <a16:rowId xmlns:a16="http://schemas.microsoft.com/office/drawing/2014/main" val="606422149"/>
                  </a:ext>
                </a:extLst>
              </a:tr>
            </a:tbl>
          </a:graphicData>
        </a:graphic>
      </p:graphicFrame>
      <p:pic>
        <p:nvPicPr>
          <p:cNvPr id="21" name="Picture 20">
            <a:extLst>
              <a:ext uri="{FF2B5EF4-FFF2-40B4-BE49-F238E27FC236}">
                <a16:creationId xmlns:a16="http://schemas.microsoft.com/office/drawing/2014/main" id="{BB17D63C-FFCA-4045-9A47-B22F7983CF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0639" y="2018589"/>
            <a:ext cx="3250895" cy="3250895"/>
          </a:xfrm>
          <a:prstGeom prst="rect">
            <a:avLst/>
          </a:prstGeom>
        </p:spPr>
      </p:pic>
      <p:sp>
        <p:nvSpPr>
          <p:cNvPr id="22" name="TextBox 21">
            <a:extLst>
              <a:ext uri="{FF2B5EF4-FFF2-40B4-BE49-F238E27FC236}">
                <a16:creationId xmlns:a16="http://schemas.microsoft.com/office/drawing/2014/main" id="{B10B680F-6DF2-8C4D-A1C2-C771DE2487FB}"/>
              </a:ext>
            </a:extLst>
          </p:cNvPr>
          <p:cNvSpPr txBox="1"/>
          <p:nvPr/>
        </p:nvSpPr>
        <p:spPr>
          <a:xfrm>
            <a:off x="1873165" y="1458298"/>
            <a:ext cx="1005841" cy="461665"/>
          </a:xfrm>
          <a:prstGeom prst="rect">
            <a:avLst/>
          </a:prstGeom>
          <a:noFill/>
        </p:spPr>
        <p:txBody>
          <a:bodyPr wrap="square" rtlCol="0">
            <a:spAutoFit/>
          </a:bodyPr>
          <a:lstStyle>
            <a:defPPr>
              <a:defRPr lang="en-US"/>
            </a:defPPr>
            <a:lvl1pPr>
              <a:defRPr sz="2400" b="1">
                <a:latin typeface="+mj-lt"/>
              </a:defRPr>
            </a:lvl1pPr>
          </a:lstStyle>
          <a:p>
            <a:r>
              <a:rPr lang="en-US" dirty="0">
                <a:latin typeface="+mn-lt"/>
              </a:rPr>
              <a:t>Target</a:t>
            </a:r>
          </a:p>
        </p:txBody>
      </p:sp>
      <p:sp>
        <p:nvSpPr>
          <p:cNvPr id="23" name="TextBox 22">
            <a:extLst>
              <a:ext uri="{FF2B5EF4-FFF2-40B4-BE49-F238E27FC236}">
                <a16:creationId xmlns:a16="http://schemas.microsoft.com/office/drawing/2014/main" id="{838501CE-6BFE-6846-94C8-3DFFA43D8765}"/>
              </a:ext>
            </a:extLst>
          </p:cNvPr>
          <p:cNvSpPr txBox="1"/>
          <p:nvPr/>
        </p:nvSpPr>
        <p:spPr>
          <a:xfrm>
            <a:off x="4546394" y="1458298"/>
            <a:ext cx="2889475" cy="461665"/>
          </a:xfrm>
          <a:prstGeom prst="rect">
            <a:avLst/>
          </a:prstGeom>
          <a:noFill/>
        </p:spPr>
        <p:txBody>
          <a:bodyPr wrap="none" rtlCol="0">
            <a:spAutoFit/>
          </a:bodyPr>
          <a:lstStyle>
            <a:defPPr>
              <a:defRPr lang="en-US"/>
            </a:defPPr>
            <a:lvl1pPr algn="ctr">
              <a:defRPr sz="2400" b="1"/>
            </a:lvl1pPr>
          </a:lstStyle>
          <a:p>
            <a:r>
              <a:rPr lang="en-US" dirty="0"/>
              <a:t>Optimization process</a:t>
            </a:r>
          </a:p>
        </p:txBody>
      </p:sp>
      <p:sp>
        <p:nvSpPr>
          <p:cNvPr id="3" name="Rectangle 2">
            <a:extLst>
              <a:ext uri="{FF2B5EF4-FFF2-40B4-BE49-F238E27FC236}">
                <a16:creationId xmlns:a16="http://schemas.microsoft.com/office/drawing/2014/main" id="{3F1D67CE-CC83-B44E-812D-D12C68F07A72}"/>
              </a:ext>
            </a:extLst>
          </p:cNvPr>
          <p:cNvSpPr/>
          <p:nvPr/>
        </p:nvSpPr>
        <p:spPr>
          <a:xfrm>
            <a:off x="9103255" y="1458298"/>
            <a:ext cx="1425006" cy="461665"/>
          </a:xfrm>
          <a:prstGeom prst="rect">
            <a:avLst/>
          </a:prstGeom>
          <a:noFill/>
        </p:spPr>
        <p:txBody>
          <a:bodyPr wrap="none" rtlCol="0">
            <a:spAutoFit/>
          </a:bodyPr>
          <a:lstStyle/>
          <a:p>
            <a:pPr algn="ctr"/>
            <a:r>
              <a:rPr lang="en-US" sz="2400" b="1" dirty="0"/>
              <a:t>Diff. View</a:t>
            </a:r>
          </a:p>
        </p:txBody>
      </p:sp>
      <p:pic>
        <p:nvPicPr>
          <p:cNvPr id="4" name="Online Media 3" descr="nlos2_side_slow">
            <a:hlinkClick r:id="" action="ppaction://media"/>
            <a:extLst>
              <a:ext uri="{FF2B5EF4-FFF2-40B4-BE49-F238E27FC236}">
                <a16:creationId xmlns:a16="http://schemas.microsoft.com/office/drawing/2014/main" id="{583625D7-8062-BB47-A433-9DE5EF10FFA7}"/>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8190158" y="2018284"/>
            <a:ext cx="3251200" cy="3251200"/>
          </a:xfrm>
          <a:prstGeom prst="rect">
            <a:avLst/>
          </a:prstGeom>
        </p:spPr>
      </p:pic>
      <p:pic>
        <p:nvPicPr>
          <p:cNvPr id="5" name="Online Media 4" descr="nlos2_slow">
            <a:hlinkClick r:id="" action="ppaction://media"/>
            <a:extLst>
              <a:ext uri="{FF2B5EF4-FFF2-40B4-BE49-F238E27FC236}">
                <a16:creationId xmlns:a16="http://schemas.microsoft.com/office/drawing/2014/main" id="{9FC76193-C3B3-8343-8B4F-0760CE941C58}"/>
              </a:ext>
            </a:extLst>
          </p:cNvPr>
          <p:cNvPicPr>
            <a:picLocks noChangeAspect="1"/>
          </p:cNvPicPr>
          <p:nvPr>
            <a:videoFile r:link="rId4"/>
            <p:extLst>
              <p:ext uri="{DAA4B4D4-6D71-4841-9C94-3DE7FCFB9230}">
                <p14:media xmlns:p14="http://schemas.microsoft.com/office/powerpoint/2010/main" r:embed="rId3"/>
              </p:ext>
            </p:extLst>
          </p:nvPr>
        </p:nvPicPr>
        <p:blipFill>
          <a:blip r:embed="rId9"/>
          <a:stretch>
            <a:fillRect/>
          </a:stretch>
        </p:blipFill>
        <p:spPr>
          <a:xfrm>
            <a:off x="4470246" y="2018284"/>
            <a:ext cx="3251200" cy="3251200"/>
          </a:xfrm>
          <a:prstGeom prst="rect">
            <a:avLst/>
          </a:prstGeom>
        </p:spPr>
      </p:pic>
    </p:spTree>
    <p:extLst>
      <p:ext uri="{BB962C8B-B14F-4D97-AF65-F5344CB8AC3E}">
        <p14:creationId xmlns:p14="http://schemas.microsoft.com/office/powerpoint/2010/main" val="187373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75" fill="hold"/>
                                        <p:tgtEl>
                                          <p:spTgt spid="4"/>
                                        </p:tgtEl>
                                      </p:cBhvr>
                                    </p:cmd>
                                  </p:childTnLst>
                                </p:cTn>
                              </p:par>
                              <p:par>
                                <p:cTn id="7" presetID="1" presetClass="mediacall" presetSubtype="0" fill="hold" nodeType="withEffect">
                                  <p:stCondLst>
                                    <p:cond delay="0"/>
                                  </p:stCondLst>
                                  <p:childTnLst>
                                    <p:cmd type="call" cmd="playFrom(0.0)">
                                      <p:cBhvr>
                                        <p:cTn id="8" dur="447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4"/>
                </p:tgtEl>
              </p:cMediaNode>
            </p:video>
            <p:video>
              <p:cMediaNode vol="80000">
                <p:cTn id="10" fill="hold" display="0">
                  <p:stCondLst>
                    <p:cond delay="indefinite"/>
                  </p:stCondLst>
                </p:cTn>
                <p:tgtEl>
                  <p:spTgt spid="5"/>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loud 26">
            <a:extLst>
              <a:ext uri="{FF2B5EF4-FFF2-40B4-BE49-F238E27FC236}">
                <a16:creationId xmlns:a16="http://schemas.microsoft.com/office/drawing/2014/main" id="{9DF71213-736F-D743-ACC3-230E7ABB5E69}"/>
              </a:ext>
            </a:extLst>
          </p:cNvPr>
          <p:cNvSpPr/>
          <p:nvPr/>
        </p:nvSpPr>
        <p:spPr>
          <a:xfrm>
            <a:off x="894983" y="986118"/>
            <a:ext cx="10723278" cy="5719945"/>
          </a:xfrm>
          <a:prstGeom prst="cloud">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B3C5AB-3EA8-0341-BEF5-F57BF0ED80A0}"/>
              </a:ext>
            </a:extLst>
          </p:cNvPr>
          <p:cNvSpPr>
            <a:spLocks noGrp="1"/>
          </p:cNvSpPr>
          <p:nvPr>
            <p:ph type="title"/>
          </p:nvPr>
        </p:nvSpPr>
        <p:spPr/>
        <p:txBody>
          <a:bodyPr/>
          <a:lstStyle/>
          <a:p>
            <a:r>
              <a:rPr lang="en-US" dirty="0"/>
              <a:t>Design-Inspired</a:t>
            </a:r>
          </a:p>
        </p:txBody>
      </p:sp>
      <p:pic>
        <p:nvPicPr>
          <p:cNvPr id="4" name="Graphic 3" descr="Flashlight">
            <a:extLst>
              <a:ext uri="{FF2B5EF4-FFF2-40B4-BE49-F238E27FC236}">
                <a16:creationId xmlns:a16="http://schemas.microsoft.com/office/drawing/2014/main" id="{1A0604AD-BF0F-5742-B2A9-F8F6D18BC0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108046">
            <a:off x="2959711" y="2659015"/>
            <a:ext cx="914400" cy="914400"/>
          </a:xfrm>
          <a:prstGeom prst="rect">
            <a:avLst/>
          </a:prstGeom>
        </p:spPr>
      </p:pic>
      <p:pic>
        <p:nvPicPr>
          <p:cNvPr id="5" name="Picture 4">
            <a:extLst>
              <a:ext uri="{FF2B5EF4-FFF2-40B4-BE49-F238E27FC236}">
                <a16:creationId xmlns:a16="http://schemas.microsoft.com/office/drawing/2014/main" id="{3D1AB115-4639-FC4E-AD8E-68CFE909DA7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020784" y="4057684"/>
            <a:ext cx="2150431" cy="2150431"/>
          </a:xfrm>
          <a:prstGeom prst="rect">
            <a:avLst/>
          </a:prstGeom>
        </p:spPr>
      </p:pic>
      <p:cxnSp>
        <p:nvCxnSpPr>
          <p:cNvPr id="10" name="Straight Connector 9">
            <a:extLst>
              <a:ext uri="{FF2B5EF4-FFF2-40B4-BE49-F238E27FC236}">
                <a16:creationId xmlns:a16="http://schemas.microsoft.com/office/drawing/2014/main" id="{032E3B72-E56B-2C48-B930-4D7E490D0B70}"/>
              </a:ext>
            </a:extLst>
          </p:cNvPr>
          <p:cNvCxnSpPr>
            <a:cxnSpLocks/>
          </p:cNvCxnSpPr>
          <p:nvPr/>
        </p:nvCxnSpPr>
        <p:spPr>
          <a:xfrm>
            <a:off x="3608959" y="3456532"/>
            <a:ext cx="1776527" cy="1754395"/>
          </a:xfrm>
          <a:prstGeom prst="line">
            <a:avLst/>
          </a:prstGeom>
          <a:ln w="38100">
            <a:solidFill>
              <a:srgbClr val="EE7A8C"/>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56ABD9-3B2F-D543-A287-E0109CDC5296}"/>
              </a:ext>
            </a:extLst>
          </p:cNvPr>
          <p:cNvCxnSpPr>
            <a:cxnSpLocks/>
          </p:cNvCxnSpPr>
          <p:nvPr/>
        </p:nvCxnSpPr>
        <p:spPr>
          <a:xfrm>
            <a:off x="3787140" y="3230880"/>
            <a:ext cx="2266286" cy="1262292"/>
          </a:xfrm>
          <a:prstGeom prst="line">
            <a:avLst/>
          </a:prstGeom>
          <a:ln w="38100">
            <a:solidFill>
              <a:srgbClr val="EE7A8C"/>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60966AE-2442-5B4A-9885-D15DCDFDF8C8}"/>
              </a:ext>
            </a:extLst>
          </p:cNvPr>
          <p:cNvCxnSpPr>
            <a:cxnSpLocks/>
          </p:cNvCxnSpPr>
          <p:nvPr/>
        </p:nvCxnSpPr>
        <p:spPr>
          <a:xfrm>
            <a:off x="3687787" y="3339636"/>
            <a:ext cx="376075" cy="304646"/>
          </a:xfrm>
          <a:prstGeom prst="line">
            <a:avLst/>
          </a:prstGeom>
          <a:ln w="76200">
            <a:solidFill>
              <a:srgbClr val="EE7A8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9AA5EC1-8F58-CD49-820D-52559E34DAEB}"/>
              </a:ext>
            </a:extLst>
          </p:cNvPr>
          <p:cNvSpPr txBox="1"/>
          <p:nvPr/>
        </p:nvSpPr>
        <p:spPr>
          <a:xfrm>
            <a:off x="2063023" y="2160215"/>
            <a:ext cx="1545936" cy="461665"/>
          </a:xfrm>
          <a:prstGeom prst="rect">
            <a:avLst/>
          </a:prstGeom>
          <a:noFill/>
        </p:spPr>
        <p:txBody>
          <a:bodyPr wrap="none" rtlCol="0">
            <a:spAutoFit/>
          </a:bodyPr>
          <a:lstStyle/>
          <a:p>
            <a:r>
              <a:rPr lang="en-US" sz="2400" dirty="0"/>
              <a:t>Spotlight A</a:t>
            </a:r>
          </a:p>
        </p:txBody>
      </p:sp>
      <p:sp>
        <p:nvSpPr>
          <p:cNvPr id="30" name="TextBox 29">
            <a:extLst>
              <a:ext uri="{FF2B5EF4-FFF2-40B4-BE49-F238E27FC236}">
                <a16:creationId xmlns:a16="http://schemas.microsoft.com/office/drawing/2014/main" id="{5B817D4F-7085-0A48-9432-250965D0C009}"/>
              </a:ext>
            </a:extLst>
          </p:cNvPr>
          <p:cNvSpPr txBox="1"/>
          <p:nvPr/>
        </p:nvSpPr>
        <p:spPr>
          <a:xfrm>
            <a:off x="5084058" y="2443953"/>
            <a:ext cx="2331985" cy="1200329"/>
          </a:xfrm>
          <a:prstGeom prst="rect">
            <a:avLst/>
          </a:prstGeom>
          <a:noFill/>
        </p:spPr>
        <p:txBody>
          <a:bodyPr wrap="none" rtlCol="0">
            <a:spAutoFit/>
          </a:bodyPr>
          <a:lstStyle/>
          <a:p>
            <a:r>
              <a:rPr lang="en-US" sz="2400" dirty="0"/>
              <a:t>Light direction</a:t>
            </a:r>
          </a:p>
          <a:p>
            <a:r>
              <a:rPr lang="en-US" sz="2400" dirty="0"/>
              <a:t>Light color</a:t>
            </a:r>
          </a:p>
          <a:p>
            <a:r>
              <a:rPr lang="en-US" sz="2400" dirty="0"/>
              <a:t>Light falloff angle</a:t>
            </a:r>
          </a:p>
        </p:txBody>
      </p:sp>
      <p:pic>
        <p:nvPicPr>
          <p:cNvPr id="31" name="Graphic 30" descr="Flashlight">
            <a:extLst>
              <a:ext uri="{FF2B5EF4-FFF2-40B4-BE49-F238E27FC236}">
                <a16:creationId xmlns:a16="http://schemas.microsoft.com/office/drawing/2014/main" id="{1C077542-DBE2-4D40-ACE0-6E32632D3E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1204060">
            <a:off x="8434200" y="2882435"/>
            <a:ext cx="914400" cy="914400"/>
          </a:xfrm>
          <a:prstGeom prst="rect">
            <a:avLst/>
          </a:prstGeom>
        </p:spPr>
      </p:pic>
      <p:cxnSp>
        <p:nvCxnSpPr>
          <p:cNvPr id="33" name="Straight Connector 32">
            <a:extLst>
              <a:ext uri="{FF2B5EF4-FFF2-40B4-BE49-F238E27FC236}">
                <a16:creationId xmlns:a16="http://schemas.microsoft.com/office/drawing/2014/main" id="{9F716EA6-FAD0-9045-8767-45A105EC789F}"/>
              </a:ext>
            </a:extLst>
          </p:cNvPr>
          <p:cNvCxnSpPr>
            <a:cxnSpLocks/>
          </p:cNvCxnSpPr>
          <p:nvPr/>
        </p:nvCxnSpPr>
        <p:spPr>
          <a:xfrm flipV="1">
            <a:off x="6449927" y="3456633"/>
            <a:ext cx="2064494" cy="1196557"/>
          </a:xfrm>
          <a:prstGeom prst="line">
            <a:avLst/>
          </a:prstGeom>
          <a:ln w="3810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901761A-F4B9-AD4F-A6AE-CB2E5F79BC37}"/>
              </a:ext>
            </a:extLst>
          </p:cNvPr>
          <p:cNvCxnSpPr>
            <a:cxnSpLocks/>
          </p:cNvCxnSpPr>
          <p:nvPr/>
        </p:nvCxnSpPr>
        <p:spPr>
          <a:xfrm flipV="1">
            <a:off x="7018339" y="3691095"/>
            <a:ext cx="1704601" cy="1141249"/>
          </a:xfrm>
          <a:prstGeom prst="line">
            <a:avLst/>
          </a:prstGeom>
          <a:ln w="3810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478B8C6-7EAB-6F4A-BC81-55F10380F31C}"/>
              </a:ext>
            </a:extLst>
          </p:cNvPr>
          <p:cNvCxnSpPr>
            <a:cxnSpLocks/>
          </p:cNvCxnSpPr>
          <p:nvPr/>
        </p:nvCxnSpPr>
        <p:spPr>
          <a:xfrm flipH="1">
            <a:off x="8175221" y="3568588"/>
            <a:ext cx="426613" cy="311521"/>
          </a:xfrm>
          <a:prstGeom prst="line">
            <a:avLst/>
          </a:prstGeom>
          <a:ln w="76200">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D4CEA5E-4DAE-1B4D-89A5-E1BB82357EFC}"/>
              </a:ext>
            </a:extLst>
          </p:cNvPr>
          <p:cNvSpPr txBox="1"/>
          <p:nvPr/>
        </p:nvSpPr>
        <p:spPr>
          <a:xfrm>
            <a:off x="8514421" y="2397968"/>
            <a:ext cx="1534716" cy="461665"/>
          </a:xfrm>
          <a:prstGeom prst="rect">
            <a:avLst/>
          </a:prstGeom>
          <a:noFill/>
        </p:spPr>
        <p:txBody>
          <a:bodyPr wrap="none" rtlCol="0">
            <a:spAutoFit/>
          </a:bodyPr>
          <a:lstStyle/>
          <a:p>
            <a:r>
              <a:rPr lang="en-US" sz="2400" dirty="0"/>
              <a:t>Spotlight B</a:t>
            </a:r>
          </a:p>
        </p:txBody>
      </p:sp>
      <p:sp>
        <p:nvSpPr>
          <p:cNvPr id="53" name="TextBox 52">
            <a:extLst>
              <a:ext uri="{FF2B5EF4-FFF2-40B4-BE49-F238E27FC236}">
                <a16:creationId xmlns:a16="http://schemas.microsoft.com/office/drawing/2014/main" id="{FEA12D41-C7B7-744E-B98C-8B7898AB32E1}"/>
              </a:ext>
            </a:extLst>
          </p:cNvPr>
          <p:cNvSpPr txBox="1"/>
          <p:nvPr/>
        </p:nvSpPr>
        <p:spPr>
          <a:xfrm>
            <a:off x="5084058" y="2045324"/>
            <a:ext cx="1640193" cy="461665"/>
          </a:xfrm>
          <a:prstGeom prst="rect">
            <a:avLst/>
          </a:prstGeom>
          <a:noFill/>
        </p:spPr>
        <p:txBody>
          <a:bodyPr wrap="none" rtlCol="0">
            <a:spAutoFit/>
          </a:bodyPr>
          <a:lstStyle/>
          <a:p>
            <a:pPr algn="ctr"/>
            <a:r>
              <a:rPr lang="en-US" sz="2400" b="1" dirty="0"/>
              <a:t>Parameters</a:t>
            </a:r>
            <a:endParaRPr lang="en-US" sz="2800" b="1" dirty="0"/>
          </a:p>
        </p:txBody>
      </p:sp>
    </p:spTree>
    <p:extLst>
      <p:ext uri="{BB962C8B-B14F-4D97-AF65-F5344CB8AC3E}">
        <p14:creationId xmlns:p14="http://schemas.microsoft.com/office/powerpoint/2010/main" val="2674993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3C5AB-3EA8-0341-BEF5-F57BF0ED80A0}"/>
              </a:ext>
            </a:extLst>
          </p:cNvPr>
          <p:cNvSpPr>
            <a:spLocks noGrp="1"/>
          </p:cNvSpPr>
          <p:nvPr>
            <p:ph type="title"/>
          </p:nvPr>
        </p:nvSpPr>
        <p:spPr/>
        <p:txBody>
          <a:bodyPr/>
          <a:lstStyle/>
          <a:p>
            <a:r>
              <a:rPr lang="en-US" dirty="0"/>
              <a:t>Design-Inspired</a:t>
            </a:r>
          </a:p>
        </p:txBody>
      </p:sp>
      <p:pic>
        <p:nvPicPr>
          <p:cNvPr id="3" name="Picture 2" descr="A close up of smoke&#10;&#10;Description automatically generated">
            <a:extLst>
              <a:ext uri="{FF2B5EF4-FFF2-40B4-BE49-F238E27FC236}">
                <a16:creationId xmlns:a16="http://schemas.microsoft.com/office/drawing/2014/main" id="{991F94BF-C9D1-014A-BB01-C032C5E082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0757" y="1787229"/>
            <a:ext cx="3250894" cy="3250894"/>
          </a:xfrm>
          <a:prstGeom prst="rect">
            <a:avLst/>
          </a:prstGeom>
        </p:spPr>
      </p:pic>
      <p:pic>
        <p:nvPicPr>
          <p:cNvPr id="4" name="spotlight">
            <a:hlinkClick r:id="" action="ppaction://media"/>
            <a:extLst>
              <a:ext uri="{FF2B5EF4-FFF2-40B4-BE49-F238E27FC236}">
                <a16:creationId xmlns:a16="http://schemas.microsoft.com/office/drawing/2014/main" id="{9DA724F5-3AF0-2143-AFA7-2FFD80098F59}"/>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470347" y="1787229"/>
            <a:ext cx="3250895" cy="3250895"/>
          </a:xfrm>
          <a:prstGeom prst="rect">
            <a:avLst/>
          </a:prstGeom>
        </p:spPr>
      </p:pic>
      <p:sp>
        <p:nvSpPr>
          <p:cNvPr id="5" name="TextBox 4">
            <a:extLst>
              <a:ext uri="{FF2B5EF4-FFF2-40B4-BE49-F238E27FC236}">
                <a16:creationId xmlns:a16="http://schemas.microsoft.com/office/drawing/2014/main" id="{1E1EB459-361B-E141-BFA6-490588E1B6BA}"/>
              </a:ext>
            </a:extLst>
          </p:cNvPr>
          <p:cNvSpPr txBox="1"/>
          <p:nvPr/>
        </p:nvSpPr>
        <p:spPr>
          <a:xfrm>
            <a:off x="3593283" y="1325564"/>
            <a:ext cx="1005841" cy="461665"/>
          </a:xfrm>
          <a:prstGeom prst="rect">
            <a:avLst/>
          </a:prstGeom>
          <a:noFill/>
        </p:spPr>
        <p:txBody>
          <a:bodyPr wrap="square" rtlCol="0">
            <a:spAutoFit/>
          </a:bodyPr>
          <a:lstStyle>
            <a:defPPr>
              <a:defRPr lang="en-US"/>
            </a:defPPr>
            <a:lvl1pPr>
              <a:defRPr sz="2400" b="1">
                <a:latin typeface="+mj-lt"/>
              </a:defRPr>
            </a:lvl1pPr>
          </a:lstStyle>
          <a:p>
            <a:r>
              <a:rPr lang="en-US" dirty="0">
                <a:latin typeface="+mn-lt"/>
              </a:rPr>
              <a:t>Target</a:t>
            </a:r>
          </a:p>
        </p:txBody>
      </p:sp>
      <p:sp>
        <p:nvSpPr>
          <p:cNvPr id="6" name="TextBox 5">
            <a:extLst>
              <a:ext uri="{FF2B5EF4-FFF2-40B4-BE49-F238E27FC236}">
                <a16:creationId xmlns:a16="http://schemas.microsoft.com/office/drawing/2014/main" id="{FBB27338-B736-D44B-B9AC-92468330E102}"/>
              </a:ext>
            </a:extLst>
          </p:cNvPr>
          <p:cNvSpPr txBox="1"/>
          <p:nvPr/>
        </p:nvSpPr>
        <p:spPr>
          <a:xfrm>
            <a:off x="6657631" y="1325563"/>
            <a:ext cx="2889475" cy="461665"/>
          </a:xfrm>
          <a:prstGeom prst="rect">
            <a:avLst/>
          </a:prstGeom>
          <a:noFill/>
        </p:spPr>
        <p:txBody>
          <a:bodyPr wrap="none" rtlCol="0">
            <a:spAutoFit/>
          </a:bodyPr>
          <a:lstStyle>
            <a:defPPr>
              <a:defRPr lang="en-US"/>
            </a:defPPr>
            <a:lvl1pPr algn="ctr">
              <a:defRPr sz="2400" b="1"/>
            </a:lvl1pPr>
          </a:lstStyle>
          <a:p>
            <a:r>
              <a:rPr lang="en-US" dirty="0"/>
              <a:t>Optimization process</a:t>
            </a:r>
          </a:p>
        </p:txBody>
      </p:sp>
      <p:graphicFrame>
        <p:nvGraphicFramePr>
          <p:cNvPr id="7" name="Table 10">
            <a:extLst>
              <a:ext uri="{FF2B5EF4-FFF2-40B4-BE49-F238E27FC236}">
                <a16:creationId xmlns:a16="http://schemas.microsoft.com/office/drawing/2014/main" id="{DBFB6E23-BAE5-E448-AEBC-FE53A39D9DFB}"/>
              </a:ext>
            </a:extLst>
          </p:cNvPr>
          <p:cNvGraphicFramePr>
            <a:graphicFrameLocks noGrp="1"/>
          </p:cNvGraphicFramePr>
          <p:nvPr>
            <p:extLst>
              <p:ext uri="{D42A27DB-BD31-4B8C-83A1-F6EECF244321}">
                <p14:modId xmlns:p14="http://schemas.microsoft.com/office/powerpoint/2010/main" val="3897882170"/>
              </p:ext>
            </p:extLst>
          </p:nvPr>
        </p:nvGraphicFramePr>
        <p:xfrm>
          <a:off x="3483596" y="5331960"/>
          <a:ext cx="5224808" cy="1010920"/>
        </p:xfrm>
        <a:graphic>
          <a:graphicData uri="http://schemas.openxmlformats.org/drawingml/2006/table">
            <a:tbl>
              <a:tblPr firstRow="1" bandRow="1">
                <a:tableStyleId>{2A488322-F2BA-4B5B-9748-0D474271808F}</a:tableStyleId>
              </a:tblPr>
              <a:tblGrid>
                <a:gridCol w="1645920">
                  <a:extLst>
                    <a:ext uri="{9D8B030D-6E8A-4147-A177-3AD203B41FA5}">
                      <a16:colId xmlns:a16="http://schemas.microsoft.com/office/drawing/2014/main" val="573170542"/>
                    </a:ext>
                  </a:extLst>
                </a:gridCol>
                <a:gridCol w="3578888">
                  <a:extLst>
                    <a:ext uri="{9D8B030D-6E8A-4147-A177-3AD203B41FA5}">
                      <a16:colId xmlns:a16="http://schemas.microsoft.com/office/drawing/2014/main" val="3633853742"/>
                    </a:ext>
                  </a:extLst>
                </a:gridCol>
              </a:tblGrid>
              <a:tr h="254500">
                <a:tc>
                  <a:txBody>
                    <a:bodyPr/>
                    <a:lstStyle/>
                    <a:p>
                      <a:pPr algn="ctr"/>
                      <a:r>
                        <a:rPr lang="en-US" dirty="0"/>
                        <a:t>#iterations</a:t>
                      </a:r>
                    </a:p>
                  </a:txBody>
                  <a:tcPr anchor="ctr"/>
                </a:tc>
                <a:tc>
                  <a:txBody>
                    <a:bodyPr/>
                    <a:lstStyle/>
                    <a:p>
                      <a:pPr algn="ctr"/>
                      <a:r>
                        <a:rPr lang="en-US" dirty="0"/>
                        <a:t>Time </a:t>
                      </a:r>
                    </a:p>
                    <a:p>
                      <a:pPr algn="ctr"/>
                      <a:r>
                        <a:rPr lang="en-US" dirty="0"/>
                        <a:t>(CPU core minute per iteration)</a:t>
                      </a:r>
                    </a:p>
                  </a:txBody>
                  <a:tcPr anchor="ctr"/>
                </a:tc>
                <a:extLst>
                  <a:ext uri="{0D108BD9-81ED-4DB2-BD59-A6C34878D82A}">
                    <a16:rowId xmlns:a16="http://schemas.microsoft.com/office/drawing/2014/main" val="2114034388"/>
                  </a:ext>
                </a:extLst>
              </a:tr>
              <a:tr h="370840">
                <a:tc>
                  <a:txBody>
                    <a:bodyPr/>
                    <a:lstStyle/>
                    <a:p>
                      <a:pPr algn="ctr"/>
                      <a:r>
                        <a:rPr lang="en-US" dirty="0"/>
                        <a:t>110</a:t>
                      </a:r>
                    </a:p>
                  </a:txBody>
                  <a:tcPr anchor="ctr"/>
                </a:tc>
                <a:tc>
                  <a:txBody>
                    <a:bodyPr/>
                    <a:lstStyle/>
                    <a:p>
                      <a:pPr algn="ctr"/>
                      <a:r>
                        <a:rPr lang="en-US" dirty="0"/>
                        <a:t>11.2</a:t>
                      </a:r>
                    </a:p>
                  </a:txBody>
                  <a:tcPr anchor="ctr"/>
                </a:tc>
                <a:extLst>
                  <a:ext uri="{0D108BD9-81ED-4DB2-BD59-A6C34878D82A}">
                    <a16:rowId xmlns:a16="http://schemas.microsoft.com/office/drawing/2014/main" val="606422149"/>
                  </a:ext>
                </a:extLst>
              </a:tr>
            </a:tbl>
          </a:graphicData>
        </a:graphic>
      </p:graphicFrame>
    </p:spTree>
    <p:extLst>
      <p:ext uri="{BB962C8B-B14F-4D97-AF65-F5344CB8AC3E}">
        <p14:creationId xmlns:p14="http://schemas.microsoft.com/office/powerpoint/2010/main" val="345836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7D3AB-E6E6-0F4A-8050-ABBB04860C6C}"/>
              </a:ext>
            </a:extLst>
          </p:cNvPr>
          <p:cNvSpPr>
            <a:spLocks noGrp="1"/>
          </p:cNvSpPr>
          <p:nvPr>
            <p:ph type="title"/>
          </p:nvPr>
        </p:nvSpPr>
        <p:spPr/>
        <p:txBody>
          <a:bodyPr>
            <a:normAutofit/>
          </a:bodyPr>
          <a:lstStyle/>
          <a:p>
            <a:r>
              <a:rPr lang="en-US" b="1" dirty="0">
                <a:latin typeface="+mn-lt"/>
              </a:rPr>
              <a:t>Limitations &amp; future work</a:t>
            </a:r>
          </a:p>
        </p:txBody>
      </p:sp>
      <p:sp>
        <p:nvSpPr>
          <p:cNvPr id="3" name="Content Placeholder 2">
            <a:extLst>
              <a:ext uri="{FF2B5EF4-FFF2-40B4-BE49-F238E27FC236}">
                <a16:creationId xmlns:a16="http://schemas.microsoft.com/office/drawing/2014/main" id="{470C83B3-B9F9-B54E-BB02-522A948AABB4}"/>
              </a:ext>
            </a:extLst>
          </p:cNvPr>
          <p:cNvSpPr>
            <a:spLocks noGrp="1"/>
          </p:cNvSpPr>
          <p:nvPr>
            <p:ph idx="1"/>
          </p:nvPr>
        </p:nvSpPr>
        <p:spPr/>
        <p:txBody>
          <a:bodyPr>
            <a:normAutofit/>
          </a:bodyPr>
          <a:lstStyle/>
          <a:p>
            <a:r>
              <a:rPr lang="en-US" sz="3600" dirty="0">
                <a:latin typeface="+mj-lt"/>
              </a:rPr>
              <a:t>Differentiable VPT is slow due to the need to</a:t>
            </a:r>
            <a:endParaRPr lang="en-US" sz="3200" dirty="0">
              <a:latin typeface="+mj-lt"/>
            </a:endParaRPr>
          </a:p>
          <a:p>
            <a:pPr lvl="1"/>
            <a:r>
              <a:rPr lang="en-US" sz="2800" dirty="0">
                <a:latin typeface="+mj-lt"/>
              </a:rPr>
              <a:t>Computing automated differentiation</a:t>
            </a:r>
          </a:p>
          <a:p>
            <a:pPr lvl="1"/>
            <a:r>
              <a:rPr lang="en-US" sz="2800" dirty="0">
                <a:latin typeface="+mj-lt"/>
              </a:rPr>
              <a:t>Detecting visibility changes (e.g., object silhouettes)</a:t>
            </a:r>
          </a:p>
          <a:p>
            <a:pPr lvl="1"/>
            <a:r>
              <a:rPr lang="en-US" sz="2800" dirty="0">
                <a:latin typeface="+mj-lt"/>
              </a:rPr>
              <a:t>Tracing side paths</a:t>
            </a:r>
          </a:p>
          <a:p>
            <a:endParaRPr lang="en-US" sz="3200" dirty="0">
              <a:latin typeface="+mj-lt"/>
            </a:endParaRPr>
          </a:p>
          <a:p>
            <a:r>
              <a:rPr lang="en-US" sz="3600" dirty="0">
                <a:latin typeface="+mj-lt"/>
              </a:rPr>
              <a:t>Estimated derivatives are noisy</a:t>
            </a:r>
            <a:endParaRPr lang="en-US" sz="3200" dirty="0">
              <a:latin typeface="+mj-lt"/>
            </a:endParaRPr>
          </a:p>
          <a:p>
            <a:pPr lvl="1"/>
            <a:r>
              <a:rPr lang="en-US" sz="2800" dirty="0">
                <a:latin typeface="+mj-lt"/>
              </a:rPr>
              <a:t>Needs better sampling methods</a:t>
            </a:r>
          </a:p>
        </p:txBody>
      </p:sp>
    </p:spTree>
    <p:extLst>
      <p:ext uri="{BB962C8B-B14F-4D97-AF65-F5344CB8AC3E}">
        <p14:creationId xmlns:p14="http://schemas.microsoft.com/office/powerpoint/2010/main" val="3177002416"/>
      </p:ext>
    </p:extLst>
  </p:cSld>
  <p:clrMapOvr>
    <a:masterClrMapping/>
  </p:clrMapOvr>
  <p:transitio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DDB27-4DBA-4015-A0F5-BAB2056C9446}"/>
              </a:ext>
            </a:extLst>
          </p:cNvPr>
          <p:cNvSpPr>
            <a:spLocks noGrp="1"/>
          </p:cNvSpPr>
          <p:nvPr>
            <p:ph type="title"/>
          </p:nvPr>
        </p:nvSpPr>
        <p:spPr/>
        <p:txBody>
          <a:bodyPr/>
          <a:lstStyle/>
          <a:p>
            <a:r>
              <a:rPr lang="en-US" b="1" dirty="0">
                <a:latin typeface="+mn-lt"/>
              </a:rPr>
              <a:t>Conclusion</a:t>
            </a:r>
          </a:p>
        </p:txBody>
      </p:sp>
      <p:sp>
        <p:nvSpPr>
          <p:cNvPr id="3" name="Content Placeholder 2">
            <a:extLst>
              <a:ext uri="{FF2B5EF4-FFF2-40B4-BE49-F238E27FC236}">
                <a16:creationId xmlns:a16="http://schemas.microsoft.com/office/drawing/2014/main" id="{58CEF8C8-A28D-4DC0-8F36-80783BB88328}"/>
              </a:ext>
            </a:extLst>
          </p:cNvPr>
          <p:cNvSpPr>
            <a:spLocks noGrp="1"/>
          </p:cNvSpPr>
          <p:nvPr>
            <p:ph idx="1"/>
          </p:nvPr>
        </p:nvSpPr>
        <p:spPr/>
        <p:txBody>
          <a:bodyPr/>
          <a:lstStyle/>
          <a:p>
            <a:r>
              <a:rPr lang="en-US" sz="3600" dirty="0">
                <a:latin typeface="+mj-lt"/>
              </a:rPr>
              <a:t>Differential theory of radiative transfer</a:t>
            </a:r>
          </a:p>
          <a:p>
            <a:pPr lvl="1"/>
            <a:r>
              <a:rPr lang="en-US" sz="2800" dirty="0">
                <a:latin typeface="+mj-lt"/>
              </a:rPr>
              <a:t>Differentiating each operator of the RTE</a:t>
            </a:r>
          </a:p>
          <a:p>
            <a:pPr lvl="1"/>
            <a:r>
              <a:rPr lang="en-US" sz="2800" dirty="0">
                <a:latin typeface="+mj-lt"/>
              </a:rPr>
              <a:t>Support differentiation </a:t>
            </a:r>
            <a:r>
              <a:rPr lang="en-US" sz="2800" dirty="0" err="1">
                <a:latin typeface="+mj-lt"/>
              </a:rPr>
              <a:t>wrt</a:t>
            </a:r>
            <a:r>
              <a:rPr lang="en-US" sz="2800" dirty="0">
                <a:latin typeface="+mj-lt"/>
              </a:rPr>
              <a:t>. arbitrary scene parameterizations</a:t>
            </a:r>
          </a:p>
          <a:p>
            <a:endParaRPr lang="en-US" sz="3600" dirty="0">
              <a:latin typeface="+mj-lt"/>
            </a:endParaRPr>
          </a:p>
          <a:p>
            <a:r>
              <a:rPr lang="en-US" sz="3600" dirty="0">
                <a:latin typeface="+mj-lt"/>
              </a:rPr>
              <a:t>Monte Carlo estimator</a:t>
            </a:r>
          </a:p>
          <a:p>
            <a:pPr lvl="1"/>
            <a:r>
              <a:rPr lang="en-US" sz="2800" dirty="0">
                <a:latin typeface="+mj-lt"/>
              </a:rPr>
              <a:t>Unbiased</a:t>
            </a:r>
          </a:p>
          <a:p>
            <a:pPr lvl="1"/>
            <a:r>
              <a:rPr lang="en-US" sz="2800" dirty="0">
                <a:latin typeface="+mj-lt"/>
              </a:rPr>
              <a:t>Analogous to unidirectional path tracing</a:t>
            </a:r>
          </a:p>
          <a:p>
            <a:pPr lvl="1"/>
            <a:endParaRPr lang="en-US" sz="2800" dirty="0">
              <a:latin typeface="+mj-lt"/>
            </a:endParaRPr>
          </a:p>
        </p:txBody>
      </p:sp>
    </p:spTree>
    <p:extLst>
      <p:ext uri="{BB962C8B-B14F-4D97-AF65-F5344CB8AC3E}">
        <p14:creationId xmlns:p14="http://schemas.microsoft.com/office/powerpoint/2010/main" val="3653902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C76BE-1B59-CE48-8B21-B2AE8E26EF8E}"/>
              </a:ext>
            </a:extLst>
          </p:cNvPr>
          <p:cNvSpPr>
            <a:spLocks noGrp="1"/>
          </p:cNvSpPr>
          <p:nvPr>
            <p:ph type="title"/>
          </p:nvPr>
        </p:nvSpPr>
        <p:spPr/>
        <p:txBody>
          <a:bodyPr/>
          <a:lstStyle/>
          <a:p>
            <a:r>
              <a:rPr lang="en-US" dirty="0"/>
              <a:t>Acknowledgment</a:t>
            </a:r>
          </a:p>
        </p:txBody>
      </p:sp>
      <p:sp>
        <p:nvSpPr>
          <p:cNvPr id="3" name="Content Placeholder 2">
            <a:extLst>
              <a:ext uri="{FF2B5EF4-FFF2-40B4-BE49-F238E27FC236}">
                <a16:creationId xmlns:a16="http://schemas.microsoft.com/office/drawing/2014/main" id="{36C81843-491D-6E43-B903-2E877C5E2642}"/>
              </a:ext>
            </a:extLst>
          </p:cNvPr>
          <p:cNvSpPr>
            <a:spLocks noGrp="1"/>
          </p:cNvSpPr>
          <p:nvPr>
            <p:ph idx="1"/>
          </p:nvPr>
        </p:nvSpPr>
        <p:spPr/>
        <p:txBody>
          <a:bodyPr/>
          <a:lstStyle/>
          <a:p>
            <a:r>
              <a:rPr lang="en-US" sz="3600" dirty="0">
                <a:latin typeface="+mj-lt"/>
              </a:rPr>
              <a:t>Anonymous reviewers</a:t>
            </a:r>
          </a:p>
          <a:p>
            <a:r>
              <a:rPr lang="en-US" sz="3600" dirty="0">
                <a:latin typeface="+mj-lt"/>
              </a:rPr>
              <a:t>Jerome </a:t>
            </a:r>
            <a:r>
              <a:rPr lang="en-US" sz="3600" dirty="0" err="1">
                <a:latin typeface="+mj-lt"/>
              </a:rPr>
              <a:t>Spanier</a:t>
            </a:r>
            <a:endParaRPr lang="en-US" sz="3600" dirty="0">
              <a:latin typeface="+mj-lt"/>
            </a:endParaRPr>
          </a:p>
          <a:p>
            <a:pPr marL="0" indent="0">
              <a:buNone/>
            </a:pPr>
            <a:endParaRPr lang="en-US" sz="3600" dirty="0">
              <a:latin typeface="+mj-lt"/>
            </a:endParaRPr>
          </a:p>
          <a:p>
            <a:r>
              <a:rPr lang="en-US" sz="3600" dirty="0">
                <a:latin typeface="+mj-lt"/>
              </a:rPr>
              <a:t>Funding</a:t>
            </a:r>
          </a:p>
          <a:p>
            <a:pPr lvl="1"/>
            <a:r>
              <a:rPr lang="en-US" sz="2800" dirty="0">
                <a:latin typeface="+mj-lt"/>
              </a:rPr>
              <a:t>NSF grants 1717178, 1730147, 1816041, 1900849, and 1900927</a:t>
            </a:r>
          </a:p>
          <a:p>
            <a:pPr lvl="1"/>
            <a:r>
              <a:rPr lang="en-US" sz="2800" dirty="0">
                <a:latin typeface="+mj-lt"/>
              </a:rPr>
              <a:t>NVIDIA fellowship</a:t>
            </a:r>
          </a:p>
          <a:p>
            <a:pPr lvl="1"/>
            <a:r>
              <a:rPr lang="en-US" sz="2800" dirty="0">
                <a:latin typeface="+mj-lt"/>
              </a:rPr>
              <a:t>Ronald L. Graham Chair</a:t>
            </a:r>
          </a:p>
          <a:p>
            <a:pPr lvl="1"/>
            <a:r>
              <a:rPr lang="en-US" sz="2800" dirty="0">
                <a:latin typeface="+mj-lt"/>
              </a:rPr>
              <a:t>UC San Diego Center for Visual Computing</a:t>
            </a:r>
          </a:p>
          <a:p>
            <a:pPr marL="0" indent="0">
              <a:buNone/>
            </a:pPr>
            <a:endParaRPr lang="en-US" dirty="0"/>
          </a:p>
        </p:txBody>
      </p:sp>
    </p:spTree>
    <p:extLst>
      <p:ext uri="{BB962C8B-B14F-4D97-AF65-F5344CB8AC3E}">
        <p14:creationId xmlns:p14="http://schemas.microsoft.com/office/powerpoint/2010/main" val="4329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F3C79-5BA8-8445-B83D-1F92EC756FC0}"/>
              </a:ext>
            </a:extLst>
          </p:cNvPr>
          <p:cNvSpPr>
            <a:spLocks noGrp="1"/>
          </p:cNvSpPr>
          <p:nvPr>
            <p:ph type="title"/>
          </p:nvPr>
        </p:nvSpPr>
        <p:spPr/>
        <p:txBody>
          <a:bodyPr/>
          <a:lstStyle/>
          <a:p>
            <a:r>
              <a:rPr lang="en-US" dirty="0"/>
              <a:t>Thank you</a:t>
            </a:r>
          </a:p>
        </p:txBody>
      </p:sp>
      <p:pic>
        <p:nvPicPr>
          <p:cNvPr id="5" name="Picture 4" descr="A picture containing black, sign, drawing, white&#10;&#10;Description automatically generated">
            <a:extLst>
              <a:ext uri="{FF2B5EF4-FFF2-40B4-BE49-F238E27FC236}">
                <a16:creationId xmlns:a16="http://schemas.microsoft.com/office/drawing/2014/main" id="{EB57209A-6EA5-234B-BC67-CC2E36DE9DED}"/>
              </a:ext>
            </a:extLst>
          </p:cNvPr>
          <p:cNvPicPr>
            <a:picLocks noChangeAspect="1"/>
          </p:cNvPicPr>
          <p:nvPr/>
        </p:nvPicPr>
        <p:blipFill>
          <a:blip r:embed="rId3"/>
          <a:stretch>
            <a:fillRect/>
          </a:stretch>
        </p:blipFill>
        <p:spPr>
          <a:xfrm>
            <a:off x="9084114" y="3815879"/>
            <a:ext cx="2872154" cy="2872154"/>
          </a:xfrm>
          <a:prstGeom prst="rect">
            <a:avLst/>
          </a:prstGeom>
        </p:spPr>
      </p:pic>
      <p:sp>
        <p:nvSpPr>
          <p:cNvPr id="8" name="TextBox 7">
            <a:extLst>
              <a:ext uri="{FF2B5EF4-FFF2-40B4-BE49-F238E27FC236}">
                <a16:creationId xmlns:a16="http://schemas.microsoft.com/office/drawing/2014/main" id="{C82E540C-3901-E846-8379-288B584E62FA}"/>
              </a:ext>
            </a:extLst>
          </p:cNvPr>
          <p:cNvSpPr txBox="1"/>
          <p:nvPr/>
        </p:nvSpPr>
        <p:spPr>
          <a:xfrm rot="16200000">
            <a:off x="7663934" y="5021123"/>
            <a:ext cx="2361096" cy="461665"/>
          </a:xfrm>
          <a:prstGeom prst="rect">
            <a:avLst/>
          </a:prstGeom>
          <a:noFill/>
        </p:spPr>
        <p:txBody>
          <a:bodyPr wrap="none" rtlCol="0">
            <a:spAutoFit/>
          </a:bodyPr>
          <a:lstStyle/>
          <a:p>
            <a:r>
              <a:rPr lang="en-US" sz="2400" dirty="0">
                <a:solidFill>
                  <a:schemeClr val="bg1">
                    <a:lumMod val="65000"/>
                  </a:schemeClr>
                </a:solidFill>
              </a:rPr>
              <a:t>Project Webpage</a:t>
            </a:r>
          </a:p>
        </p:txBody>
      </p:sp>
      <p:grpSp>
        <p:nvGrpSpPr>
          <p:cNvPr id="33" name="Group 32">
            <a:extLst>
              <a:ext uri="{FF2B5EF4-FFF2-40B4-BE49-F238E27FC236}">
                <a16:creationId xmlns:a16="http://schemas.microsoft.com/office/drawing/2014/main" id="{24DC98B6-D572-0A45-ACEE-BB5E970D9AD3}"/>
              </a:ext>
            </a:extLst>
          </p:cNvPr>
          <p:cNvGrpSpPr/>
          <p:nvPr/>
        </p:nvGrpSpPr>
        <p:grpSpPr>
          <a:xfrm>
            <a:off x="531848" y="1380664"/>
            <a:ext cx="9707273" cy="4693078"/>
            <a:chOff x="531848" y="1529519"/>
            <a:chExt cx="9707273" cy="4693078"/>
          </a:xfrm>
        </p:grpSpPr>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98D19C2-A089-D04A-99AA-2AEFB3CA13C9}"/>
                    </a:ext>
                  </a:extLst>
                </p:cNvPr>
                <p:cNvSpPr txBox="1"/>
                <p:nvPr/>
              </p:nvSpPr>
              <p:spPr>
                <a:xfrm>
                  <a:off x="2240603" y="4696923"/>
                  <a:ext cx="4078193"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rPr>
                          <m:t>𝐿</m:t>
                        </m:r>
                        <m:r>
                          <a:rPr lang="en-US" sz="4400" b="0" i="1" smtClean="0">
                            <a:latin typeface="Cambria Math" panose="02040503050406030204" pitchFamily="18" charset="0"/>
                          </a:rPr>
                          <m:t>=</m:t>
                        </m:r>
                        <m:sSub>
                          <m:sSubPr>
                            <m:ctrlPr>
                              <a:rPr lang="en-US" sz="4400" b="0" i="1" smtClean="0">
                                <a:solidFill>
                                  <a:schemeClr val="accent6"/>
                                </a:solidFill>
                                <a:latin typeface="Cambria Math" panose="02040503050406030204" pitchFamily="18" charset="0"/>
                              </a:rPr>
                            </m:ctrlPr>
                          </m:sSubPr>
                          <m:e>
                            <m:r>
                              <a:rPr lang="en-US" sz="4400" b="0" i="1" smtClean="0">
                                <a:solidFill>
                                  <a:schemeClr val="accent6"/>
                                </a:solidFill>
                                <a:latin typeface="Cambria Math" panose="02040503050406030204" pitchFamily="18" charset="0"/>
                              </a:rPr>
                              <m:t>𝐾</m:t>
                            </m:r>
                          </m:e>
                          <m:sub>
                            <m:r>
                              <a:rPr lang="en-US" sz="4400" b="0" i="1" smtClean="0">
                                <a:solidFill>
                                  <a:schemeClr val="accent6"/>
                                </a:solidFill>
                                <a:latin typeface="Cambria Math" panose="02040503050406030204" pitchFamily="18" charset="0"/>
                              </a:rPr>
                              <m:t>𝑇</m:t>
                            </m:r>
                          </m:sub>
                        </m:sSub>
                        <m:sSub>
                          <m:sSubPr>
                            <m:ctrlPr>
                              <a:rPr lang="en-US" sz="4400" i="1" smtClean="0">
                                <a:solidFill>
                                  <a:schemeClr val="accent1"/>
                                </a:solidFill>
                                <a:latin typeface="Cambria Math" panose="02040503050406030204" pitchFamily="18" charset="0"/>
                              </a:rPr>
                            </m:ctrlPr>
                          </m:sSubPr>
                          <m:e>
                            <m:r>
                              <a:rPr lang="en-US" sz="4400" i="1">
                                <a:solidFill>
                                  <a:schemeClr val="accent1"/>
                                </a:solidFill>
                                <a:latin typeface="Cambria Math" panose="02040503050406030204" pitchFamily="18" charset="0"/>
                              </a:rPr>
                              <m:t>𝐾</m:t>
                            </m:r>
                          </m:e>
                          <m:sub>
                            <m:r>
                              <a:rPr lang="en-US" sz="4400" b="0" i="1" smtClean="0">
                                <a:solidFill>
                                  <a:schemeClr val="accent1"/>
                                </a:solidFill>
                                <a:latin typeface="Cambria Math" panose="02040503050406030204" pitchFamily="18" charset="0"/>
                              </a:rPr>
                              <m:t>𝑐</m:t>
                            </m:r>
                          </m:sub>
                        </m:sSub>
                        <m:r>
                          <a:rPr lang="en-US" sz="4400" b="0" i="1" smtClean="0">
                            <a:latin typeface="Cambria Math" panose="02040503050406030204" pitchFamily="18" charset="0"/>
                          </a:rPr>
                          <m:t>𝐿</m:t>
                        </m:r>
                        <m:r>
                          <a:rPr lang="en-US" sz="4400" b="0" i="1" smtClean="0">
                            <a:latin typeface="Cambria Math" panose="02040503050406030204" pitchFamily="18" charset="0"/>
                          </a:rPr>
                          <m:t>+</m:t>
                        </m:r>
                        <m:r>
                          <a:rPr lang="en-US" sz="4400" b="0" i="1" smtClean="0">
                            <a:solidFill>
                              <a:schemeClr val="accent4"/>
                            </a:solidFill>
                            <a:latin typeface="Cambria Math" panose="02040503050406030204" pitchFamily="18" charset="0"/>
                          </a:rPr>
                          <m:t>𝑄</m:t>
                        </m:r>
                      </m:oMath>
                    </m:oMathPara>
                  </a14:m>
                  <a:endParaRPr lang="en-US" sz="4400" dirty="0"/>
                </a:p>
              </p:txBody>
            </p:sp>
          </mc:Choice>
          <mc:Fallback xmlns="">
            <p:sp>
              <p:nvSpPr>
                <p:cNvPr id="21" name="TextBox 20">
                  <a:extLst>
                    <a:ext uri="{FF2B5EF4-FFF2-40B4-BE49-F238E27FC236}">
                      <a16:creationId xmlns:a16="http://schemas.microsoft.com/office/drawing/2014/main" id="{B98D19C2-A089-D04A-99AA-2AEFB3CA13C9}"/>
                    </a:ext>
                  </a:extLst>
                </p:cNvPr>
                <p:cNvSpPr txBox="1">
                  <a:spLocks noRot="1" noChangeAspect="1" noMove="1" noResize="1" noEditPoints="1" noAdjustHandles="1" noChangeArrowheads="1" noChangeShapeType="1" noTextEdit="1"/>
                </p:cNvSpPr>
                <p:nvPr/>
              </p:nvSpPr>
              <p:spPr>
                <a:xfrm>
                  <a:off x="2240603" y="4696923"/>
                  <a:ext cx="4078193" cy="677108"/>
                </a:xfrm>
                <a:prstGeom prst="rect">
                  <a:avLst/>
                </a:prstGeom>
                <a:blipFill>
                  <a:blip r:embed="rId4"/>
                  <a:stretch>
                    <a:fillRect b="-2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994E3F7-2539-AF41-9438-9D79C2D314FC}"/>
                    </a:ext>
                  </a:extLst>
                </p:cNvPr>
                <p:cNvSpPr txBox="1"/>
                <p:nvPr/>
              </p:nvSpPr>
              <p:spPr>
                <a:xfrm>
                  <a:off x="531848" y="2185302"/>
                  <a:ext cx="9707273" cy="1388329"/>
                </a:xfrm>
                <a:prstGeom prst="rect">
                  <a:avLst/>
                </a:prstGeom>
                <a:noFill/>
                <a:ln>
                  <a:noFill/>
                </a:ln>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d>
                          <m:dPr>
                            <m:ctrlPr>
                              <a:rPr lang="en-US" sz="4400" i="1" smtClean="0">
                                <a:latin typeface="Cambria Math" panose="02040503050406030204" pitchFamily="18" charset="0"/>
                              </a:rPr>
                            </m:ctrlPr>
                          </m:dPr>
                          <m:e>
                            <m:f>
                              <m:fPr>
                                <m:type m:val="noBar"/>
                                <m:ctrlPr>
                                  <a:rPr lang="en-US" sz="4400" i="1" smtClean="0">
                                    <a:latin typeface="Cambria Math" panose="02040503050406030204" pitchFamily="18" charset="0"/>
                                  </a:rPr>
                                </m:ctrlPr>
                              </m:fPr>
                              <m:num>
                                <m:sSub>
                                  <m:sSubPr>
                                    <m:ctrlPr>
                                      <a:rPr lang="en-US" sz="4400" i="1">
                                        <a:latin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m:t>
                                    </m:r>
                                  </m:e>
                                  <m:sub>
                                    <m:r>
                                      <a:rPr lang="en-US" sz="4400" i="1">
                                        <a:latin typeface="Cambria Math" panose="02040503050406030204" pitchFamily="18" charset="0"/>
                                        <a:ea typeface="Cambria Math" panose="02040503050406030204" pitchFamily="18" charset="0"/>
                                      </a:rPr>
                                      <m:t>𝜋</m:t>
                                    </m:r>
                                  </m:sub>
                                </m:sSub>
                                <m:r>
                                  <a:rPr lang="en-US" sz="4400" b="0" i="1" smtClean="0">
                                    <a:latin typeface="Cambria Math" panose="02040503050406030204" pitchFamily="18" charset="0"/>
                                    <a:ea typeface="Cambria Math" panose="02040503050406030204" pitchFamily="18" charset="0"/>
                                  </a:rPr>
                                  <m:t>𝐿</m:t>
                                </m:r>
                              </m:num>
                              <m:den>
                                <m:r>
                                  <a:rPr lang="en-US" sz="4400" b="0" i="1" smtClean="0">
                                    <a:latin typeface="Cambria Math" panose="02040503050406030204" pitchFamily="18" charset="0"/>
                                  </a:rPr>
                                  <m:t>𝐿</m:t>
                                </m:r>
                              </m:den>
                            </m:f>
                          </m:e>
                        </m:d>
                        <m:r>
                          <a:rPr lang="en-US" sz="4400" b="0" i="1" smtClean="0">
                            <a:latin typeface="Cambria Math" panose="02040503050406030204" pitchFamily="18" charset="0"/>
                          </a:rPr>
                          <m:t>=</m:t>
                        </m:r>
                        <m:d>
                          <m:dPr>
                            <m:ctrlPr>
                              <a:rPr lang="en-US" sz="4400" b="0" i="1" smtClean="0">
                                <a:latin typeface="Cambria Math" panose="02040503050406030204" pitchFamily="18" charset="0"/>
                              </a:rPr>
                            </m:ctrlPr>
                          </m:dPr>
                          <m:e>
                            <m:m>
                              <m:mPr>
                                <m:mcs>
                                  <m:mc>
                                    <m:mcPr>
                                      <m:count m:val="2"/>
                                      <m:mcJc m:val="center"/>
                                    </m:mcPr>
                                  </m:mc>
                                </m:mcs>
                                <m:ctrlPr>
                                  <a:rPr lang="en-US" sz="4400" b="0" i="1" smtClean="0">
                                    <a:latin typeface="Cambria Math" panose="02040503050406030204" pitchFamily="18" charset="0"/>
                                  </a:rPr>
                                </m:ctrlPr>
                              </m:mPr>
                              <m:mr>
                                <m:e>
                                  <m:sSub>
                                    <m:sSubPr>
                                      <m:ctrlPr>
                                        <a:rPr lang="en-US" sz="4400" i="1">
                                          <a:solidFill>
                                            <a:schemeClr val="accent6"/>
                                          </a:solidFill>
                                          <a:latin typeface="Cambria Math" panose="02040503050406030204" pitchFamily="18" charset="0"/>
                                        </a:rPr>
                                      </m:ctrlPr>
                                    </m:sSubPr>
                                    <m:e>
                                      <m:r>
                                        <a:rPr lang="en-US" sz="4400" i="1">
                                          <a:solidFill>
                                            <a:schemeClr val="accent6"/>
                                          </a:solidFill>
                                          <a:latin typeface="Cambria Math" panose="02040503050406030204" pitchFamily="18" charset="0"/>
                                        </a:rPr>
                                        <m:t>𝐾</m:t>
                                      </m:r>
                                    </m:e>
                                    <m:sub>
                                      <m:r>
                                        <a:rPr lang="en-US" sz="4400" i="1">
                                          <a:solidFill>
                                            <a:schemeClr val="accent6"/>
                                          </a:solidFill>
                                          <a:latin typeface="Cambria Math" panose="02040503050406030204" pitchFamily="18" charset="0"/>
                                        </a:rPr>
                                        <m:t>𝑇</m:t>
                                      </m:r>
                                    </m:sub>
                                  </m:sSub>
                                  <m:sSub>
                                    <m:sSubPr>
                                      <m:ctrlPr>
                                        <a:rPr lang="en-US" sz="4400" i="1">
                                          <a:solidFill>
                                            <a:schemeClr val="accent1"/>
                                          </a:solidFill>
                                          <a:latin typeface="Cambria Math" panose="02040503050406030204" pitchFamily="18" charset="0"/>
                                        </a:rPr>
                                      </m:ctrlPr>
                                    </m:sSubPr>
                                    <m:e>
                                      <m:r>
                                        <a:rPr lang="en-US" sz="4400" i="1">
                                          <a:solidFill>
                                            <a:schemeClr val="accent1"/>
                                          </a:solidFill>
                                          <a:latin typeface="Cambria Math" panose="02040503050406030204" pitchFamily="18" charset="0"/>
                                        </a:rPr>
                                        <m:t>𝐾</m:t>
                                      </m:r>
                                    </m:e>
                                    <m:sub>
                                      <m:r>
                                        <a:rPr lang="en-US" sz="4400" i="1">
                                          <a:solidFill>
                                            <a:schemeClr val="accent1"/>
                                          </a:solidFill>
                                          <a:latin typeface="Cambria Math" panose="02040503050406030204" pitchFamily="18" charset="0"/>
                                        </a:rPr>
                                        <m:t>𝑐</m:t>
                                      </m:r>
                                    </m:sub>
                                  </m:sSub>
                                </m:e>
                                <m:e>
                                  <m:sSub>
                                    <m:sSubPr>
                                      <m:ctrlPr>
                                        <a:rPr lang="en-US" sz="4400" b="0" i="1" smtClean="0">
                                          <a:solidFill>
                                            <a:srgbClr val="7030A0"/>
                                          </a:solidFill>
                                          <a:latin typeface="Cambria Math" panose="02040503050406030204" pitchFamily="18" charset="0"/>
                                        </a:rPr>
                                      </m:ctrlPr>
                                    </m:sSubPr>
                                    <m:e>
                                      <m:r>
                                        <a:rPr lang="en-US" sz="4400" b="0" i="1" smtClean="0">
                                          <a:solidFill>
                                            <a:srgbClr val="7030A0"/>
                                          </a:solidFill>
                                          <a:latin typeface="Cambria Math" panose="02040503050406030204" pitchFamily="18" charset="0"/>
                                        </a:rPr>
                                        <m:t>𝐾</m:t>
                                      </m:r>
                                    </m:e>
                                    <m:sub>
                                      <m:r>
                                        <a:rPr lang="en-US" sz="4400" b="0" i="1" smtClean="0">
                                          <a:solidFill>
                                            <a:srgbClr val="7030A0"/>
                                          </a:solidFill>
                                          <a:latin typeface="Cambria Math" panose="02040503050406030204" pitchFamily="18" charset="0"/>
                                        </a:rPr>
                                        <m:t>∗</m:t>
                                      </m:r>
                                    </m:sub>
                                  </m:sSub>
                                </m:e>
                              </m:mr>
                              <m:mr>
                                <m:e>
                                  <m:r>
                                    <a:rPr lang="en-US" sz="4400" b="0" i="1" smtClean="0">
                                      <a:latin typeface="Cambria Math" panose="02040503050406030204" pitchFamily="18" charset="0"/>
                                    </a:rPr>
                                    <m:t>0</m:t>
                                  </m:r>
                                </m:e>
                                <m:e>
                                  <m:sSub>
                                    <m:sSubPr>
                                      <m:ctrlPr>
                                        <a:rPr lang="en-US" sz="4400" i="1">
                                          <a:solidFill>
                                            <a:schemeClr val="accent6"/>
                                          </a:solidFill>
                                          <a:latin typeface="Cambria Math" panose="02040503050406030204" pitchFamily="18" charset="0"/>
                                        </a:rPr>
                                      </m:ctrlPr>
                                    </m:sSubPr>
                                    <m:e>
                                      <m:r>
                                        <a:rPr lang="en-US" sz="4400" i="1">
                                          <a:solidFill>
                                            <a:schemeClr val="accent6"/>
                                          </a:solidFill>
                                          <a:latin typeface="Cambria Math" panose="02040503050406030204" pitchFamily="18" charset="0"/>
                                        </a:rPr>
                                        <m:t>𝐾</m:t>
                                      </m:r>
                                    </m:e>
                                    <m:sub>
                                      <m:r>
                                        <a:rPr lang="en-US" sz="4400" i="1">
                                          <a:solidFill>
                                            <a:schemeClr val="accent6"/>
                                          </a:solidFill>
                                          <a:latin typeface="Cambria Math" panose="02040503050406030204" pitchFamily="18" charset="0"/>
                                        </a:rPr>
                                        <m:t>𝑇</m:t>
                                      </m:r>
                                    </m:sub>
                                  </m:sSub>
                                  <m:sSub>
                                    <m:sSubPr>
                                      <m:ctrlPr>
                                        <a:rPr lang="en-US" sz="4400" i="1">
                                          <a:solidFill>
                                            <a:schemeClr val="accent1"/>
                                          </a:solidFill>
                                          <a:latin typeface="Cambria Math" panose="02040503050406030204" pitchFamily="18" charset="0"/>
                                        </a:rPr>
                                      </m:ctrlPr>
                                    </m:sSubPr>
                                    <m:e>
                                      <m:r>
                                        <a:rPr lang="en-US" sz="4400" i="1">
                                          <a:solidFill>
                                            <a:schemeClr val="accent1"/>
                                          </a:solidFill>
                                          <a:latin typeface="Cambria Math" panose="02040503050406030204" pitchFamily="18" charset="0"/>
                                        </a:rPr>
                                        <m:t>𝐾</m:t>
                                      </m:r>
                                    </m:e>
                                    <m:sub>
                                      <m:r>
                                        <a:rPr lang="en-US" sz="4400" i="1">
                                          <a:solidFill>
                                            <a:schemeClr val="accent1"/>
                                          </a:solidFill>
                                          <a:latin typeface="Cambria Math" panose="02040503050406030204" pitchFamily="18" charset="0"/>
                                        </a:rPr>
                                        <m:t>𝑐</m:t>
                                      </m:r>
                                    </m:sub>
                                  </m:sSub>
                                </m:e>
                              </m:mr>
                            </m:m>
                          </m:e>
                        </m:d>
                        <m:d>
                          <m:dPr>
                            <m:ctrlPr>
                              <a:rPr lang="en-US" sz="4400" i="1" smtClean="0">
                                <a:latin typeface="Cambria Math" panose="02040503050406030204" pitchFamily="18" charset="0"/>
                              </a:rPr>
                            </m:ctrlPr>
                          </m:dPr>
                          <m:e>
                            <m:f>
                              <m:fPr>
                                <m:type m:val="noBar"/>
                                <m:ctrlPr>
                                  <a:rPr lang="en-US" sz="4400" i="1" smtClean="0">
                                    <a:latin typeface="Cambria Math" panose="02040503050406030204" pitchFamily="18" charset="0"/>
                                  </a:rPr>
                                </m:ctrlPr>
                              </m:fPr>
                              <m:num>
                                <m:sSub>
                                  <m:sSubPr>
                                    <m:ctrlPr>
                                      <a:rPr lang="en-US" sz="4400" i="1">
                                        <a:latin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m:t>
                                    </m:r>
                                  </m:e>
                                  <m:sub>
                                    <m:r>
                                      <a:rPr lang="en-US" sz="4400" i="1">
                                        <a:latin typeface="Cambria Math" panose="02040503050406030204" pitchFamily="18" charset="0"/>
                                        <a:ea typeface="Cambria Math" panose="02040503050406030204" pitchFamily="18" charset="0"/>
                                      </a:rPr>
                                      <m:t>𝜋</m:t>
                                    </m:r>
                                  </m:sub>
                                </m:sSub>
                                <m:r>
                                  <a:rPr lang="en-US" sz="4400" b="0" i="1" smtClean="0">
                                    <a:latin typeface="Cambria Math" panose="02040503050406030204" pitchFamily="18" charset="0"/>
                                    <a:ea typeface="Cambria Math" panose="02040503050406030204" pitchFamily="18" charset="0"/>
                                  </a:rPr>
                                  <m:t>𝐿</m:t>
                                </m:r>
                              </m:num>
                              <m:den>
                                <m:r>
                                  <a:rPr lang="en-US" sz="4400" b="0" i="1" smtClean="0">
                                    <a:latin typeface="Cambria Math" panose="02040503050406030204" pitchFamily="18" charset="0"/>
                                  </a:rPr>
                                  <m:t>𝐿</m:t>
                                </m:r>
                              </m:den>
                            </m:f>
                          </m:e>
                        </m:d>
                        <m:r>
                          <a:rPr lang="en-US" sz="4400" b="0" i="1" smtClean="0">
                            <a:latin typeface="Cambria Math" panose="02040503050406030204" pitchFamily="18" charset="0"/>
                          </a:rPr>
                          <m:t>+</m:t>
                        </m:r>
                        <m:d>
                          <m:dPr>
                            <m:ctrlPr>
                              <a:rPr lang="en-US" sz="4400" i="1" smtClean="0">
                                <a:latin typeface="Cambria Math" panose="02040503050406030204" pitchFamily="18" charset="0"/>
                              </a:rPr>
                            </m:ctrlPr>
                          </m:dPr>
                          <m:e>
                            <m:f>
                              <m:fPr>
                                <m:type m:val="noBar"/>
                                <m:ctrlPr>
                                  <a:rPr lang="en-US" sz="4400" i="1" smtClean="0">
                                    <a:latin typeface="Cambria Math" panose="02040503050406030204" pitchFamily="18" charset="0"/>
                                  </a:rPr>
                                </m:ctrlPr>
                              </m:fPr>
                              <m:num>
                                <m:sSub>
                                  <m:sSubPr>
                                    <m:ctrlPr>
                                      <a:rPr lang="en-US" sz="4400" i="1">
                                        <a:latin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m:t>
                                    </m:r>
                                  </m:e>
                                  <m:sub>
                                    <m:r>
                                      <a:rPr lang="en-US" sz="4400" i="1">
                                        <a:latin typeface="Cambria Math" panose="02040503050406030204" pitchFamily="18" charset="0"/>
                                        <a:ea typeface="Cambria Math" panose="02040503050406030204" pitchFamily="18" charset="0"/>
                                      </a:rPr>
                                      <m:t>𝜋</m:t>
                                    </m:r>
                                  </m:sub>
                                </m:sSub>
                                <m:r>
                                  <a:rPr lang="en-US" sz="4400" i="1">
                                    <a:solidFill>
                                      <a:schemeClr val="accent4"/>
                                    </a:solidFill>
                                    <a:latin typeface="Cambria Math" panose="02040503050406030204" pitchFamily="18" charset="0"/>
                                    <a:ea typeface="Cambria Math" panose="02040503050406030204" pitchFamily="18" charset="0"/>
                                  </a:rPr>
                                  <m:t>𝑄</m:t>
                                </m:r>
                              </m:num>
                              <m:den>
                                <m:r>
                                  <a:rPr lang="en-US" sz="4400" i="1">
                                    <a:solidFill>
                                      <a:schemeClr val="accent4"/>
                                    </a:solidFill>
                                    <a:latin typeface="Cambria Math" panose="02040503050406030204" pitchFamily="18" charset="0"/>
                                  </a:rPr>
                                  <m:t>𝑄</m:t>
                                </m:r>
                              </m:den>
                            </m:f>
                          </m:e>
                        </m:d>
                      </m:oMath>
                    </m:oMathPara>
                  </a14:m>
                  <a:endParaRPr lang="en-US" sz="4400" dirty="0"/>
                </a:p>
              </p:txBody>
            </p:sp>
          </mc:Choice>
          <mc:Fallback xmlns="">
            <p:sp>
              <p:nvSpPr>
                <p:cNvPr id="23" name="TextBox 22">
                  <a:extLst>
                    <a:ext uri="{FF2B5EF4-FFF2-40B4-BE49-F238E27FC236}">
                      <a16:creationId xmlns:a16="http://schemas.microsoft.com/office/drawing/2014/main" id="{E994E3F7-2539-AF41-9438-9D79C2D314FC}"/>
                    </a:ext>
                  </a:extLst>
                </p:cNvPr>
                <p:cNvSpPr txBox="1">
                  <a:spLocks noRot="1" noChangeAspect="1" noMove="1" noResize="1" noEditPoints="1" noAdjustHandles="1" noChangeArrowheads="1" noChangeShapeType="1" noTextEdit="1"/>
                </p:cNvSpPr>
                <p:nvPr/>
              </p:nvSpPr>
              <p:spPr>
                <a:xfrm>
                  <a:off x="531848" y="2185302"/>
                  <a:ext cx="9707273" cy="1388329"/>
                </a:xfrm>
                <a:prstGeom prst="rect">
                  <a:avLst/>
                </a:prstGeom>
                <a:blipFill>
                  <a:blip r:embed="rId5"/>
                  <a:stretch>
                    <a:fillRect t="-901" b="-16216"/>
                  </a:stretch>
                </a:blipFill>
                <a:ln>
                  <a:noFill/>
                </a:ln>
              </p:spPr>
              <p:txBody>
                <a:bodyPr/>
                <a:lstStyle/>
                <a:p>
                  <a:r>
                    <a:rPr lang="en-US">
                      <a:noFill/>
                    </a:rPr>
                    <a:t> </a:t>
                  </a:r>
                </a:p>
              </p:txBody>
            </p:sp>
          </mc:Fallback>
        </mc:AlternateContent>
        <p:sp>
          <p:nvSpPr>
            <p:cNvPr id="25" name="Down Arrow 24">
              <a:extLst>
                <a:ext uri="{FF2B5EF4-FFF2-40B4-BE49-F238E27FC236}">
                  <a16:creationId xmlns:a16="http://schemas.microsoft.com/office/drawing/2014/main" id="{842ABF0F-3F0E-424F-AFEB-BEDCBF5D8565}"/>
                </a:ext>
              </a:extLst>
            </p:cNvPr>
            <p:cNvSpPr/>
            <p:nvPr/>
          </p:nvSpPr>
          <p:spPr>
            <a:xfrm flipV="1">
              <a:off x="3759749" y="3689094"/>
              <a:ext cx="1039902" cy="745977"/>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10027BD-C2EA-3042-8E35-D3A50784C05D}"/>
                    </a:ext>
                  </a:extLst>
                </p:cNvPr>
                <p:cNvSpPr txBox="1"/>
                <p:nvPr/>
              </p:nvSpPr>
              <p:spPr>
                <a:xfrm>
                  <a:off x="1285547" y="5545489"/>
                  <a:ext cx="5988304"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i="1" smtClean="0">
                                <a:latin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m:t>
                            </m:r>
                          </m:e>
                          <m:sub>
                            <m:r>
                              <a:rPr lang="en-US" sz="4400" i="1">
                                <a:latin typeface="Cambria Math" panose="02040503050406030204" pitchFamily="18" charset="0"/>
                                <a:ea typeface="Cambria Math" panose="02040503050406030204" pitchFamily="18" charset="0"/>
                              </a:rPr>
                              <m:t>𝜋</m:t>
                            </m:r>
                          </m:sub>
                        </m:sSub>
                        <m:r>
                          <a:rPr lang="en-US" sz="4400" b="0" i="1" smtClean="0">
                            <a:latin typeface="Cambria Math" panose="02040503050406030204" pitchFamily="18" charset="0"/>
                            <a:ea typeface="Cambria Math" panose="02040503050406030204" pitchFamily="18" charset="0"/>
                          </a:rPr>
                          <m:t>𝐿</m:t>
                        </m:r>
                        <m:r>
                          <a:rPr lang="en-US" sz="4400" b="0" i="1" smtClean="0">
                            <a:latin typeface="Cambria Math" panose="02040503050406030204" pitchFamily="18" charset="0"/>
                          </a:rPr>
                          <m:t>=</m:t>
                        </m:r>
                        <m:sSub>
                          <m:sSubPr>
                            <m:ctrlPr>
                              <a:rPr lang="en-US" sz="4400" i="1">
                                <a:latin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m:t>
                            </m:r>
                          </m:e>
                          <m:sub>
                            <m:r>
                              <a:rPr lang="en-US" sz="4400" i="1">
                                <a:latin typeface="Cambria Math" panose="02040503050406030204" pitchFamily="18" charset="0"/>
                                <a:ea typeface="Cambria Math" panose="02040503050406030204" pitchFamily="18" charset="0"/>
                              </a:rPr>
                              <m:t>𝜋</m:t>
                            </m:r>
                          </m:sub>
                        </m:sSub>
                        <m:r>
                          <a:rPr lang="en-US" sz="4400" b="0" i="1" smtClean="0">
                            <a:latin typeface="Cambria Math" panose="02040503050406030204" pitchFamily="18" charset="0"/>
                            <a:ea typeface="Cambria Math" panose="02040503050406030204" pitchFamily="18" charset="0"/>
                          </a:rPr>
                          <m:t>(</m:t>
                        </m:r>
                        <m:sSub>
                          <m:sSubPr>
                            <m:ctrlPr>
                              <a:rPr lang="en-US" sz="4400" b="0" i="1" smtClean="0">
                                <a:solidFill>
                                  <a:schemeClr val="accent6"/>
                                </a:solidFill>
                                <a:latin typeface="Cambria Math" panose="02040503050406030204" pitchFamily="18" charset="0"/>
                              </a:rPr>
                            </m:ctrlPr>
                          </m:sSubPr>
                          <m:e>
                            <m:r>
                              <a:rPr lang="en-US" sz="4400" b="0" i="1" smtClean="0">
                                <a:solidFill>
                                  <a:schemeClr val="accent6"/>
                                </a:solidFill>
                                <a:latin typeface="Cambria Math" panose="02040503050406030204" pitchFamily="18" charset="0"/>
                              </a:rPr>
                              <m:t>𝐾</m:t>
                            </m:r>
                          </m:e>
                          <m:sub>
                            <m:r>
                              <a:rPr lang="en-US" sz="4400" b="0" i="1" smtClean="0">
                                <a:solidFill>
                                  <a:schemeClr val="accent6"/>
                                </a:solidFill>
                                <a:latin typeface="Cambria Math" panose="02040503050406030204" pitchFamily="18" charset="0"/>
                              </a:rPr>
                              <m:t>𝑇</m:t>
                            </m:r>
                          </m:sub>
                        </m:sSub>
                        <m:sSub>
                          <m:sSubPr>
                            <m:ctrlPr>
                              <a:rPr lang="en-US" sz="4400" i="1" smtClean="0">
                                <a:solidFill>
                                  <a:schemeClr val="accent1"/>
                                </a:solidFill>
                                <a:latin typeface="Cambria Math" panose="02040503050406030204" pitchFamily="18" charset="0"/>
                              </a:rPr>
                            </m:ctrlPr>
                          </m:sSubPr>
                          <m:e>
                            <m:r>
                              <a:rPr lang="en-US" sz="4400" i="1">
                                <a:solidFill>
                                  <a:schemeClr val="accent1"/>
                                </a:solidFill>
                                <a:latin typeface="Cambria Math" panose="02040503050406030204" pitchFamily="18" charset="0"/>
                              </a:rPr>
                              <m:t>𝐾</m:t>
                            </m:r>
                          </m:e>
                          <m:sub>
                            <m:r>
                              <a:rPr lang="en-US" sz="4400" b="0" i="1" smtClean="0">
                                <a:solidFill>
                                  <a:schemeClr val="accent1"/>
                                </a:solidFill>
                                <a:latin typeface="Cambria Math" panose="02040503050406030204" pitchFamily="18" charset="0"/>
                              </a:rPr>
                              <m:t>𝑐</m:t>
                            </m:r>
                          </m:sub>
                        </m:sSub>
                        <m:r>
                          <a:rPr lang="en-US" sz="4400" b="0" i="1" smtClean="0">
                            <a:latin typeface="Cambria Math" panose="02040503050406030204" pitchFamily="18" charset="0"/>
                          </a:rPr>
                          <m:t>𝐿</m:t>
                        </m:r>
                        <m:r>
                          <a:rPr lang="en-US" sz="4400" b="0" i="1" smtClean="0">
                            <a:latin typeface="Cambria Math" panose="02040503050406030204" pitchFamily="18" charset="0"/>
                          </a:rPr>
                          <m:t>)+</m:t>
                        </m:r>
                        <m:sSub>
                          <m:sSubPr>
                            <m:ctrlPr>
                              <a:rPr lang="en-US" sz="4400" i="1">
                                <a:latin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m:t>
                            </m:r>
                          </m:e>
                          <m:sub>
                            <m:r>
                              <a:rPr lang="en-US" sz="4400" i="1">
                                <a:latin typeface="Cambria Math" panose="02040503050406030204" pitchFamily="18" charset="0"/>
                                <a:ea typeface="Cambria Math" panose="02040503050406030204" pitchFamily="18" charset="0"/>
                              </a:rPr>
                              <m:t>𝜋</m:t>
                            </m:r>
                          </m:sub>
                        </m:sSub>
                        <m:r>
                          <a:rPr lang="en-US" sz="4400" b="0" i="1" smtClean="0">
                            <a:solidFill>
                              <a:schemeClr val="accent4"/>
                            </a:solidFill>
                            <a:latin typeface="Cambria Math" panose="02040503050406030204" pitchFamily="18" charset="0"/>
                            <a:ea typeface="Cambria Math" panose="02040503050406030204" pitchFamily="18" charset="0"/>
                          </a:rPr>
                          <m:t>𝑄</m:t>
                        </m:r>
                      </m:oMath>
                    </m:oMathPara>
                  </a14:m>
                  <a:endParaRPr lang="en-US" sz="4400" dirty="0"/>
                </a:p>
              </p:txBody>
            </p:sp>
          </mc:Choice>
          <mc:Fallback xmlns="">
            <p:sp>
              <p:nvSpPr>
                <p:cNvPr id="26" name="TextBox 25">
                  <a:extLst>
                    <a:ext uri="{FF2B5EF4-FFF2-40B4-BE49-F238E27FC236}">
                      <a16:creationId xmlns:a16="http://schemas.microsoft.com/office/drawing/2014/main" id="{010027BD-C2EA-3042-8E35-D3A50784C05D}"/>
                    </a:ext>
                  </a:extLst>
                </p:cNvPr>
                <p:cNvSpPr txBox="1">
                  <a:spLocks noRot="1" noChangeAspect="1" noMove="1" noResize="1" noEditPoints="1" noAdjustHandles="1" noChangeArrowheads="1" noChangeShapeType="1" noTextEdit="1"/>
                </p:cNvSpPr>
                <p:nvPr/>
              </p:nvSpPr>
              <p:spPr>
                <a:xfrm>
                  <a:off x="1285547" y="5545489"/>
                  <a:ext cx="5988304" cy="677108"/>
                </a:xfrm>
                <a:prstGeom prst="rect">
                  <a:avLst/>
                </a:prstGeom>
                <a:blipFill>
                  <a:blip r:embed="rId6"/>
                  <a:stretch>
                    <a:fillRect l="-2114" r="-2537" b="-33333"/>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ADB18ED9-CEDC-E341-A8C0-DAFB3A1FEBCD}"/>
                </a:ext>
              </a:extLst>
            </p:cNvPr>
            <p:cNvSpPr txBox="1"/>
            <p:nvPr/>
          </p:nvSpPr>
          <p:spPr>
            <a:xfrm>
              <a:off x="531848" y="1529519"/>
              <a:ext cx="6828792" cy="523220"/>
            </a:xfrm>
            <a:prstGeom prst="rect">
              <a:avLst/>
            </a:prstGeom>
            <a:noFill/>
          </p:spPr>
          <p:txBody>
            <a:bodyPr wrap="none" rtlCol="0">
              <a:spAutoFit/>
            </a:bodyPr>
            <a:lstStyle/>
            <a:p>
              <a:r>
                <a:rPr lang="en-US" sz="2800" dirty="0"/>
                <a:t>Differential radiative transfer equation (DRTE)</a:t>
              </a:r>
            </a:p>
          </p:txBody>
        </p:sp>
      </p:grpSp>
    </p:spTree>
    <p:extLst>
      <p:ext uri="{BB962C8B-B14F-4D97-AF65-F5344CB8AC3E}">
        <p14:creationId xmlns:p14="http://schemas.microsoft.com/office/powerpoint/2010/main" val="170531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A600DF2-5DE8-A44B-A182-8C7314D22C92}"/>
              </a:ext>
            </a:extLst>
          </p:cNvPr>
          <p:cNvSpPr txBox="1"/>
          <p:nvPr/>
        </p:nvSpPr>
        <p:spPr>
          <a:xfrm>
            <a:off x="595907" y="311567"/>
            <a:ext cx="2144818" cy="646331"/>
          </a:xfrm>
          <a:prstGeom prst="rect">
            <a:avLst/>
          </a:prstGeom>
          <a:noFill/>
        </p:spPr>
        <p:txBody>
          <a:bodyPr wrap="none" rtlCol="0">
            <a:spAutoFit/>
          </a:bodyPr>
          <a:lstStyle/>
          <a:p>
            <a:r>
              <a:rPr lang="en-US" sz="3600" b="1" dirty="0"/>
              <a:t>Rendering</a:t>
            </a:r>
          </a:p>
        </p:txBody>
      </p:sp>
      <p:grpSp>
        <p:nvGrpSpPr>
          <p:cNvPr id="4" name="Group 3">
            <a:extLst>
              <a:ext uri="{FF2B5EF4-FFF2-40B4-BE49-F238E27FC236}">
                <a16:creationId xmlns:a16="http://schemas.microsoft.com/office/drawing/2014/main" id="{4C941EEF-3681-CE42-88BF-50BACE1A8CC4}"/>
              </a:ext>
            </a:extLst>
          </p:cNvPr>
          <p:cNvGrpSpPr/>
          <p:nvPr/>
        </p:nvGrpSpPr>
        <p:grpSpPr>
          <a:xfrm>
            <a:off x="2819652" y="1150362"/>
            <a:ext cx="6149074" cy="1858763"/>
            <a:chOff x="2848228" y="1078922"/>
            <a:chExt cx="6149074" cy="1858763"/>
          </a:xfrm>
        </p:grpSpPr>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03D0049-A597-466D-BB23-4E25603FAD36}"/>
                    </a:ext>
                  </a:extLst>
                </p:cNvPr>
                <p:cNvSpPr txBox="1"/>
                <p:nvPr/>
              </p:nvSpPr>
              <p:spPr>
                <a:xfrm>
                  <a:off x="3194698" y="1078922"/>
                  <a:ext cx="5802604"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6000" b="0" i="1" dirty="0" smtClean="0">
                            <a:latin typeface="Cambria Math" panose="02040503050406030204" pitchFamily="18" charset="0"/>
                          </a:rPr>
                          <m:t>𝐼</m:t>
                        </m:r>
                        <m:r>
                          <a:rPr lang="en-US" sz="6000" b="0" i="1" dirty="0" smtClean="0">
                            <a:latin typeface="Cambria Math" panose="02040503050406030204" pitchFamily="18" charset="0"/>
                          </a:rPr>
                          <m:t> </m:t>
                        </m:r>
                        <m:r>
                          <a:rPr lang="en-US" sz="6000" b="0" i="0" dirty="0" smtClean="0">
                            <a:latin typeface="Cambria Math" panose="02040503050406030204" pitchFamily="18" charset="0"/>
                          </a:rPr>
                          <m:t>  =</m:t>
                        </m:r>
                        <m:r>
                          <a:rPr lang="en-US" sz="6000" b="0" i="1" dirty="0" smtClean="0">
                            <a:latin typeface="Cambria Math" panose="02040503050406030204" pitchFamily="18" charset="0"/>
                          </a:rPr>
                          <m:t>  </m:t>
                        </m:r>
                        <m:r>
                          <a:rPr lang="en-US" sz="6000" b="0" i="1" dirty="0" smtClean="0">
                            <a:latin typeface="Cambria Math" panose="02040503050406030204" pitchFamily="18" charset="0"/>
                          </a:rPr>
                          <m:t>𝐹</m:t>
                        </m:r>
                        <m:d>
                          <m:dPr>
                            <m:ctrlPr>
                              <a:rPr lang="en-US" sz="6000" b="0" i="1" dirty="0" smtClean="0">
                                <a:latin typeface="Cambria Math" panose="02040503050406030204" pitchFamily="18" charset="0"/>
                              </a:rPr>
                            </m:ctrlPr>
                          </m:dPr>
                          <m:e>
                            <m:r>
                              <a:rPr lang="en-US" sz="6000" b="1" i="1" dirty="0" smtClean="0">
                                <a:latin typeface="Cambria Math" panose="02040503050406030204" pitchFamily="18" charset="0"/>
                                <a:ea typeface="Cambria Math" panose="02040503050406030204" pitchFamily="18" charset="0"/>
                              </a:rPr>
                              <m:t>𝝅</m:t>
                            </m:r>
                          </m:e>
                        </m:d>
                      </m:oMath>
                    </m:oMathPara>
                  </a14:m>
                  <a:endParaRPr lang="en-US" sz="6000" dirty="0">
                    <a:latin typeface="+mj-lt"/>
                  </a:endParaRPr>
                </a:p>
              </p:txBody>
            </p:sp>
          </mc:Choice>
          <mc:Fallback xmlns="">
            <p:sp>
              <p:nvSpPr>
                <p:cNvPr id="28" name="TextBox 27">
                  <a:extLst>
                    <a:ext uri="{FF2B5EF4-FFF2-40B4-BE49-F238E27FC236}">
                      <a16:creationId xmlns:a16="http://schemas.microsoft.com/office/drawing/2014/main" id="{103D0049-A597-466D-BB23-4E25603FAD36}"/>
                    </a:ext>
                  </a:extLst>
                </p:cNvPr>
                <p:cNvSpPr txBox="1">
                  <a:spLocks noRot="1" noChangeAspect="1" noMove="1" noResize="1" noEditPoints="1" noAdjustHandles="1" noChangeArrowheads="1" noChangeShapeType="1" noTextEdit="1"/>
                </p:cNvSpPr>
                <p:nvPr/>
              </p:nvSpPr>
              <p:spPr>
                <a:xfrm>
                  <a:off x="3194698" y="1078922"/>
                  <a:ext cx="5802604" cy="1015663"/>
                </a:xfrm>
                <a:prstGeom prst="rect">
                  <a:avLst/>
                </a:prstGeom>
                <a:blipFill>
                  <a:blip r:embed="rId3"/>
                  <a:stretch>
                    <a:fillRect t="-2469" b="-27160"/>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8D77F823-E429-4D4A-A8D2-70F533A928A6}"/>
                </a:ext>
              </a:extLst>
            </p:cNvPr>
            <p:cNvSpPr txBox="1"/>
            <p:nvPr/>
          </p:nvSpPr>
          <p:spPr>
            <a:xfrm>
              <a:off x="5876836" y="2476019"/>
              <a:ext cx="2809360" cy="461665"/>
            </a:xfrm>
            <a:prstGeom prst="rect">
              <a:avLst/>
            </a:prstGeom>
            <a:noFill/>
          </p:spPr>
          <p:txBody>
            <a:bodyPr wrap="square" rtlCol="0">
              <a:spAutoFit/>
            </a:bodyPr>
            <a:lstStyle/>
            <a:p>
              <a:pPr algn="ctr"/>
              <a:r>
                <a:rPr lang="en-US" sz="2400" b="1" dirty="0">
                  <a:latin typeface="+mj-lt"/>
                </a:rPr>
                <a:t>Scene parameters</a:t>
              </a:r>
            </a:p>
          </p:txBody>
        </p:sp>
        <p:cxnSp>
          <p:nvCxnSpPr>
            <p:cNvPr id="17" name="Straight Arrow Connector 16">
              <a:extLst>
                <a:ext uri="{FF2B5EF4-FFF2-40B4-BE49-F238E27FC236}">
                  <a16:creationId xmlns:a16="http://schemas.microsoft.com/office/drawing/2014/main" id="{8DA7C837-8FBB-A846-A8C3-C6095736949F}"/>
                </a:ext>
              </a:extLst>
            </p:cNvPr>
            <p:cNvCxnSpPr>
              <a:cxnSpLocks/>
            </p:cNvCxnSpPr>
            <p:nvPr/>
          </p:nvCxnSpPr>
          <p:spPr>
            <a:xfrm flipV="1">
              <a:off x="7348919" y="2065373"/>
              <a:ext cx="0" cy="4707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D9AEC9C-DCE4-F84E-B9D8-1BD7FBF77AC4}"/>
                </a:ext>
              </a:extLst>
            </p:cNvPr>
            <p:cNvSpPr txBox="1"/>
            <p:nvPr/>
          </p:nvSpPr>
          <p:spPr>
            <a:xfrm>
              <a:off x="2848228" y="2476020"/>
              <a:ext cx="2910591" cy="461665"/>
            </a:xfrm>
            <a:prstGeom prst="rect">
              <a:avLst/>
            </a:prstGeom>
            <a:noFill/>
          </p:spPr>
          <p:txBody>
            <a:bodyPr wrap="square" rtlCol="0">
              <a:spAutoFit/>
            </a:bodyPr>
            <a:lstStyle/>
            <a:p>
              <a:pPr algn="ctr"/>
              <a:r>
                <a:rPr lang="en-US" altLang="zh-CN" sz="2400" b="1" dirty="0">
                  <a:latin typeface="+mj-lt"/>
                </a:rPr>
                <a:t>Photorealistic image</a:t>
              </a:r>
              <a:endParaRPr lang="en-US" sz="2400" b="1" dirty="0">
                <a:latin typeface="+mj-lt"/>
              </a:endParaRPr>
            </a:p>
          </p:txBody>
        </p:sp>
        <p:cxnSp>
          <p:nvCxnSpPr>
            <p:cNvPr id="20" name="Straight Arrow Connector 19">
              <a:extLst>
                <a:ext uri="{FF2B5EF4-FFF2-40B4-BE49-F238E27FC236}">
                  <a16:creationId xmlns:a16="http://schemas.microsoft.com/office/drawing/2014/main" id="{07F138A7-29EC-D746-AC44-D158B3765F47}"/>
                </a:ext>
              </a:extLst>
            </p:cNvPr>
            <p:cNvCxnSpPr/>
            <p:nvPr/>
          </p:nvCxnSpPr>
          <p:spPr>
            <a:xfrm flipV="1">
              <a:off x="4303524" y="1993121"/>
              <a:ext cx="0" cy="4886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2A67FECA-E4F9-7843-B2D5-71A58F9EBB1C}"/>
              </a:ext>
            </a:extLst>
          </p:cNvPr>
          <p:cNvGrpSpPr/>
          <p:nvPr/>
        </p:nvGrpSpPr>
        <p:grpSpPr>
          <a:xfrm>
            <a:off x="595907" y="3476556"/>
            <a:ext cx="7833718" cy="2809741"/>
            <a:chOff x="595907" y="3476556"/>
            <a:chExt cx="7833718" cy="2809741"/>
          </a:xfrm>
        </p:grpSpPr>
        <p:grpSp>
          <p:nvGrpSpPr>
            <p:cNvPr id="6" name="Group 5">
              <a:extLst>
                <a:ext uri="{FF2B5EF4-FFF2-40B4-BE49-F238E27FC236}">
                  <a16:creationId xmlns:a16="http://schemas.microsoft.com/office/drawing/2014/main" id="{8BA4071E-A030-384E-AFAE-F97E569EB88F}"/>
                </a:ext>
              </a:extLst>
            </p:cNvPr>
            <p:cNvGrpSpPr/>
            <p:nvPr/>
          </p:nvGrpSpPr>
          <p:grpSpPr>
            <a:xfrm>
              <a:off x="2791076" y="4365542"/>
              <a:ext cx="5638549" cy="1920755"/>
              <a:chOff x="2791076" y="3857843"/>
              <a:chExt cx="5638549" cy="1920755"/>
            </a:xfrm>
          </p:grpSpPr>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521F51C-7FA9-7E43-98E9-D7504722534D}"/>
                      </a:ext>
                    </a:extLst>
                  </p:cNvPr>
                  <p:cNvSpPr txBox="1"/>
                  <p:nvPr/>
                </p:nvSpPr>
                <p:spPr>
                  <a:xfrm>
                    <a:off x="3759471" y="3857843"/>
                    <a:ext cx="4670154" cy="1015663"/>
                  </a:xfrm>
                  <a:prstGeom prst="rect">
                    <a:avLst/>
                  </a:prstGeom>
                  <a:noFill/>
                </p:spPr>
                <p:txBody>
                  <a:bodyPr wrap="square" rtlCol="0">
                    <a:spAutoFit/>
                  </a:bodyPr>
                  <a:lstStyle/>
                  <a:p>
                    <a:pPr algn="ctr">
                      <a:spcAft>
                        <a:spcPts val="1200"/>
                      </a:spcAft>
                    </a:pPr>
                    <a14:m>
                      <m:oMath xmlns:m="http://schemas.openxmlformats.org/officeDocument/2006/math">
                        <m:sSup>
                          <m:sSupPr>
                            <m:ctrlPr>
                              <a:rPr lang="en-US" sz="6000" b="0" i="1" dirty="0" smtClean="0">
                                <a:latin typeface="Cambria Math" panose="02040503050406030204" pitchFamily="18" charset="0"/>
                              </a:rPr>
                            </m:ctrlPr>
                          </m:sSupPr>
                          <m:e>
                            <m:r>
                              <a:rPr lang="en-US" sz="6000" b="0" i="1" dirty="0" smtClean="0">
                                <a:latin typeface="Cambria Math" panose="02040503050406030204" pitchFamily="18" charset="0"/>
                              </a:rPr>
                              <m:t>𝐼</m:t>
                            </m:r>
                          </m:e>
                          <m:sup>
                            <m:r>
                              <a:rPr lang="en-US" sz="6000" b="0" i="1" dirty="0" smtClean="0">
                                <a:latin typeface="Cambria Math" panose="02040503050406030204" pitchFamily="18" charset="0"/>
                              </a:rPr>
                              <m:t>′</m:t>
                            </m:r>
                          </m:sup>
                        </m:sSup>
                        <m:r>
                          <a:rPr lang="en-US" sz="6000" b="0" i="1" dirty="0" smtClean="0">
                            <a:latin typeface="Cambria Math" panose="02040503050406030204" pitchFamily="18" charset="0"/>
                          </a:rPr>
                          <m:t>=</m:t>
                        </m:r>
                        <m:sSub>
                          <m:sSubPr>
                            <m:ctrlPr>
                              <a:rPr lang="en-US" sz="6000" i="1">
                                <a:latin typeface="Cambria Math" panose="02040503050406030204" pitchFamily="18" charset="0"/>
                              </a:rPr>
                            </m:ctrlPr>
                          </m:sSubPr>
                          <m:e>
                            <m:r>
                              <a:rPr lang="en-US" sz="6000" i="1">
                                <a:latin typeface="Cambria Math" panose="02040503050406030204" pitchFamily="18" charset="0"/>
                                <a:ea typeface="Cambria Math" panose="02040503050406030204" pitchFamily="18" charset="0"/>
                              </a:rPr>
                              <m:t>𝜕</m:t>
                            </m:r>
                          </m:e>
                          <m:sub>
                            <m:r>
                              <a:rPr lang="en-US" sz="6000" i="1">
                                <a:latin typeface="Cambria Math" panose="02040503050406030204" pitchFamily="18" charset="0"/>
                                <a:ea typeface="Cambria Math" panose="02040503050406030204" pitchFamily="18" charset="0"/>
                              </a:rPr>
                              <m:t>𝜋</m:t>
                            </m:r>
                          </m:sub>
                        </m:sSub>
                        <m:r>
                          <a:rPr lang="en-US" sz="6000" b="0" i="1" dirty="0" smtClean="0">
                            <a:latin typeface="Cambria Math" panose="02040503050406030204" pitchFamily="18" charset="0"/>
                          </a:rPr>
                          <m:t>𝐹</m:t>
                        </m:r>
                      </m:oMath>
                    </a14:m>
                    <a:r>
                      <a:rPr lang="en-US" sz="6000" dirty="0">
                        <a:latin typeface="+mj-lt"/>
                      </a:rPr>
                      <a:t>(</a:t>
                    </a:r>
                    <a14:m>
                      <m:oMath xmlns:m="http://schemas.openxmlformats.org/officeDocument/2006/math">
                        <m:r>
                          <a:rPr lang="en-US" sz="6000" b="1" i="1" dirty="0">
                            <a:latin typeface="Cambria Math" panose="02040503050406030204" pitchFamily="18" charset="0"/>
                            <a:ea typeface="Cambria Math" panose="02040503050406030204" pitchFamily="18" charset="0"/>
                          </a:rPr>
                          <m:t>𝝅</m:t>
                        </m:r>
                      </m:oMath>
                    </a14:m>
                    <a:r>
                      <a:rPr lang="en-US" sz="6000" dirty="0">
                        <a:latin typeface="+mj-lt"/>
                      </a:rPr>
                      <a:t>)</a:t>
                    </a:r>
                  </a:p>
                </p:txBody>
              </p:sp>
            </mc:Choice>
            <mc:Fallback xmlns="">
              <p:sp>
                <p:nvSpPr>
                  <p:cNvPr id="22" name="TextBox 21">
                    <a:extLst>
                      <a:ext uri="{FF2B5EF4-FFF2-40B4-BE49-F238E27FC236}">
                        <a16:creationId xmlns:a16="http://schemas.microsoft.com/office/drawing/2014/main" id="{E521F51C-7FA9-7E43-98E9-D7504722534D}"/>
                      </a:ext>
                    </a:extLst>
                  </p:cNvPr>
                  <p:cNvSpPr txBox="1">
                    <a:spLocks noRot="1" noChangeAspect="1" noMove="1" noResize="1" noEditPoints="1" noAdjustHandles="1" noChangeArrowheads="1" noChangeShapeType="1" noTextEdit="1"/>
                  </p:cNvSpPr>
                  <p:nvPr/>
                </p:nvSpPr>
                <p:spPr>
                  <a:xfrm>
                    <a:off x="3759471" y="3857843"/>
                    <a:ext cx="4670154" cy="1015663"/>
                  </a:xfrm>
                  <a:prstGeom prst="rect">
                    <a:avLst/>
                  </a:prstGeom>
                  <a:blipFill>
                    <a:blip r:embed="rId4"/>
                    <a:stretch>
                      <a:fillRect t="-17284" r="-271" b="-38272"/>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753036B6-61A2-D741-98EB-A534D69692F6}"/>
                  </a:ext>
                </a:extLst>
              </p:cNvPr>
              <p:cNvSpPr txBox="1"/>
              <p:nvPr/>
            </p:nvSpPr>
            <p:spPr>
              <a:xfrm>
                <a:off x="2791076" y="5316933"/>
                <a:ext cx="2910591" cy="461665"/>
              </a:xfrm>
              <a:prstGeom prst="rect">
                <a:avLst/>
              </a:prstGeom>
              <a:noFill/>
            </p:spPr>
            <p:txBody>
              <a:bodyPr wrap="square" rtlCol="0">
                <a:spAutoFit/>
              </a:bodyPr>
              <a:lstStyle/>
              <a:p>
                <a:pPr algn="ctr"/>
                <a:r>
                  <a:rPr lang="en-US" altLang="zh-CN" sz="2400" b="1" dirty="0">
                    <a:latin typeface="+mj-lt"/>
                  </a:rPr>
                  <a:t>derivative image</a:t>
                </a:r>
                <a:endParaRPr lang="en-US" sz="2400" b="1" dirty="0">
                  <a:latin typeface="+mj-lt"/>
                </a:endParaRPr>
              </a:p>
            </p:txBody>
          </p:sp>
          <p:cxnSp>
            <p:nvCxnSpPr>
              <p:cNvPr id="25" name="Straight Arrow Connector 24">
                <a:extLst>
                  <a:ext uri="{FF2B5EF4-FFF2-40B4-BE49-F238E27FC236}">
                    <a16:creationId xmlns:a16="http://schemas.microsoft.com/office/drawing/2014/main" id="{54FF4C17-99E3-8844-A092-D83ED7EA529F}"/>
                  </a:ext>
                </a:extLst>
              </p:cNvPr>
              <p:cNvCxnSpPr/>
              <p:nvPr/>
            </p:nvCxnSpPr>
            <p:spPr>
              <a:xfrm flipV="1">
                <a:off x="4246372" y="4834034"/>
                <a:ext cx="0" cy="4886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5FFF76DB-2CEC-0B41-A237-DD74BBA96726}"/>
                </a:ext>
              </a:extLst>
            </p:cNvPr>
            <p:cNvSpPr txBox="1"/>
            <p:nvPr/>
          </p:nvSpPr>
          <p:spPr>
            <a:xfrm>
              <a:off x="595907" y="3476556"/>
              <a:ext cx="4807342" cy="646331"/>
            </a:xfrm>
            <a:prstGeom prst="rect">
              <a:avLst/>
            </a:prstGeom>
            <a:noFill/>
          </p:spPr>
          <p:txBody>
            <a:bodyPr wrap="none" rtlCol="0">
              <a:spAutoFit/>
            </a:bodyPr>
            <a:lstStyle/>
            <a:p>
              <a:r>
                <a:rPr lang="en-US" sz="3600" b="1" dirty="0"/>
                <a:t>Differentiable rendering</a:t>
              </a:r>
            </a:p>
          </p:txBody>
        </p:sp>
      </p:grpSp>
    </p:spTree>
    <p:extLst>
      <p:ext uri="{BB962C8B-B14F-4D97-AF65-F5344CB8AC3E}">
        <p14:creationId xmlns:p14="http://schemas.microsoft.com/office/powerpoint/2010/main" val="78059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0ACE7-45DA-8748-AD3E-7B6B782D1A0E}"/>
              </a:ext>
            </a:extLst>
          </p:cNvPr>
          <p:cNvSpPr>
            <a:spLocks noGrp="1"/>
          </p:cNvSpPr>
          <p:nvPr>
            <p:ph type="title"/>
          </p:nvPr>
        </p:nvSpPr>
        <p:spPr/>
        <p:txBody>
          <a:bodyPr/>
          <a:lstStyle/>
          <a:p>
            <a:r>
              <a:rPr lang="en-US" dirty="0">
                <a:latin typeface="+mn-lt"/>
              </a:rPr>
              <a:t>Scene Parameters</a:t>
            </a:r>
            <a:endParaRPr lang="en-US" sz="6000" b="1" dirty="0">
              <a:latin typeface="+mn-lt"/>
            </a:endParaRPr>
          </a:p>
        </p:txBody>
      </p:sp>
      <p:grpSp>
        <p:nvGrpSpPr>
          <p:cNvPr id="3" name="Group 2">
            <a:extLst>
              <a:ext uri="{FF2B5EF4-FFF2-40B4-BE49-F238E27FC236}">
                <a16:creationId xmlns:a16="http://schemas.microsoft.com/office/drawing/2014/main" id="{53445171-9FC1-8C4F-8947-7FF68E2E7DFC}"/>
              </a:ext>
            </a:extLst>
          </p:cNvPr>
          <p:cNvGrpSpPr/>
          <p:nvPr/>
        </p:nvGrpSpPr>
        <p:grpSpPr>
          <a:xfrm>
            <a:off x="571500" y="2506812"/>
            <a:ext cx="3526972" cy="3394964"/>
            <a:chOff x="838200" y="2506812"/>
            <a:chExt cx="3526972" cy="3394964"/>
          </a:xfrm>
        </p:grpSpPr>
        <p:grpSp>
          <p:nvGrpSpPr>
            <p:cNvPr id="29" name="Group 28">
              <a:extLst>
                <a:ext uri="{FF2B5EF4-FFF2-40B4-BE49-F238E27FC236}">
                  <a16:creationId xmlns:a16="http://schemas.microsoft.com/office/drawing/2014/main" id="{660A4711-BF9A-B34C-A75C-BC82101CD001}"/>
                </a:ext>
              </a:extLst>
            </p:cNvPr>
            <p:cNvGrpSpPr/>
            <p:nvPr/>
          </p:nvGrpSpPr>
          <p:grpSpPr>
            <a:xfrm>
              <a:off x="838200" y="2506812"/>
              <a:ext cx="3526972" cy="2722413"/>
              <a:chOff x="838200" y="2506812"/>
              <a:chExt cx="3526972" cy="2722413"/>
            </a:xfrm>
          </p:grpSpPr>
          <p:sp>
            <p:nvSpPr>
              <p:cNvPr id="4" name="Rectangle 3">
                <a:extLst>
                  <a:ext uri="{FF2B5EF4-FFF2-40B4-BE49-F238E27FC236}">
                    <a16:creationId xmlns:a16="http://schemas.microsoft.com/office/drawing/2014/main" id="{CEEC2AD3-C8E7-CE49-A478-3DF48199280F}"/>
                  </a:ext>
                </a:extLst>
              </p:cNvPr>
              <p:cNvSpPr/>
              <p:nvPr/>
            </p:nvSpPr>
            <p:spPr>
              <a:xfrm>
                <a:off x="838200" y="2506814"/>
                <a:ext cx="3526972" cy="2722411"/>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m3d="http://schemas.microsoft.com/office/drawing/2017/model3d">
            <mc:Choice Requires="am3d">
              <p:graphicFrame>
                <p:nvGraphicFramePr>
                  <p:cNvPr id="28" name="3D Model 27" descr="Red Cube">
                    <a:extLst>
                      <a:ext uri="{FF2B5EF4-FFF2-40B4-BE49-F238E27FC236}">
                        <a16:creationId xmlns:a16="http://schemas.microsoft.com/office/drawing/2014/main" id="{70F9A955-13DB-5649-AD1B-0B239728D68E}"/>
                      </a:ext>
                    </a:extLst>
                  </p:cNvPr>
                  <p:cNvGraphicFramePr>
                    <a:graphicFrameLocks noChangeAspect="1"/>
                  </p:cNvGraphicFramePr>
                  <p:nvPr/>
                </p:nvGraphicFramePr>
                <p:xfrm>
                  <a:off x="1411801" y="2506812"/>
                  <a:ext cx="2307984" cy="2578840"/>
                </p:xfrm>
                <a:graphic>
                  <a:graphicData uri="http://schemas.microsoft.com/office/drawing/2017/model3d">
                    <am3d:model3d r:embed="rId3">
                      <am3d:spPr>
                        <a:xfrm>
                          <a:off x="0" y="0"/>
                          <a:ext cx="2307984" cy="2578840"/>
                        </a:xfrm>
                        <a:prstGeom prst="rect">
                          <a:avLst/>
                        </a:prstGeom>
                        <a:noFill/>
                        <a:ln>
                          <a:noFill/>
                        </a:ln>
                      </am3d:spPr>
                      <am3d:camera>
                        <am3d:pos x="0" y="0" z="81469193"/>
                        <am3d:up dx="0" dy="36000000" dz="0"/>
                        <am3d:lookAt x="0" y="0" z="0"/>
                        <am3d:perspective fov="2700000"/>
                      </am3d:camera>
                      <am3d:trans>
                        <am3d:meterPerModelUnit n="7140529" d="1000000"/>
                        <am3d:preTrans dx="0" dy="-17999995" dz="5866"/>
                        <am3d:scale>
                          <am3d:sx n="1000000" d="1000000"/>
                          <am3d:sy n="1000000" d="1000000"/>
                          <am3d:sz n="1000000" d="1000000"/>
                        </am3d:scale>
                        <am3d:rot ax="1772043" ay="-3149913" az="-1452156"/>
                        <am3d:postTrans dx="0" dy="0" dz="0"/>
                      </am3d:trans>
                      <am3d:raster rName="Office3DRenderer" rVer="16.0.8326">
                        <am3d:blip r:embed="rId4"/>
                      </am3d:raster>
                      <am3d:objViewport viewportSz="273116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28" name="3D Model 27" descr="Red Cube">
                    <a:extLst>
                      <a:ext uri="{FF2B5EF4-FFF2-40B4-BE49-F238E27FC236}">
                        <a16:creationId xmlns:a16="http://schemas.microsoft.com/office/drawing/2014/main" id="{70F9A955-13DB-5649-AD1B-0B239728D68E}"/>
                      </a:ext>
                    </a:extLst>
                  </p:cNvPr>
                  <p:cNvPicPr>
                    <a:picLocks noGrp="1" noRot="1" noChangeAspect="1" noMove="1" noResize="1" noEditPoints="1" noAdjustHandles="1" noChangeArrowheads="1" noChangeShapeType="1" noCrop="1"/>
                  </p:cNvPicPr>
                  <p:nvPr/>
                </p:nvPicPr>
                <p:blipFill>
                  <a:blip r:embed="rId6"/>
                  <a:stretch>
                    <a:fillRect/>
                  </a:stretch>
                </p:blipFill>
                <p:spPr>
                  <a:xfrm>
                    <a:off x="1411801" y="2506812"/>
                    <a:ext cx="2307984" cy="2578840"/>
                  </a:xfrm>
                  <a:prstGeom prst="rect">
                    <a:avLst/>
                  </a:prstGeom>
                  <a:noFill/>
                  <a:ln>
                    <a:noFill/>
                  </a:ln>
                </p:spPr>
              </p:pic>
            </mc:Fallback>
          </mc:AlternateContent>
        </p:gr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F5BA979D-A3DA-AA45-974A-740357DBACD8}"/>
                    </a:ext>
                  </a:extLst>
                </p:cNvPr>
                <p:cNvSpPr/>
                <p:nvPr/>
              </p:nvSpPr>
              <p:spPr>
                <a:xfrm>
                  <a:off x="1983286" y="5378556"/>
                  <a:ext cx="138332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ea typeface="Cambria Math" panose="02040503050406030204" pitchFamily="18" charset="0"/>
                          </a:rPr>
                          <m:t>𝝅</m:t>
                        </m:r>
                        <m:r>
                          <a:rPr lang="en-US" sz="2800" b="1" i="1" smtClean="0">
                            <a:latin typeface="Cambria Math" panose="02040503050406030204" pitchFamily="18" charset="0"/>
                            <a:ea typeface="Cambria Math" panose="02040503050406030204" pitchFamily="18" charset="0"/>
                          </a:rPr>
                          <m:t>=</m:t>
                        </m:r>
                        <m:sSub>
                          <m:sSubPr>
                            <m:ctrlPr>
                              <a:rPr lang="en-US" sz="2800" b="1" i="1" smtClean="0">
                                <a:latin typeface="Cambria Math" panose="02040503050406030204" pitchFamily="18" charset="0"/>
                                <a:ea typeface="Cambria Math" panose="02040503050406030204" pitchFamily="18" charset="0"/>
                              </a:rPr>
                            </m:ctrlPr>
                          </m:sSubPr>
                          <m:e>
                            <m:r>
                              <a:rPr lang="en-US" sz="2800" b="1" i="1" smtClean="0">
                                <a:latin typeface="Cambria Math" panose="02040503050406030204" pitchFamily="18" charset="0"/>
                                <a:ea typeface="Cambria Math" panose="02040503050406030204" pitchFamily="18" charset="0"/>
                              </a:rPr>
                              <m:t>𝒌</m:t>
                            </m:r>
                          </m:e>
                          <m:sub>
                            <m:r>
                              <a:rPr lang="en-US" sz="2800" b="1" i="1" smtClean="0">
                                <a:latin typeface="Cambria Math" panose="02040503050406030204" pitchFamily="18" charset="0"/>
                                <a:ea typeface="Cambria Math" panose="02040503050406030204" pitchFamily="18" charset="0"/>
                              </a:rPr>
                              <m:t>𝒅</m:t>
                            </m:r>
                          </m:sub>
                        </m:sSub>
                      </m:oMath>
                    </m:oMathPara>
                  </a14:m>
                  <a:endParaRPr lang="en-US" sz="2800" dirty="0"/>
                </a:p>
              </p:txBody>
            </p:sp>
          </mc:Choice>
          <mc:Fallback xmlns="">
            <p:sp>
              <p:nvSpPr>
                <p:cNvPr id="31" name="Rectangle 30">
                  <a:extLst>
                    <a:ext uri="{FF2B5EF4-FFF2-40B4-BE49-F238E27FC236}">
                      <a16:creationId xmlns:a16="http://schemas.microsoft.com/office/drawing/2014/main" id="{F5BA979D-A3DA-AA45-974A-740357DBACD8}"/>
                    </a:ext>
                  </a:extLst>
                </p:cNvPr>
                <p:cNvSpPr>
                  <a:spLocks noRot="1" noChangeAspect="1" noMove="1" noResize="1" noEditPoints="1" noAdjustHandles="1" noChangeArrowheads="1" noChangeShapeType="1" noTextEdit="1"/>
                </p:cNvSpPr>
                <p:nvPr/>
              </p:nvSpPr>
              <p:spPr>
                <a:xfrm>
                  <a:off x="1983286" y="5378556"/>
                  <a:ext cx="1383327" cy="523220"/>
                </a:xfrm>
                <a:prstGeom prst="rect">
                  <a:avLst/>
                </a:prstGeom>
                <a:blipFill>
                  <a:blip r:embed="rId7"/>
                  <a:stretch>
                    <a:fillRect b="-2381"/>
                  </a:stretch>
                </a:blipFill>
              </p:spPr>
              <p:txBody>
                <a:bodyPr/>
                <a:lstStyle/>
                <a:p>
                  <a:r>
                    <a:rPr lang="en-US">
                      <a:noFill/>
                    </a:rPr>
                    <a:t> </a:t>
                  </a:r>
                </a:p>
              </p:txBody>
            </p:sp>
          </mc:Fallback>
        </mc:AlternateContent>
      </p:grpSp>
      <p:grpSp>
        <p:nvGrpSpPr>
          <p:cNvPr id="7" name="Group 6">
            <a:extLst>
              <a:ext uri="{FF2B5EF4-FFF2-40B4-BE49-F238E27FC236}">
                <a16:creationId xmlns:a16="http://schemas.microsoft.com/office/drawing/2014/main" id="{6381EB8C-1AFB-784B-AFF5-44B1E71372C8}"/>
              </a:ext>
            </a:extLst>
          </p:cNvPr>
          <p:cNvGrpSpPr/>
          <p:nvPr/>
        </p:nvGrpSpPr>
        <p:grpSpPr>
          <a:xfrm>
            <a:off x="4321628" y="2286573"/>
            <a:ext cx="3585421" cy="3648336"/>
            <a:chOff x="4588328" y="2286573"/>
            <a:chExt cx="3585421" cy="3648336"/>
          </a:xfrm>
        </p:grpSpPr>
        <mc:AlternateContent xmlns:mc="http://schemas.openxmlformats.org/markup-compatibility/2006" xmlns:am3d="http://schemas.microsoft.com/office/drawing/2017/model3d">
          <mc:Choice Requires="am3d">
            <p:graphicFrame>
              <p:nvGraphicFramePr>
                <p:cNvPr id="34" name="3D Model 33" descr="Light Gray Tetrahedron">
                  <a:extLst>
                    <a:ext uri="{FF2B5EF4-FFF2-40B4-BE49-F238E27FC236}">
                      <a16:creationId xmlns:a16="http://schemas.microsoft.com/office/drawing/2014/main" id="{1E3C47A5-6728-994F-BE80-0B6EF7A5CAC1}"/>
                    </a:ext>
                  </a:extLst>
                </p:cNvPr>
                <p:cNvGraphicFramePr>
                  <a:graphicFrameLocks noChangeAspect="1"/>
                </p:cNvGraphicFramePr>
                <p:nvPr>
                  <p:extLst>
                    <p:ext uri="{D42A27DB-BD31-4B8C-83A1-F6EECF244321}">
                      <p14:modId xmlns:p14="http://schemas.microsoft.com/office/powerpoint/2010/main" val="493187588"/>
                    </p:ext>
                  </p:extLst>
                </p:nvPr>
              </p:nvGraphicFramePr>
              <p:xfrm>
                <a:off x="5174251" y="2286573"/>
                <a:ext cx="2355125" cy="2570602"/>
              </p:xfrm>
              <a:graphic>
                <a:graphicData uri="http://schemas.microsoft.com/office/drawing/2017/model3d">
                  <am3d:model3d r:embed="rId8">
                    <am3d:spPr>
                      <a:xfrm>
                        <a:off x="0" y="0"/>
                        <a:ext cx="2355125" cy="2570602"/>
                      </a:xfrm>
                      <a:prstGeom prst="rect">
                        <a:avLst/>
                      </a:prstGeom>
                    </am3d:spPr>
                    <am3d:camera>
                      <am3d:pos x="0" y="0" z="74271989"/>
                      <am3d:up dx="0" dy="36000000" dz="0"/>
                      <am3d:lookAt x="0" y="0" z="0"/>
                      <am3d:perspective fov="2700000"/>
                    </am3d:camera>
                    <am3d:trans>
                      <am3d:meterPerModelUnit n="6166890" d="1000000"/>
                      <am3d:preTrans dx="531" dy="-15492322" dz="-5131587"/>
                      <am3d:scale>
                        <am3d:sx n="1000000" d="1000000"/>
                        <am3d:sy n="1000000" d="1000000"/>
                        <am3d:sz n="1000000" d="1000000"/>
                      </am3d:scale>
                      <am3d:rot ax="-1607742" ay="66741" az="-33705"/>
                      <am3d:postTrans dx="0" dy="0" dz="0"/>
                    </am3d:trans>
                    <am3d:raster rName="Office3DRenderer" rVer="16.0.8326">
                      <am3d:blip r:embed="rId9"/>
                    </am3d:raster>
                    <am3d:objViewport viewportSz="412779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34" name="3D Model 33" descr="Light Gray Tetrahedron">
                  <a:extLst>
                    <a:ext uri="{FF2B5EF4-FFF2-40B4-BE49-F238E27FC236}">
                      <a16:creationId xmlns:a16="http://schemas.microsoft.com/office/drawing/2014/main" id="{1E3C47A5-6728-994F-BE80-0B6EF7A5CAC1}"/>
                    </a:ext>
                  </a:extLst>
                </p:cNvPr>
                <p:cNvPicPr>
                  <a:picLocks noGrp="1" noRot="1" noChangeAspect="1" noMove="1" noResize="1" noEditPoints="1" noAdjustHandles="1" noChangeArrowheads="1" noChangeShapeType="1" noCrop="1"/>
                </p:cNvPicPr>
                <p:nvPr/>
              </p:nvPicPr>
              <p:blipFill>
                <a:blip r:embed="rId10"/>
                <a:stretch>
                  <a:fillRect/>
                </a:stretch>
              </p:blipFill>
              <p:spPr>
                <a:xfrm>
                  <a:off x="4907551" y="2286573"/>
                  <a:ext cx="2355125" cy="2570602"/>
                </a:xfrm>
                <a:prstGeom prst="rect">
                  <a:avLst/>
                </a:prstGeom>
              </p:spPr>
            </p:pic>
          </mc:Fallback>
        </mc:AlternateContent>
        <p:sp>
          <p:nvSpPr>
            <p:cNvPr id="35" name="Oval 34">
              <a:extLst>
                <a:ext uri="{FF2B5EF4-FFF2-40B4-BE49-F238E27FC236}">
                  <a16:creationId xmlns:a16="http://schemas.microsoft.com/office/drawing/2014/main" id="{154591B3-7454-5243-A5C9-53A89440A5F0}"/>
                </a:ext>
              </a:extLst>
            </p:cNvPr>
            <p:cNvSpPr/>
            <p:nvPr/>
          </p:nvSpPr>
          <p:spPr>
            <a:xfrm>
              <a:off x="6311846" y="4132937"/>
              <a:ext cx="142875" cy="142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F893B50-08FC-0242-A002-DF470BC68375}"/>
                </a:ext>
              </a:extLst>
            </p:cNvPr>
            <p:cNvSpPr/>
            <p:nvPr/>
          </p:nvSpPr>
          <p:spPr>
            <a:xfrm>
              <a:off x="5189276" y="4748484"/>
              <a:ext cx="142875" cy="142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EE4005F-87E3-1D45-BE68-2440FF9A602C}"/>
                </a:ext>
              </a:extLst>
            </p:cNvPr>
            <p:cNvSpPr/>
            <p:nvPr/>
          </p:nvSpPr>
          <p:spPr>
            <a:xfrm>
              <a:off x="7327372" y="4760099"/>
              <a:ext cx="142875" cy="142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439B661-D806-5C46-8831-8A4C61690626}"/>
                </a:ext>
              </a:extLst>
            </p:cNvPr>
            <p:cNvSpPr/>
            <p:nvPr/>
          </p:nvSpPr>
          <p:spPr>
            <a:xfrm>
              <a:off x="6280376" y="2866735"/>
              <a:ext cx="142875" cy="142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9C0C5B63-63A4-4345-9BC5-09AAF2BFAAB6}"/>
                    </a:ext>
                  </a:extLst>
                </p:cNvPr>
                <p:cNvSpPr txBox="1"/>
                <p:nvPr/>
              </p:nvSpPr>
              <p:spPr>
                <a:xfrm>
                  <a:off x="6475727" y="2593813"/>
                  <a:ext cx="50058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𝑷</m:t>
                            </m:r>
                          </m:e>
                          <m:sub>
                            <m:r>
                              <a:rPr lang="en-US" sz="2800" b="1" i="1" smtClean="0">
                                <a:latin typeface="Cambria Math" panose="02040503050406030204" pitchFamily="18" charset="0"/>
                              </a:rPr>
                              <m:t>𝟎</m:t>
                            </m:r>
                          </m:sub>
                        </m:sSub>
                      </m:oMath>
                    </m:oMathPara>
                  </a14:m>
                  <a:endParaRPr lang="en-US" sz="2800" b="1" dirty="0"/>
                </a:p>
              </p:txBody>
            </p:sp>
          </mc:Choice>
          <mc:Fallback xmlns="">
            <p:sp>
              <p:nvSpPr>
                <p:cNvPr id="39" name="TextBox 38">
                  <a:extLst>
                    <a:ext uri="{FF2B5EF4-FFF2-40B4-BE49-F238E27FC236}">
                      <a16:creationId xmlns:a16="http://schemas.microsoft.com/office/drawing/2014/main" id="{9C0C5B63-63A4-4345-9BC5-09AAF2BFAAB6}"/>
                    </a:ext>
                  </a:extLst>
                </p:cNvPr>
                <p:cNvSpPr txBox="1">
                  <a:spLocks noRot="1" noChangeAspect="1" noMove="1" noResize="1" noEditPoints="1" noAdjustHandles="1" noChangeArrowheads="1" noChangeShapeType="1" noTextEdit="1"/>
                </p:cNvSpPr>
                <p:nvPr/>
              </p:nvSpPr>
              <p:spPr>
                <a:xfrm>
                  <a:off x="6475727" y="2593813"/>
                  <a:ext cx="500586" cy="430887"/>
                </a:xfrm>
                <a:prstGeom prst="rect">
                  <a:avLst/>
                </a:prstGeom>
                <a:blipFill>
                  <a:blip r:embed="rId11"/>
                  <a:stretch>
                    <a:fillRect l="-15000" r="-5000"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C4F97AC9-3B17-E84F-B9BF-F0AAF57BA76F}"/>
                    </a:ext>
                  </a:extLst>
                </p:cNvPr>
                <p:cNvSpPr txBox="1"/>
                <p:nvPr/>
              </p:nvSpPr>
              <p:spPr>
                <a:xfrm>
                  <a:off x="6523470" y="3702050"/>
                  <a:ext cx="50058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𝑷</m:t>
                            </m:r>
                          </m:e>
                          <m:sub>
                            <m:r>
                              <a:rPr lang="en-US" sz="2800" b="1" i="1" smtClean="0">
                                <a:latin typeface="Cambria Math" panose="02040503050406030204" pitchFamily="18" charset="0"/>
                              </a:rPr>
                              <m:t>𝟏</m:t>
                            </m:r>
                          </m:sub>
                        </m:sSub>
                      </m:oMath>
                    </m:oMathPara>
                  </a14:m>
                  <a:endParaRPr lang="en-US" sz="2800" b="1" dirty="0"/>
                </a:p>
              </p:txBody>
            </p:sp>
          </mc:Choice>
          <mc:Fallback xmlns="">
            <p:sp>
              <p:nvSpPr>
                <p:cNvPr id="40" name="TextBox 39">
                  <a:extLst>
                    <a:ext uri="{FF2B5EF4-FFF2-40B4-BE49-F238E27FC236}">
                      <a16:creationId xmlns:a16="http://schemas.microsoft.com/office/drawing/2014/main" id="{C4F97AC9-3B17-E84F-B9BF-F0AAF57BA76F}"/>
                    </a:ext>
                  </a:extLst>
                </p:cNvPr>
                <p:cNvSpPr txBox="1">
                  <a:spLocks noRot="1" noChangeAspect="1" noMove="1" noResize="1" noEditPoints="1" noAdjustHandles="1" noChangeArrowheads="1" noChangeShapeType="1" noTextEdit="1"/>
                </p:cNvSpPr>
                <p:nvPr/>
              </p:nvSpPr>
              <p:spPr>
                <a:xfrm>
                  <a:off x="6523470" y="3702050"/>
                  <a:ext cx="500585" cy="430887"/>
                </a:xfrm>
                <a:prstGeom prst="rect">
                  <a:avLst/>
                </a:prstGeom>
                <a:blipFill>
                  <a:blip r:embed="rId12"/>
                  <a:stretch>
                    <a:fillRect l="-15000" r="-5000" b="-1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11AD84F6-7F05-6145-A679-E5D287905A1A}"/>
                    </a:ext>
                  </a:extLst>
                </p:cNvPr>
                <p:cNvSpPr txBox="1"/>
                <p:nvPr/>
              </p:nvSpPr>
              <p:spPr>
                <a:xfrm>
                  <a:off x="4829016" y="4275812"/>
                  <a:ext cx="50058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𝑷</m:t>
                            </m:r>
                          </m:e>
                          <m:sub>
                            <m:r>
                              <a:rPr lang="en-US" sz="2800" b="1" i="1" smtClean="0">
                                <a:latin typeface="Cambria Math" panose="02040503050406030204" pitchFamily="18" charset="0"/>
                              </a:rPr>
                              <m:t>𝟐</m:t>
                            </m:r>
                          </m:sub>
                        </m:sSub>
                      </m:oMath>
                    </m:oMathPara>
                  </a14:m>
                  <a:endParaRPr lang="en-US" sz="2800" b="1" dirty="0"/>
                </a:p>
              </p:txBody>
            </p:sp>
          </mc:Choice>
          <mc:Fallback xmlns="">
            <p:sp>
              <p:nvSpPr>
                <p:cNvPr id="41" name="TextBox 40">
                  <a:extLst>
                    <a:ext uri="{FF2B5EF4-FFF2-40B4-BE49-F238E27FC236}">
                      <a16:creationId xmlns:a16="http://schemas.microsoft.com/office/drawing/2014/main" id="{11AD84F6-7F05-6145-A679-E5D287905A1A}"/>
                    </a:ext>
                  </a:extLst>
                </p:cNvPr>
                <p:cNvSpPr txBox="1">
                  <a:spLocks noRot="1" noChangeAspect="1" noMove="1" noResize="1" noEditPoints="1" noAdjustHandles="1" noChangeArrowheads="1" noChangeShapeType="1" noTextEdit="1"/>
                </p:cNvSpPr>
                <p:nvPr/>
              </p:nvSpPr>
              <p:spPr>
                <a:xfrm>
                  <a:off x="4829016" y="4275812"/>
                  <a:ext cx="500585" cy="430887"/>
                </a:xfrm>
                <a:prstGeom prst="rect">
                  <a:avLst/>
                </a:prstGeom>
                <a:blipFill>
                  <a:blip r:embed="rId13"/>
                  <a:stretch>
                    <a:fillRect l="-14634" r="-4878" b="-1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4A7005AC-F1F2-374D-8FCA-6666E7B02A5A}"/>
                    </a:ext>
                  </a:extLst>
                </p:cNvPr>
                <p:cNvSpPr txBox="1"/>
                <p:nvPr/>
              </p:nvSpPr>
              <p:spPr>
                <a:xfrm>
                  <a:off x="7356456" y="4246713"/>
                  <a:ext cx="50058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𝑷</m:t>
                            </m:r>
                          </m:e>
                          <m:sub>
                            <m:r>
                              <a:rPr lang="en-US" sz="2800" b="1" i="1" smtClean="0">
                                <a:latin typeface="Cambria Math" panose="02040503050406030204" pitchFamily="18" charset="0"/>
                              </a:rPr>
                              <m:t>𝟑</m:t>
                            </m:r>
                          </m:sub>
                        </m:sSub>
                      </m:oMath>
                    </m:oMathPara>
                  </a14:m>
                  <a:endParaRPr lang="en-US" sz="2800" b="1" dirty="0"/>
                </a:p>
              </p:txBody>
            </p:sp>
          </mc:Choice>
          <mc:Fallback xmlns="">
            <p:sp>
              <p:nvSpPr>
                <p:cNvPr id="42" name="TextBox 41">
                  <a:extLst>
                    <a:ext uri="{FF2B5EF4-FFF2-40B4-BE49-F238E27FC236}">
                      <a16:creationId xmlns:a16="http://schemas.microsoft.com/office/drawing/2014/main" id="{4A7005AC-F1F2-374D-8FCA-6666E7B02A5A}"/>
                    </a:ext>
                  </a:extLst>
                </p:cNvPr>
                <p:cNvSpPr txBox="1">
                  <a:spLocks noRot="1" noChangeAspect="1" noMove="1" noResize="1" noEditPoints="1" noAdjustHandles="1" noChangeArrowheads="1" noChangeShapeType="1" noTextEdit="1"/>
                </p:cNvSpPr>
                <p:nvPr/>
              </p:nvSpPr>
              <p:spPr>
                <a:xfrm>
                  <a:off x="7356456" y="4246713"/>
                  <a:ext cx="500585" cy="430887"/>
                </a:xfrm>
                <a:prstGeom prst="rect">
                  <a:avLst/>
                </a:prstGeom>
                <a:blipFill>
                  <a:blip r:embed="rId14"/>
                  <a:stretch>
                    <a:fillRect l="-12195" r="-4878" b="-14286"/>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A8BBAB68-F663-DE4D-AC9C-4078C02CA063}"/>
                </a:ext>
              </a:extLst>
            </p:cNvPr>
            <p:cNvGrpSpPr/>
            <p:nvPr/>
          </p:nvGrpSpPr>
          <p:grpSpPr>
            <a:xfrm>
              <a:off x="4588328" y="2506812"/>
              <a:ext cx="3585421" cy="3428097"/>
              <a:chOff x="4588328" y="2506812"/>
              <a:chExt cx="3585421" cy="3428097"/>
            </a:xfrm>
          </p:grpSpPr>
          <p:sp>
            <p:nvSpPr>
              <p:cNvPr id="32" name="Rectangle 31">
                <a:extLst>
                  <a:ext uri="{FF2B5EF4-FFF2-40B4-BE49-F238E27FC236}">
                    <a16:creationId xmlns:a16="http://schemas.microsoft.com/office/drawing/2014/main" id="{83C2EC06-20C7-A24D-838D-C6684AAC1263}"/>
                  </a:ext>
                </a:extLst>
              </p:cNvPr>
              <p:cNvSpPr/>
              <p:nvPr/>
            </p:nvSpPr>
            <p:spPr>
              <a:xfrm>
                <a:off x="4588328" y="2506812"/>
                <a:ext cx="3526972" cy="2722411"/>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F71BD927-B0AA-E448-B328-D78F3269D827}"/>
                      </a:ext>
                    </a:extLst>
                  </p:cNvPr>
                  <p:cNvSpPr/>
                  <p:nvPr/>
                </p:nvSpPr>
                <p:spPr>
                  <a:xfrm>
                    <a:off x="4735692" y="5411689"/>
                    <a:ext cx="343805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ea typeface="Cambria Math" panose="02040503050406030204" pitchFamily="18" charset="0"/>
                            </a:rPr>
                            <m:t>𝝅</m:t>
                          </m:r>
                          <m:r>
                            <a:rPr lang="en-US" sz="2800" b="1" i="1" smtClean="0">
                              <a:latin typeface="Cambria Math" panose="02040503050406030204" pitchFamily="18" charset="0"/>
                              <a:ea typeface="Cambria Math" panose="02040503050406030204" pitchFamily="18" charset="0"/>
                            </a:rPr>
                            <m:t>=(</m:t>
                          </m:r>
                          <m:sSub>
                            <m:sSubPr>
                              <m:ctrlPr>
                                <a:rPr lang="en-US" sz="2800" b="1" i="1">
                                  <a:latin typeface="Cambria Math" panose="02040503050406030204" pitchFamily="18" charset="0"/>
                                </a:rPr>
                              </m:ctrlPr>
                            </m:sSubPr>
                            <m:e>
                              <m:r>
                                <a:rPr lang="en-US" sz="2800" b="1" i="1">
                                  <a:latin typeface="Cambria Math" panose="02040503050406030204" pitchFamily="18" charset="0"/>
                                </a:rPr>
                                <m:t>𝑷</m:t>
                              </m:r>
                            </m:e>
                            <m:sub>
                              <m:r>
                                <a:rPr lang="en-US" sz="2800" b="1" i="1">
                                  <a:latin typeface="Cambria Math" panose="02040503050406030204" pitchFamily="18" charset="0"/>
                                </a:rPr>
                                <m:t>𝟎</m:t>
                              </m:r>
                            </m:sub>
                          </m:sSub>
                          <m:r>
                            <a:rPr lang="en-US" sz="2800" b="1" i="1" smtClean="0">
                              <a:latin typeface="Cambria Math" panose="02040503050406030204" pitchFamily="18" charset="0"/>
                              <a:ea typeface="Cambria Math" panose="02040503050406030204" pitchFamily="18" charset="0"/>
                            </a:rPr>
                            <m:t>,</m:t>
                          </m:r>
                          <m:sSub>
                            <m:sSubPr>
                              <m:ctrlPr>
                                <a:rPr lang="en-US" sz="2800" b="1" i="1">
                                  <a:latin typeface="Cambria Math" panose="02040503050406030204" pitchFamily="18" charset="0"/>
                                </a:rPr>
                              </m:ctrlPr>
                            </m:sSubPr>
                            <m:e>
                              <m:r>
                                <a:rPr lang="en-US" sz="2800" b="1" i="1">
                                  <a:latin typeface="Cambria Math" panose="02040503050406030204" pitchFamily="18" charset="0"/>
                                </a:rPr>
                                <m:t>𝑷</m:t>
                              </m:r>
                            </m:e>
                            <m:sub>
                              <m:r>
                                <a:rPr lang="en-US" sz="2800" b="1" i="1" smtClean="0">
                                  <a:latin typeface="Cambria Math" panose="02040503050406030204" pitchFamily="18" charset="0"/>
                                </a:rPr>
                                <m:t>𝟏</m:t>
                              </m:r>
                            </m:sub>
                          </m:sSub>
                          <m:r>
                            <a:rPr lang="en-US" sz="2800" b="1" i="1" smtClean="0">
                              <a:latin typeface="Cambria Math" panose="02040503050406030204" pitchFamily="18" charset="0"/>
                              <a:ea typeface="Cambria Math" panose="02040503050406030204" pitchFamily="18" charset="0"/>
                            </a:rPr>
                            <m:t>,</m:t>
                          </m:r>
                          <m:sSub>
                            <m:sSubPr>
                              <m:ctrlPr>
                                <a:rPr lang="en-US" sz="2800" b="1" i="1">
                                  <a:latin typeface="Cambria Math" panose="02040503050406030204" pitchFamily="18" charset="0"/>
                                </a:rPr>
                              </m:ctrlPr>
                            </m:sSubPr>
                            <m:e>
                              <m:r>
                                <a:rPr lang="en-US" sz="2800" b="1" i="1">
                                  <a:latin typeface="Cambria Math" panose="02040503050406030204" pitchFamily="18" charset="0"/>
                                </a:rPr>
                                <m:t>𝑷</m:t>
                              </m:r>
                            </m:e>
                            <m:sub>
                              <m:r>
                                <a:rPr lang="en-US" sz="2800" b="1" i="1" smtClean="0">
                                  <a:latin typeface="Cambria Math" panose="02040503050406030204" pitchFamily="18" charset="0"/>
                                </a:rPr>
                                <m:t>𝟐</m:t>
                              </m:r>
                            </m:sub>
                          </m:sSub>
                          <m:r>
                            <a:rPr lang="en-US" sz="2800" b="1" i="1" smtClean="0">
                              <a:latin typeface="Cambria Math" panose="02040503050406030204" pitchFamily="18" charset="0"/>
                            </a:rPr>
                            <m:t>,</m:t>
                          </m:r>
                          <m:sSub>
                            <m:sSubPr>
                              <m:ctrlPr>
                                <a:rPr lang="en-US" sz="2800" b="1" i="1" smtClean="0">
                                  <a:latin typeface="Cambria Math" panose="02040503050406030204" pitchFamily="18" charset="0"/>
                                </a:rPr>
                              </m:ctrlPr>
                            </m:sSubPr>
                            <m:e>
                              <m:r>
                                <a:rPr lang="en-US" sz="2800" b="1" i="1">
                                  <a:latin typeface="Cambria Math" panose="02040503050406030204" pitchFamily="18" charset="0"/>
                                </a:rPr>
                                <m:t>𝑷</m:t>
                              </m:r>
                            </m:e>
                            <m:sub>
                              <m:r>
                                <a:rPr lang="en-US" sz="2800" b="1" i="1" smtClean="0">
                                  <a:latin typeface="Cambria Math" panose="02040503050406030204" pitchFamily="18" charset="0"/>
                                </a:rPr>
                                <m:t>𝟑</m:t>
                              </m:r>
                            </m:sub>
                          </m:sSub>
                          <m:r>
                            <a:rPr lang="en-US" sz="2800" b="1"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43" name="Rectangle 42">
                    <a:extLst>
                      <a:ext uri="{FF2B5EF4-FFF2-40B4-BE49-F238E27FC236}">
                        <a16:creationId xmlns:a16="http://schemas.microsoft.com/office/drawing/2014/main" id="{F71BD927-B0AA-E448-B328-D78F3269D827}"/>
                      </a:ext>
                    </a:extLst>
                  </p:cNvPr>
                  <p:cNvSpPr>
                    <a:spLocks noRot="1" noChangeAspect="1" noMove="1" noResize="1" noEditPoints="1" noAdjustHandles="1" noChangeArrowheads="1" noChangeShapeType="1" noTextEdit="1"/>
                  </p:cNvSpPr>
                  <p:nvPr/>
                </p:nvSpPr>
                <p:spPr>
                  <a:xfrm>
                    <a:off x="4735692" y="5411689"/>
                    <a:ext cx="3438057" cy="523220"/>
                  </a:xfrm>
                  <a:prstGeom prst="rect">
                    <a:avLst/>
                  </a:prstGeom>
                  <a:blipFill>
                    <a:blip r:embed="rId15"/>
                    <a:stretch>
                      <a:fillRect b="-16667"/>
                    </a:stretch>
                  </a:blipFill>
                </p:spPr>
                <p:txBody>
                  <a:bodyPr/>
                  <a:lstStyle/>
                  <a:p>
                    <a:r>
                      <a:rPr lang="en-US">
                        <a:noFill/>
                      </a:rPr>
                      <a:t> </a:t>
                    </a:r>
                  </a:p>
                </p:txBody>
              </p:sp>
            </mc:Fallback>
          </mc:AlternateContent>
        </p:grpSp>
      </p:grpSp>
      <p:grpSp>
        <p:nvGrpSpPr>
          <p:cNvPr id="8" name="Group 7">
            <a:extLst>
              <a:ext uri="{FF2B5EF4-FFF2-40B4-BE49-F238E27FC236}">
                <a16:creationId xmlns:a16="http://schemas.microsoft.com/office/drawing/2014/main" id="{1BAF5F88-BB4A-0B40-A413-F01643554A7F}"/>
              </a:ext>
            </a:extLst>
          </p:cNvPr>
          <p:cNvGrpSpPr/>
          <p:nvPr/>
        </p:nvGrpSpPr>
        <p:grpSpPr>
          <a:xfrm>
            <a:off x="8164411" y="2506812"/>
            <a:ext cx="3526972" cy="3428097"/>
            <a:chOff x="8164411" y="2506812"/>
            <a:chExt cx="3526972" cy="3428097"/>
          </a:xfrm>
        </p:grpSpPr>
        <p:sp>
          <p:nvSpPr>
            <p:cNvPr id="44" name="Rectangle 43">
              <a:extLst>
                <a:ext uri="{FF2B5EF4-FFF2-40B4-BE49-F238E27FC236}">
                  <a16:creationId xmlns:a16="http://schemas.microsoft.com/office/drawing/2014/main" id="{C6DE0A36-93EB-474A-9B28-7FF4FD34AF8E}"/>
                </a:ext>
              </a:extLst>
            </p:cNvPr>
            <p:cNvSpPr/>
            <p:nvPr/>
          </p:nvSpPr>
          <p:spPr>
            <a:xfrm>
              <a:off x="8164411" y="2506812"/>
              <a:ext cx="3526972" cy="2722411"/>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EFD24BDD-87E9-2F45-8FE0-B0DE7E443A78}"/>
                </a:ext>
              </a:extLst>
            </p:cNvPr>
            <p:cNvGrpSpPr/>
            <p:nvPr/>
          </p:nvGrpSpPr>
          <p:grpSpPr>
            <a:xfrm>
              <a:off x="8193835" y="2563833"/>
              <a:ext cx="3497548" cy="3371076"/>
              <a:chOff x="8460535" y="2563833"/>
              <a:chExt cx="3497548" cy="3371076"/>
            </a:xfrm>
          </p:grpSpPr>
          <p:pic>
            <p:nvPicPr>
              <p:cNvPr id="46" name="Picture 45">
                <a:extLst>
                  <a:ext uri="{FF2B5EF4-FFF2-40B4-BE49-F238E27FC236}">
                    <a16:creationId xmlns:a16="http://schemas.microsoft.com/office/drawing/2014/main" id="{13370F4C-36EB-8C45-A498-7C31E8C39EE8}"/>
                  </a:ext>
                </a:extLst>
              </p:cNvPr>
              <p:cNvPicPr>
                <a:picLocks noChangeAspect="1"/>
              </p:cNvPicPr>
              <p:nvPr/>
            </p:nvPicPr>
            <p:blipFill rotWithShape="1">
              <a:blip r:embed="rId16"/>
              <a:srcRect l="26000" t="3196"/>
              <a:stretch/>
            </p:blipFill>
            <p:spPr>
              <a:xfrm>
                <a:off x="8460535" y="2563833"/>
                <a:ext cx="3497548" cy="2635409"/>
              </a:xfrm>
              <a:prstGeom prst="rect">
                <a:avLst/>
              </a:prstGeom>
            </p:spPr>
          </p:pic>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B0E806CE-CFE5-0542-9492-822F54A0C884}"/>
                      </a:ext>
                    </a:extLst>
                  </p:cNvPr>
                  <p:cNvSpPr/>
                  <p:nvPr/>
                </p:nvSpPr>
                <p:spPr>
                  <a:xfrm>
                    <a:off x="9528581" y="5411689"/>
                    <a:ext cx="133203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ea typeface="Cambria Math" panose="02040503050406030204" pitchFamily="18" charset="0"/>
                            </a:rPr>
                            <m:t>𝝅</m:t>
                          </m:r>
                          <m:r>
                            <a:rPr lang="en-US" sz="2800" b="1" i="1" smtClean="0">
                              <a:latin typeface="Cambria Math" panose="02040503050406030204" pitchFamily="18" charset="0"/>
                              <a:ea typeface="Cambria Math" panose="02040503050406030204" pitchFamily="18" charset="0"/>
                            </a:rPr>
                            <m:t>=</m:t>
                          </m:r>
                          <m:sSub>
                            <m:sSubPr>
                              <m:ctrlPr>
                                <a:rPr lang="en-US" sz="2800" b="1" i="1">
                                  <a:latin typeface="Cambria Math" panose="02040503050406030204" pitchFamily="18" charset="0"/>
                                </a:rPr>
                              </m:ctrlPr>
                            </m:sSubPr>
                            <m:e>
                              <m:r>
                                <a:rPr lang="en-US" sz="2800" b="1" i="1" smtClean="0">
                                  <a:latin typeface="Cambria Math" panose="02040503050406030204" pitchFamily="18" charset="0"/>
                                  <a:ea typeface="Cambria Math" panose="02040503050406030204" pitchFamily="18" charset="0"/>
                                </a:rPr>
                                <m:t>𝝈</m:t>
                              </m:r>
                            </m:e>
                            <m:sub>
                              <m:r>
                                <a:rPr lang="en-US" sz="2800" b="1" i="1" smtClean="0">
                                  <a:latin typeface="Cambria Math" panose="02040503050406030204" pitchFamily="18" charset="0"/>
                                </a:rPr>
                                <m:t>𝒕</m:t>
                              </m:r>
                            </m:sub>
                          </m:sSub>
                        </m:oMath>
                      </m:oMathPara>
                    </a14:m>
                    <a:endParaRPr lang="en-US" sz="2800" dirty="0"/>
                  </a:p>
                </p:txBody>
              </p:sp>
            </mc:Choice>
            <mc:Fallback xmlns="">
              <p:sp>
                <p:nvSpPr>
                  <p:cNvPr id="47" name="Rectangle 46">
                    <a:extLst>
                      <a:ext uri="{FF2B5EF4-FFF2-40B4-BE49-F238E27FC236}">
                        <a16:creationId xmlns:a16="http://schemas.microsoft.com/office/drawing/2014/main" id="{B0E806CE-CFE5-0542-9492-822F54A0C884}"/>
                      </a:ext>
                    </a:extLst>
                  </p:cNvPr>
                  <p:cNvSpPr>
                    <a:spLocks noRot="1" noChangeAspect="1" noMove="1" noResize="1" noEditPoints="1" noAdjustHandles="1" noChangeArrowheads="1" noChangeShapeType="1" noTextEdit="1"/>
                  </p:cNvSpPr>
                  <p:nvPr/>
                </p:nvSpPr>
                <p:spPr>
                  <a:xfrm>
                    <a:off x="9528581" y="5411689"/>
                    <a:ext cx="1332031" cy="523220"/>
                  </a:xfrm>
                  <a:prstGeom prst="rect">
                    <a:avLst/>
                  </a:prstGeom>
                  <a:blipFill>
                    <a:blip r:embed="rId17"/>
                    <a:stretch>
                      <a:fillRect/>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330339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324C6-E2E2-BA49-BE50-350E3E95DDC7}"/>
              </a:ext>
            </a:extLst>
          </p:cNvPr>
          <p:cNvSpPr>
            <a:spLocks noGrp="1"/>
          </p:cNvSpPr>
          <p:nvPr>
            <p:ph type="title"/>
          </p:nvPr>
        </p:nvSpPr>
        <p:spPr/>
        <p:txBody>
          <a:bodyPr/>
          <a:lstStyle/>
          <a:p>
            <a:r>
              <a:rPr lang="en-US" dirty="0"/>
              <a:t>Previous work</a:t>
            </a:r>
          </a:p>
        </p:txBody>
      </p:sp>
      <p:grpSp>
        <p:nvGrpSpPr>
          <p:cNvPr id="5" name="Group 4">
            <a:extLst>
              <a:ext uri="{FF2B5EF4-FFF2-40B4-BE49-F238E27FC236}">
                <a16:creationId xmlns:a16="http://schemas.microsoft.com/office/drawing/2014/main" id="{974B8FBE-B960-1E4C-AD44-8C13771E0FE4}"/>
              </a:ext>
            </a:extLst>
          </p:cNvPr>
          <p:cNvGrpSpPr/>
          <p:nvPr/>
        </p:nvGrpSpPr>
        <p:grpSpPr>
          <a:xfrm>
            <a:off x="1618290" y="1927853"/>
            <a:ext cx="3618050" cy="1528841"/>
            <a:chOff x="7140593" y="4330490"/>
            <a:chExt cx="4834940" cy="2043051"/>
          </a:xfrm>
        </p:grpSpPr>
        <p:pic>
          <p:nvPicPr>
            <p:cNvPr id="6" name="Picture 5">
              <a:extLst>
                <a:ext uri="{FF2B5EF4-FFF2-40B4-BE49-F238E27FC236}">
                  <a16:creationId xmlns:a16="http://schemas.microsoft.com/office/drawing/2014/main" id="{671FF85E-D903-9F42-ABFB-047A79657F52}"/>
                </a:ext>
              </a:extLst>
            </p:cNvPr>
            <p:cNvPicPr>
              <a:picLocks noChangeAspect="1"/>
            </p:cNvPicPr>
            <p:nvPr/>
          </p:nvPicPr>
          <p:blipFill>
            <a:blip r:embed="rId3"/>
            <a:stretch>
              <a:fillRect/>
            </a:stretch>
          </p:blipFill>
          <p:spPr>
            <a:xfrm>
              <a:off x="8614283" y="4330490"/>
              <a:ext cx="1887561" cy="1409698"/>
            </a:xfrm>
            <a:prstGeom prst="rect">
              <a:avLst/>
            </a:prstGeom>
          </p:spPr>
        </p:pic>
        <p:sp>
          <p:nvSpPr>
            <p:cNvPr id="7" name="TextBox 6">
              <a:extLst>
                <a:ext uri="{FF2B5EF4-FFF2-40B4-BE49-F238E27FC236}">
                  <a16:creationId xmlns:a16="http://schemas.microsoft.com/office/drawing/2014/main" id="{A243B3BA-B7BD-E140-AF2B-22E75F29ED8D}"/>
                </a:ext>
              </a:extLst>
            </p:cNvPr>
            <p:cNvSpPr txBox="1"/>
            <p:nvPr/>
          </p:nvSpPr>
          <p:spPr>
            <a:xfrm>
              <a:off x="7140593" y="5879988"/>
              <a:ext cx="4834940" cy="493553"/>
            </a:xfrm>
            <a:prstGeom prst="rect">
              <a:avLst/>
            </a:prstGeom>
            <a:noFill/>
          </p:spPr>
          <p:txBody>
            <a:bodyPr wrap="square" rtlCol="0">
              <a:spAutoFit/>
            </a:bodyPr>
            <a:lstStyle/>
            <a:p>
              <a:pPr algn="ctr"/>
              <a:r>
                <a:rPr lang="en-US" i="1" dirty="0" err="1">
                  <a:latin typeface="+mj-lt"/>
                </a:rPr>
                <a:t>Azinovic</a:t>
              </a:r>
              <a:r>
                <a:rPr lang="en-US" i="1" dirty="0">
                  <a:latin typeface="+mj-lt"/>
                </a:rPr>
                <a:t> et al. 2019</a:t>
              </a:r>
            </a:p>
          </p:txBody>
        </p:sp>
      </p:grpSp>
      <p:grpSp>
        <p:nvGrpSpPr>
          <p:cNvPr id="8" name="Group 7">
            <a:extLst>
              <a:ext uri="{FF2B5EF4-FFF2-40B4-BE49-F238E27FC236}">
                <a16:creationId xmlns:a16="http://schemas.microsoft.com/office/drawing/2014/main" id="{920EA1EF-15EC-DB4A-ADD6-BAD6D75338A4}"/>
              </a:ext>
            </a:extLst>
          </p:cNvPr>
          <p:cNvGrpSpPr/>
          <p:nvPr/>
        </p:nvGrpSpPr>
        <p:grpSpPr>
          <a:xfrm>
            <a:off x="4576409" y="1848971"/>
            <a:ext cx="1396408" cy="1607723"/>
            <a:chOff x="5541835" y="4611780"/>
            <a:chExt cx="1396408" cy="1607723"/>
          </a:xfrm>
        </p:grpSpPr>
        <p:pic>
          <p:nvPicPr>
            <p:cNvPr id="9" name="Picture 8">
              <a:extLst>
                <a:ext uri="{FF2B5EF4-FFF2-40B4-BE49-F238E27FC236}">
                  <a16:creationId xmlns:a16="http://schemas.microsoft.com/office/drawing/2014/main" id="{DAF36B69-B3A9-5141-B38F-F27D2D33D6AE}"/>
                </a:ext>
              </a:extLst>
            </p:cNvPr>
            <p:cNvPicPr>
              <a:picLocks noChangeAspect="1"/>
            </p:cNvPicPr>
            <p:nvPr/>
          </p:nvPicPr>
          <p:blipFill rotWithShape="1">
            <a:blip r:embed="rId4"/>
            <a:srcRect l="49479" b="12237"/>
            <a:stretch/>
          </p:blipFill>
          <p:spPr>
            <a:xfrm>
              <a:off x="5541835" y="4611780"/>
              <a:ext cx="1396408" cy="1186083"/>
            </a:xfrm>
            <a:prstGeom prst="rect">
              <a:avLst/>
            </a:prstGeom>
          </p:spPr>
        </p:pic>
        <p:sp>
          <p:nvSpPr>
            <p:cNvPr id="10" name="Rectangle 9">
              <a:extLst>
                <a:ext uri="{FF2B5EF4-FFF2-40B4-BE49-F238E27FC236}">
                  <a16:creationId xmlns:a16="http://schemas.microsoft.com/office/drawing/2014/main" id="{F50E173F-33CF-8B40-B3BA-EAD212CCA2D8}"/>
                </a:ext>
              </a:extLst>
            </p:cNvPr>
            <p:cNvSpPr/>
            <p:nvPr/>
          </p:nvSpPr>
          <p:spPr>
            <a:xfrm>
              <a:off x="5541835" y="5850171"/>
              <a:ext cx="1396408" cy="369332"/>
            </a:xfrm>
            <a:prstGeom prst="rect">
              <a:avLst/>
            </a:prstGeom>
          </p:spPr>
          <p:txBody>
            <a:bodyPr wrap="none">
              <a:spAutoFit/>
            </a:bodyPr>
            <a:lstStyle/>
            <a:p>
              <a:pPr>
                <a:spcBef>
                  <a:spcPts val="2200"/>
                </a:spcBef>
                <a:spcAft>
                  <a:spcPts val="600"/>
                </a:spcAft>
              </a:pPr>
              <a:r>
                <a:rPr lang="en-US" dirty="0">
                  <a:latin typeface="+mj-lt"/>
                </a:rPr>
                <a:t>Li et at. 2018</a:t>
              </a:r>
            </a:p>
          </p:txBody>
        </p:sp>
      </p:grpSp>
      <p:grpSp>
        <p:nvGrpSpPr>
          <p:cNvPr id="11" name="Group 10">
            <a:extLst>
              <a:ext uri="{FF2B5EF4-FFF2-40B4-BE49-F238E27FC236}">
                <a16:creationId xmlns:a16="http://schemas.microsoft.com/office/drawing/2014/main" id="{5089FA77-555C-244A-B1F2-7E9B70FB11B8}"/>
              </a:ext>
            </a:extLst>
          </p:cNvPr>
          <p:cNvGrpSpPr/>
          <p:nvPr/>
        </p:nvGrpSpPr>
        <p:grpSpPr>
          <a:xfrm>
            <a:off x="5232004" y="2080437"/>
            <a:ext cx="3714750" cy="1376257"/>
            <a:chOff x="-817470" y="1821050"/>
            <a:chExt cx="3714750" cy="1376257"/>
          </a:xfrm>
        </p:grpSpPr>
        <p:pic>
          <p:nvPicPr>
            <p:cNvPr id="12" name="Picture 11">
              <a:extLst>
                <a:ext uri="{FF2B5EF4-FFF2-40B4-BE49-F238E27FC236}">
                  <a16:creationId xmlns:a16="http://schemas.microsoft.com/office/drawing/2014/main" id="{782E81E4-8620-6C4F-86C1-2FD6E91E41D1}"/>
                </a:ext>
              </a:extLst>
            </p:cNvPr>
            <p:cNvPicPr>
              <a:picLocks noChangeAspect="1"/>
            </p:cNvPicPr>
            <p:nvPr/>
          </p:nvPicPr>
          <p:blipFill>
            <a:blip r:embed="rId5"/>
            <a:stretch>
              <a:fillRect/>
            </a:stretch>
          </p:blipFill>
          <p:spPr>
            <a:xfrm>
              <a:off x="188761" y="1821050"/>
              <a:ext cx="1702289" cy="954617"/>
            </a:xfrm>
            <a:prstGeom prst="rect">
              <a:avLst/>
            </a:prstGeom>
          </p:spPr>
        </p:pic>
        <p:sp>
          <p:nvSpPr>
            <p:cNvPr id="13" name="TextBox 12">
              <a:extLst>
                <a:ext uri="{FF2B5EF4-FFF2-40B4-BE49-F238E27FC236}">
                  <a16:creationId xmlns:a16="http://schemas.microsoft.com/office/drawing/2014/main" id="{42F64449-9330-3D49-B96C-8265F3E7D174}"/>
                </a:ext>
              </a:extLst>
            </p:cNvPr>
            <p:cNvSpPr txBox="1"/>
            <p:nvPr/>
          </p:nvSpPr>
          <p:spPr>
            <a:xfrm>
              <a:off x="-817470" y="2827975"/>
              <a:ext cx="3714750" cy="369332"/>
            </a:xfrm>
            <a:prstGeom prst="rect">
              <a:avLst/>
            </a:prstGeom>
            <a:noFill/>
          </p:spPr>
          <p:txBody>
            <a:bodyPr wrap="square" rtlCol="0">
              <a:spAutoFit/>
            </a:bodyPr>
            <a:lstStyle/>
            <a:p>
              <a:pPr algn="ctr"/>
              <a:r>
                <a:rPr lang="en-US" i="1" dirty="0" err="1">
                  <a:latin typeface="+mj-lt"/>
                </a:rPr>
                <a:t>Gkioulekas</a:t>
              </a:r>
              <a:r>
                <a:rPr lang="en-US" i="1" dirty="0">
                  <a:latin typeface="+mj-lt"/>
                </a:rPr>
                <a:t> et al. 2013</a:t>
              </a:r>
            </a:p>
          </p:txBody>
        </p:sp>
      </p:grpSp>
      <p:grpSp>
        <p:nvGrpSpPr>
          <p:cNvPr id="19" name="Group 18">
            <a:extLst>
              <a:ext uri="{FF2B5EF4-FFF2-40B4-BE49-F238E27FC236}">
                <a16:creationId xmlns:a16="http://schemas.microsoft.com/office/drawing/2014/main" id="{24B2C8A1-DB43-1247-8610-2E0A652E5C9B}"/>
              </a:ext>
            </a:extLst>
          </p:cNvPr>
          <p:cNvGrpSpPr/>
          <p:nvPr/>
        </p:nvGrpSpPr>
        <p:grpSpPr>
          <a:xfrm>
            <a:off x="8253517" y="1954957"/>
            <a:ext cx="1606402" cy="1565787"/>
            <a:chOff x="8291617" y="1002457"/>
            <a:chExt cx="1606402" cy="1565787"/>
          </a:xfrm>
        </p:grpSpPr>
        <p:pic>
          <p:nvPicPr>
            <p:cNvPr id="14" name="Picture 13">
              <a:extLst>
                <a:ext uri="{FF2B5EF4-FFF2-40B4-BE49-F238E27FC236}">
                  <a16:creationId xmlns:a16="http://schemas.microsoft.com/office/drawing/2014/main" id="{9AE702BD-F9E4-6A43-B276-42FBD9519F73}"/>
                </a:ext>
              </a:extLst>
            </p:cNvPr>
            <p:cNvPicPr>
              <a:picLocks noChangeAspect="1"/>
            </p:cNvPicPr>
            <p:nvPr/>
          </p:nvPicPr>
          <p:blipFill>
            <a:blip r:embed="rId6"/>
            <a:stretch>
              <a:fillRect/>
            </a:stretch>
          </p:blipFill>
          <p:spPr>
            <a:xfrm>
              <a:off x="8373184" y="1002457"/>
              <a:ext cx="1408800" cy="1260505"/>
            </a:xfrm>
            <a:prstGeom prst="rect">
              <a:avLst/>
            </a:prstGeom>
          </p:spPr>
        </p:pic>
        <p:sp>
          <p:nvSpPr>
            <p:cNvPr id="15" name="Rectangle 14">
              <a:extLst>
                <a:ext uri="{FF2B5EF4-FFF2-40B4-BE49-F238E27FC236}">
                  <a16:creationId xmlns:a16="http://schemas.microsoft.com/office/drawing/2014/main" id="{72F95986-81F9-8F49-896C-A896E59976D2}"/>
                </a:ext>
              </a:extLst>
            </p:cNvPr>
            <p:cNvSpPr/>
            <p:nvPr/>
          </p:nvSpPr>
          <p:spPr>
            <a:xfrm>
              <a:off x="8291617" y="2198912"/>
              <a:ext cx="1606402" cy="369332"/>
            </a:xfrm>
            <a:prstGeom prst="rect">
              <a:avLst/>
            </a:prstGeom>
          </p:spPr>
          <p:txBody>
            <a:bodyPr wrap="none">
              <a:spAutoFit/>
            </a:bodyPr>
            <a:lstStyle/>
            <a:p>
              <a:r>
                <a:rPr lang="en-US" dirty="0">
                  <a:latin typeface="+mj-lt"/>
                </a:rPr>
                <a:t>Che et at. 2018</a:t>
              </a:r>
            </a:p>
          </p:txBody>
        </p:sp>
      </p:grpSp>
      <p:pic>
        <p:nvPicPr>
          <p:cNvPr id="22" name="Graphic 21" descr="Close">
            <a:extLst>
              <a:ext uri="{FF2B5EF4-FFF2-40B4-BE49-F238E27FC236}">
                <a16:creationId xmlns:a16="http://schemas.microsoft.com/office/drawing/2014/main" id="{5F5AFB4C-9FDE-5146-B552-78B0E1E71DB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70115" y="3825890"/>
            <a:ext cx="914400" cy="914400"/>
          </a:xfrm>
          <a:prstGeom prst="rect">
            <a:avLst/>
          </a:prstGeom>
          <a:ln w="349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3" name="Graphic 22" descr="Close">
            <a:extLst>
              <a:ext uri="{FF2B5EF4-FFF2-40B4-BE49-F238E27FC236}">
                <a16:creationId xmlns:a16="http://schemas.microsoft.com/office/drawing/2014/main" id="{DFB3AC43-0DEA-A64E-8AE8-8462EA5A19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70115" y="5618170"/>
            <a:ext cx="914400" cy="914400"/>
          </a:xfrm>
          <a:prstGeom prst="rect">
            <a:avLst/>
          </a:prstGeom>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6" name="Graphic 25" descr="Checkmark">
            <a:extLst>
              <a:ext uri="{FF2B5EF4-FFF2-40B4-BE49-F238E27FC236}">
                <a16:creationId xmlns:a16="http://schemas.microsoft.com/office/drawing/2014/main" id="{D69E9055-680B-3547-BC3E-106B5A6EB8A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70115" y="4652286"/>
            <a:ext cx="914400" cy="9144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7" name="Graphic 26" descr="Checkmark">
            <a:extLst>
              <a:ext uri="{FF2B5EF4-FFF2-40B4-BE49-F238E27FC236}">
                <a16:creationId xmlns:a16="http://schemas.microsoft.com/office/drawing/2014/main" id="{4A34BB99-4FC3-8F4B-8B40-0C4C0AEC245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17413" y="3796225"/>
            <a:ext cx="914400" cy="9144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8" name="Graphic 27" descr="Checkmark">
            <a:extLst>
              <a:ext uri="{FF2B5EF4-FFF2-40B4-BE49-F238E27FC236}">
                <a16:creationId xmlns:a16="http://schemas.microsoft.com/office/drawing/2014/main" id="{EA288EC8-607B-0045-8A63-0CE40A65C2A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74804" y="4652286"/>
            <a:ext cx="914400" cy="9144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9" name="Graphic 28" descr="Close">
            <a:extLst>
              <a:ext uri="{FF2B5EF4-FFF2-40B4-BE49-F238E27FC236}">
                <a16:creationId xmlns:a16="http://schemas.microsoft.com/office/drawing/2014/main" id="{4B7E84CC-BF2D-624E-B873-5E42E6D8E53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00660" y="5618170"/>
            <a:ext cx="914400" cy="914400"/>
          </a:xfrm>
          <a:prstGeom prst="rect">
            <a:avLst/>
          </a:prstGeom>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4" name="Graphic 33" descr="Close">
            <a:extLst>
              <a:ext uri="{FF2B5EF4-FFF2-40B4-BE49-F238E27FC236}">
                <a16:creationId xmlns:a16="http://schemas.microsoft.com/office/drawing/2014/main" id="{4AD686E2-2002-A24C-AF05-013FDB95CE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02230" y="3778390"/>
            <a:ext cx="914400" cy="914400"/>
          </a:xfrm>
          <a:prstGeom prst="rect">
            <a:avLst/>
          </a:prstGeom>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8" name="Graphic 37" descr="Close">
            <a:extLst>
              <a:ext uri="{FF2B5EF4-FFF2-40B4-BE49-F238E27FC236}">
                <a16:creationId xmlns:a16="http://schemas.microsoft.com/office/drawing/2014/main" id="{B7A8F000-1147-F74A-9C38-05CB31B04F3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64310" y="3754566"/>
            <a:ext cx="914400" cy="914400"/>
          </a:xfrm>
          <a:prstGeom prst="rect">
            <a:avLst/>
          </a:prstGeom>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pSp>
        <p:nvGrpSpPr>
          <p:cNvPr id="44" name="Group 43">
            <a:extLst>
              <a:ext uri="{FF2B5EF4-FFF2-40B4-BE49-F238E27FC236}">
                <a16:creationId xmlns:a16="http://schemas.microsoft.com/office/drawing/2014/main" id="{4AF222D6-1AD7-5142-A9CB-9EA1F5478B4C}"/>
              </a:ext>
            </a:extLst>
          </p:cNvPr>
          <p:cNvGrpSpPr/>
          <p:nvPr/>
        </p:nvGrpSpPr>
        <p:grpSpPr>
          <a:xfrm>
            <a:off x="9822558" y="1859004"/>
            <a:ext cx="2164832" cy="4609844"/>
            <a:chOff x="9822558" y="906504"/>
            <a:chExt cx="2164832" cy="4609844"/>
          </a:xfrm>
        </p:grpSpPr>
        <p:grpSp>
          <p:nvGrpSpPr>
            <p:cNvPr id="20" name="Group 19">
              <a:extLst>
                <a:ext uri="{FF2B5EF4-FFF2-40B4-BE49-F238E27FC236}">
                  <a16:creationId xmlns:a16="http://schemas.microsoft.com/office/drawing/2014/main" id="{78ACE6D1-4415-AC48-A043-BA5BD62F11FB}"/>
                </a:ext>
              </a:extLst>
            </p:cNvPr>
            <p:cNvGrpSpPr/>
            <p:nvPr/>
          </p:nvGrpSpPr>
          <p:grpSpPr>
            <a:xfrm>
              <a:off x="9822558" y="906504"/>
              <a:ext cx="2164832" cy="1692518"/>
              <a:chOff x="10070208" y="906504"/>
              <a:chExt cx="2164832" cy="1692518"/>
            </a:xfrm>
          </p:grpSpPr>
          <p:pic>
            <p:nvPicPr>
              <p:cNvPr id="16" name="Picture 15">
                <a:extLst>
                  <a:ext uri="{FF2B5EF4-FFF2-40B4-BE49-F238E27FC236}">
                    <a16:creationId xmlns:a16="http://schemas.microsoft.com/office/drawing/2014/main" id="{3D3F6FEC-AD72-9A4B-97B4-09E00F98955E}"/>
                  </a:ext>
                </a:extLst>
              </p:cNvPr>
              <p:cNvPicPr>
                <a:picLocks noChangeAspect="1"/>
              </p:cNvPicPr>
              <p:nvPr/>
            </p:nvPicPr>
            <p:blipFill>
              <a:blip r:embed="rId11"/>
              <a:stretch>
                <a:fillRect/>
              </a:stretch>
            </p:blipFill>
            <p:spPr>
              <a:xfrm>
                <a:off x="10070208" y="906504"/>
                <a:ext cx="2164832" cy="1308463"/>
              </a:xfrm>
              <a:prstGeom prst="rect">
                <a:avLst/>
              </a:prstGeom>
            </p:spPr>
          </p:pic>
          <p:sp>
            <p:nvSpPr>
              <p:cNvPr id="17" name="Rectangle 16">
                <a:extLst>
                  <a:ext uri="{FF2B5EF4-FFF2-40B4-BE49-F238E27FC236}">
                    <a16:creationId xmlns:a16="http://schemas.microsoft.com/office/drawing/2014/main" id="{4BD46C95-57AB-DE40-A7C1-2C9A1CBFF7D3}"/>
                  </a:ext>
                </a:extLst>
              </p:cNvPr>
              <p:cNvSpPr/>
              <p:nvPr/>
            </p:nvSpPr>
            <p:spPr>
              <a:xfrm>
                <a:off x="10290827" y="2198912"/>
                <a:ext cx="1499000" cy="400110"/>
              </a:xfrm>
              <a:prstGeom prst="rect">
                <a:avLst/>
              </a:prstGeom>
            </p:spPr>
            <p:txBody>
              <a:bodyPr wrap="none">
                <a:spAutoFit/>
              </a:bodyPr>
              <a:lstStyle/>
              <a:p>
                <a:r>
                  <a:rPr lang="en-US" sz="2000" b="1" dirty="0"/>
                  <a:t>Our Method</a:t>
                </a:r>
              </a:p>
            </p:txBody>
          </p:sp>
        </p:grpSp>
        <p:pic>
          <p:nvPicPr>
            <p:cNvPr id="41" name="Graphic 40" descr="Checkmark">
              <a:extLst>
                <a:ext uri="{FF2B5EF4-FFF2-40B4-BE49-F238E27FC236}">
                  <a16:creationId xmlns:a16="http://schemas.microsoft.com/office/drawing/2014/main" id="{1FAEE195-ED51-E54B-AA7C-9DAECA2122D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11482" y="4601948"/>
              <a:ext cx="914400" cy="9144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2" name="Graphic 41" descr="Checkmark">
              <a:extLst>
                <a:ext uri="{FF2B5EF4-FFF2-40B4-BE49-F238E27FC236}">
                  <a16:creationId xmlns:a16="http://schemas.microsoft.com/office/drawing/2014/main" id="{0A8F6F5D-8EAD-8849-ACD1-8DCCD9D8715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35477" y="3687548"/>
              <a:ext cx="914400" cy="9144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3" name="Graphic 42" descr="Checkmark">
              <a:extLst>
                <a:ext uri="{FF2B5EF4-FFF2-40B4-BE49-F238E27FC236}">
                  <a16:creationId xmlns:a16="http://schemas.microsoft.com/office/drawing/2014/main" id="{C9905864-10AD-0743-9E43-D902E16ADDA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59472" y="2873390"/>
              <a:ext cx="914400" cy="9144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pSp>
      <p:pic>
        <p:nvPicPr>
          <p:cNvPr id="45" name="Graphic 44" descr="Checkmark">
            <a:extLst>
              <a:ext uri="{FF2B5EF4-FFF2-40B4-BE49-F238E27FC236}">
                <a16:creationId xmlns:a16="http://schemas.microsoft.com/office/drawing/2014/main" id="{6C39DCAE-6FBB-614E-B55D-B4007B22501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5411" y="4652286"/>
            <a:ext cx="914400" cy="9144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6" name="Graphic 45" descr="Checkmark">
            <a:extLst>
              <a:ext uri="{FF2B5EF4-FFF2-40B4-BE49-F238E27FC236}">
                <a16:creationId xmlns:a16="http://schemas.microsoft.com/office/drawing/2014/main" id="{DBFEBABE-1971-D14B-B71E-1C8D8463903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90984" y="4639425"/>
            <a:ext cx="914400" cy="9144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5" name="Graphic 34" descr="Checkmark">
            <a:extLst>
              <a:ext uri="{FF2B5EF4-FFF2-40B4-BE49-F238E27FC236}">
                <a16:creationId xmlns:a16="http://schemas.microsoft.com/office/drawing/2014/main" id="{9D163BAD-8323-CC41-AF1B-7099060060D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68592" y="5566686"/>
            <a:ext cx="914400" cy="9144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7" name="Graphic 36" descr="Checkmark">
            <a:extLst>
              <a:ext uri="{FF2B5EF4-FFF2-40B4-BE49-F238E27FC236}">
                <a16:creationId xmlns:a16="http://schemas.microsoft.com/office/drawing/2014/main" id="{A56BA4B1-AF47-CA40-88C6-55722FB47A3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86833" y="5586340"/>
            <a:ext cx="914400" cy="9144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TextBox 2">
            <a:extLst>
              <a:ext uri="{FF2B5EF4-FFF2-40B4-BE49-F238E27FC236}">
                <a16:creationId xmlns:a16="http://schemas.microsoft.com/office/drawing/2014/main" id="{ACBF9185-A2CE-3C44-8F5E-BFFD9E626921}"/>
              </a:ext>
            </a:extLst>
          </p:cNvPr>
          <p:cNvSpPr txBox="1"/>
          <p:nvPr/>
        </p:nvSpPr>
        <p:spPr>
          <a:xfrm>
            <a:off x="667389" y="3973980"/>
            <a:ext cx="1649619" cy="523220"/>
          </a:xfrm>
          <a:prstGeom prst="rect">
            <a:avLst/>
          </a:prstGeom>
          <a:noFill/>
        </p:spPr>
        <p:txBody>
          <a:bodyPr wrap="none" rtlCol="0">
            <a:spAutoFit/>
          </a:bodyPr>
          <a:lstStyle/>
          <a:p>
            <a:r>
              <a:rPr lang="en-US" sz="2800" dirty="0"/>
              <a:t>Geometry</a:t>
            </a:r>
          </a:p>
        </p:txBody>
      </p:sp>
      <p:sp>
        <p:nvSpPr>
          <p:cNvPr id="36" name="TextBox 35">
            <a:extLst>
              <a:ext uri="{FF2B5EF4-FFF2-40B4-BE49-F238E27FC236}">
                <a16:creationId xmlns:a16="http://schemas.microsoft.com/office/drawing/2014/main" id="{55484AA7-AE38-7F41-92BE-35DF7AB80607}"/>
              </a:ext>
            </a:extLst>
          </p:cNvPr>
          <p:cNvSpPr txBox="1"/>
          <p:nvPr/>
        </p:nvSpPr>
        <p:spPr>
          <a:xfrm>
            <a:off x="344693" y="4847876"/>
            <a:ext cx="2180277" cy="523220"/>
          </a:xfrm>
          <a:prstGeom prst="rect">
            <a:avLst/>
          </a:prstGeom>
          <a:noFill/>
        </p:spPr>
        <p:txBody>
          <a:bodyPr wrap="none" rtlCol="0">
            <a:spAutoFit/>
          </a:bodyPr>
          <a:lstStyle/>
          <a:p>
            <a:r>
              <a:rPr lang="en-US" sz="2800" dirty="0"/>
              <a:t>Surface effect</a:t>
            </a:r>
          </a:p>
        </p:txBody>
      </p:sp>
      <p:sp>
        <p:nvSpPr>
          <p:cNvPr id="39" name="TextBox 38">
            <a:extLst>
              <a:ext uri="{FF2B5EF4-FFF2-40B4-BE49-F238E27FC236}">
                <a16:creationId xmlns:a16="http://schemas.microsoft.com/office/drawing/2014/main" id="{E9735D45-46BD-0341-8462-AF373E2FE038}"/>
              </a:ext>
            </a:extLst>
          </p:cNvPr>
          <p:cNvSpPr txBox="1"/>
          <p:nvPr/>
        </p:nvSpPr>
        <p:spPr>
          <a:xfrm>
            <a:off x="86038" y="5813760"/>
            <a:ext cx="2688044" cy="523220"/>
          </a:xfrm>
          <a:prstGeom prst="rect">
            <a:avLst/>
          </a:prstGeom>
          <a:noFill/>
        </p:spPr>
        <p:txBody>
          <a:bodyPr wrap="none" rtlCol="0">
            <a:spAutoFit/>
          </a:bodyPr>
          <a:lstStyle/>
          <a:p>
            <a:pPr algn="ctr"/>
            <a:r>
              <a:rPr lang="en-US" sz="2800" dirty="0"/>
              <a:t>Volumetric effect</a:t>
            </a:r>
          </a:p>
        </p:txBody>
      </p:sp>
    </p:spTree>
    <p:extLst>
      <p:ext uri="{BB962C8B-B14F-4D97-AF65-F5344CB8AC3E}">
        <p14:creationId xmlns:p14="http://schemas.microsoft.com/office/powerpoint/2010/main" val="73688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52006-7D27-9643-89F8-810CAB0DAD5C}"/>
              </a:ext>
            </a:extLst>
          </p:cNvPr>
          <p:cNvSpPr>
            <a:spLocks noGrp="1"/>
          </p:cNvSpPr>
          <p:nvPr>
            <p:ph type="title"/>
          </p:nvPr>
        </p:nvSpPr>
        <p:spPr/>
        <p:txBody>
          <a:bodyPr/>
          <a:lstStyle/>
          <a:p>
            <a:r>
              <a:rPr lang="en-US" dirty="0"/>
              <a:t>Our Contributions</a:t>
            </a:r>
          </a:p>
        </p:txBody>
      </p:sp>
      <p:sp>
        <p:nvSpPr>
          <p:cNvPr id="3" name="Content Placeholder 2">
            <a:extLst>
              <a:ext uri="{FF2B5EF4-FFF2-40B4-BE49-F238E27FC236}">
                <a16:creationId xmlns:a16="http://schemas.microsoft.com/office/drawing/2014/main" id="{97C25DBB-BE22-6A47-BADE-63F4191FE5E0}"/>
              </a:ext>
            </a:extLst>
          </p:cNvPr>
          <p:cNvSpPr>
            <a:spLocks noGrp="1"/>
          </p:cNvSpPr>
          <p:nvPr>
            <p:ph idx="1"/>
          </p:nvPr>
        </p:nvSpPr>
        <p:spPr/>
        <p:txBody>
          <a:bodyPr/>
          <a:lstStyle/>
          <a:p>
            <a:r>
              <a:rPr lang="en-US" dirty="0"/>
              <a:t>Differential theory of radiative transfer</a:t>
            </a:r>
          </a:p>
          <a:p>
            <a:pPr lvl="1"/>
            <a:r>
              <a:rPr lang="en-US" dirty="0"/>
              <a:t>Captures </a:t>
            </a:r>
            <a:r>
              <a:rPr lang="en-US" b="1" dirty="0"/>
              <a:t>all</a:t>
            </a:r>
            <a:r>
              <a:rPr lang="en-US" dirty="0"/>
              <a:t> surface and volumetric light transport effects</a:t>
            </a:r>
          </a:p>
          <a:p>
            <a:pPr lvl="1"/>
            <a:r>
              <a:rPr lang="en-US" dirty="0"/>
              <a:t>Supports derivative computation with respect to </a:t>
            </a:r>
            <a:r>
              <a:rPr lang="en-US" b="1" dirty="0"/>
              <a:t>any</a:t>
            </a:r>
            <a:r>
              <a:rPr lang="en-US" dirty="0"/>
              <a:t> parameters</a:t>
            </a:r>
          </a:p>
          <a:p>
            <a:pPr marL="457200" lvl="1" indent="0">
              <a:buNone/>
            </a:pPr>
            <a:r>
              <a:rPr lang="en-US" dirty="0"/>
              <a:t> </a:t>
            </a:r>
          </a:p>
          <a:p>
            <a:r>
              <a:rPr lang="en-US" dirty="0"/>
              <a:t>Monte Carlo estimator</a:t>
            </a:r>
          </a:p>
          <a:p>
            <a:pPr lvl="1"/>
            <a:r>
              <a:rPr lang="en-US" dirty="0"/>
              <a:t>Unbiased</a:t>
            </a:r>
          </a:p>
          <a:p>
            <a:pPr lvl="1"/>
            <a:r>
              <a:rPr lang="en-US" dirty="0"/>
              <a:t>Analogous to volumetric path tracing</a:t>
            </a:r>
          </a:p>
        </p:txBody>
      </p:sp>
    </p:spTree>
    <p:extLst>
      <p:ext uri="{BB962C8B-B14F-4D97-AF65-F5344CB8AC3E}">
        <p14:creationId xmlns:p14="http://schemas.microsoft.com/office/powerpoint/2010/main" val="3310468754"/>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loud 54">
            <a:extLst>
              <a:ext uri="{FF2B5EF4-FFF2-40B4-BE49-F238E27FC236}">
                <a16:creationId xmlns:a16="http://schemas.microsoft.com/office/drawing/2014/main" id="{063FE74E-A7AC-0648-A4EF-45494053999A}"/>
              </a:ext>
            </a:extLst>
          </p:cNvPr>
          <p:cNvSpPr/>
          <p:nvPr/>
        </p:nvSpPr>
        <p:spPr>
          <a:xfrm>
            <a:off x="2129082" y="928663"/>
            <a:ext cx="8386518" cy="5637760"/>
          </a:xfrm>
          <a:prstGeom prst="cloud">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ADDC3EC6-8D48-AC47-9187-B7324AD4D45F}"/>
              </a:ext>
            </a:extLst>
          </p:cNvPr>
          <p:cNvSpPr/>
          <p:nvPr/>
        </p:nvSpPr>
        <p:spPr>
          <a:xfrm>
            <a:off x="7158602" y="3456639"/>
            <a:ext cx="272284" cy="2700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359437CA-B63D-9146-8F20-2BDEBB16B6B1}"/>
                  </a:ext>
                </a:extLst>
              </p:cNvPr>
              <p:cNvSpPr/>
              <p:nvPr/>
            </p:nvSpPr>
            <p:spPr>
              <a:xfrm>
                <a:off x="7177866" y="3596260"/>
                <a:ext cx="720680" cy="6454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b="1" i="1">
                          <a:latin typeface="Cambria Math" panose="02040503050406030204" pitchFamily="18" charset="0"/>
                          <a:ea typeface="Cambria Math" panose="02040503050406030204" pitchFamily="18" charset="0"/>
                        </a:rPr>
                        <m:t>𝒙</m:t>
                      </m:r>
                    </m:oMath>
                  </m:oMathPara>
                </a14:m>
                <a:endParaRPr lang="en-US" sz="3600" dirty="0"/>
              </a:p>
            </p:txBody>
          </p:sp>
        </mc:Choice>
        <mc:Fallback xmlns="">
          <p:sp>
            <p:nvSpPr>
              <p:cNvPr id="59" name="Rectangle 58">
                <a:extLst>
                  <a:ext uri="{FF2B5EF4-FFF2-40B4-BE49-F238E27FC236}">
                    <a16:creationId xmlns:a16="http://schemas.microsoft.com/office/drawing/2014/main" id="{359437CA-B63D-9146-8F20-2BDEBB16B6B1}"/>
                  </a:ext>
                </a:extLst>
              </p:cNvPr>
              <p:cNvSpPr>
                <a:spLocks noRot="1" noChangeAspect="1" noMove="1" noResize="1" noEditPoints="1" noAdjustHandles="1" noChangeArrowheads="1" noChangeShapeType="1" noTextEdit="1"/>
              </p:cNvSpPr>
              <p:nvPr/>
            </p:nvSpPr>
            <p:spPr>
              <a:xfrm>
                <a:off x="7177866" y="3596260"/>
                <a:ext cx="720680" cy="645425"/>
              </a:xfrm>
              <a:prstGeom prst="rect">
                <a:avLst/>
              </a:prstGeom>
              <a:blipFill>
                <a:blip r:embed="rId3"/>
                <a:stretch>
                  <a:fillRect/>
                </a:stretch>
              </a:blipFill>
            </p:spPr>
            <p:txBody>
              <a:bodyPr/>
              <a:lstStyle/>
              <a:p>
                <a:r>
                  <a:rPr lang="en-US">
                    <a:noFill/>
                  </a:rPr>
                  <a:t> </a:t>
                </a:r>
              </a:p>
            </p:txBody>
          </p:sp>
        </mc:Fallback>
      </mc:AlternateContent>
      <p:cxnSp>
        <p:nvCxnSpPr>
          <p:cNvPr id="60" name="Straight Arrow Connector 59">
            <a:extLst>
              <a:ext uri="{FF2B5EF4-FFF2-40B4-BE49-F238E27FC236}">
                <a16:creationId xmlns:a16="http://schemas.microsoft.com/office/drawing/2014/main" id="{68BA8F70-458F-2341-A3E2-64D20E13F7DD}"/>
              </a:ext>
            </a:extLst>
          </p:cNvPr>
          <p:cNvCxnSpPr>
            <a:cxnSpLocks/>
          </p:cNvCxnSpPr>
          <p:nvPr/>
        </p:nvCxnSpPr>
        <p:spPr>
          <a:xfrm flipV="1">
            <a:off x="7417403" y="3583770"/>
            <a:ext cx="948806" cy="790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D742BF4B-B620-FC4D-AB9F-57B45315E106}"/>
                  </a:ext>
                </a:extLst>
              </p:cNvPr>
              <p:cNvSpPr/>
              <p:nvPr/>
            </p:nvSpPr>
            <p:spPr>
              <a:xfrm>
                <a:off x="8339717" y="3202019"/>
                <a:ext cx="660756" cy="646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b="1" i="1" dirty="0">
                          <a:latin typeface="Cambria Math" panose="02040503050406030204" pitchFamily="18" charset="0"/>
                        </a:rPr>
                        <m:t>𝛚</m:t>
                      </m:r>
                    </m:oMath>
                  </m:oMathPara>
                </a14:m>
                <a:endParaRPr lang="en-US" sz="3600" dirty="0"/>
              </a:p>
            </p:txBody>
          </p:sp>
        </mc:Choice>
        <mc:Fallback xmlns="">
          <p:sp>
            <p:nvSpPr>
              <p:cNvPr id="63" name="Rectangle 62">
                <a:extLst>
                  <a:ext uri="{FF2B5EF4-FFF2-40B4-BE49-F238E27FC236}">
                    <a16:creationId xmlns:a16="http://schemas.microsoft.com/office/drawing/2014/main" id="{D742BF4B-B620-FC4D-AB9F-57B45315E106}"/>
                  </a:ext>
                </a:extLst>
              </p:cNvPr>
              <p:cNvSpPr>
                <a:spLocks noRot="1" noChangeAspect="1" noMove="1" noResize="1" noEditPoints="1" noAdjustHandles="1" noChangeArrowheads="1" noChangeShapeType="1" noTextEdit="1"/>
              </p:cNvSpPr>
              <p:nvPr/>
            </p:nvSpPr>
            <p:spPr>
              <a:xfrm>
                <a:off x="8339717" y="3202019"/>
                <a:ext cx="660756" cy="646330"/>
              </a:xfrm>
              <a:prstGeom prst="rect">
                <a:avLst/>
              </a:prstGeom>
              <a:blipFill>
                <a:blip r:embed="rId4"/>
                <a:stretch>
                  <a:fillRect/>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5E123F4C-4FA3-5746-9489-220695704C86}"/>
              </a:ext>
            </a:extLst>
          </p:cNvPr>
          <p:cNvGrpSpPr/>
          <p:nvPr/>
        </p:nvGrpSpPr>
        <p:grpSpPr>
          <a:xfrm>
            <a:off x="2195658" y="3454419"/>
            <a:ext cx="4962945" cy="274504"/>
            <a:chOff x="2195658" y="3454419"/>
            <a:chExt cx="4962945" cy="274504"/>
          </a:xfrm>
        </p:grpSpPr>
        <p:cxnSp>
          <p:nvCxnSpPr>
            <p:cNvPr id="53" name="Straight Connector 52">
              <a:extLst>
                <a:ext uri="{FF2B5EF4-FFF2-40B4-BE49-F238E27FC236}">
                  <a16:creationId xmlns:a16="http://schemas.microsoft.com/office/drawing/2014/main" id="{BE46561A-EFB2-3542-B59B-B5E5E8985D02}"/>
                </a:ext>
              </a:extLst>
            </p:cNvPr>
            <p:cNvCxnSpPr>
              <a:cxnSpLocks/>
              <a:endCxn id="58" idx="2"/>
            </p:cNvCxnSpPr>
            <p:nvPr/>
          </p:nvCxnSpPr>
          <p:spPr>
            <a:xfrm>
              <a:off x="2195658" y="3583770"/>
              <a:ext cx="4962945" cy="7901"/>
            </a:xfrm>
            <a:prstGeom prst="line">
              <a:avLst/>
            </a:prstGeom>
            <a:ln w="381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AAEB0423-7950-814A-9F6B-3F9AFA3BDC86}"/>
                </a:ext>
              </a:extLst>
            </p:cNvPr>
            <p:cNvSpPr/>
            <p:nvPr/>
          </p:nvSpPr>
          <p:spPr>
            <a:xfrm>
              <a:off x="5366277" y="3456639"/>
              <a:ext cx="272284" cy="2722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1235A7A8-ED40-4340-85FC-6421E0FC9092}"/>
                </a:ext>
              </a:extLst>
            </p:cNvPr>
            <p:cNvSpPr/>
            <p:nvPr/>
          </p:nvSpPr>
          <p:spPr>
            <a:xfrm>
              <a:off x="3417233" y="3454419"/>
              <a:ext cx="272284" cy="2722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Arrow Connector 14">
            <a:extLst>
              <a:ext uri="{FF2B5EF4-FFF2-40B4-BE49-F238E27FC236}">
                <a16:creationId xmlns:a16="http://schemas.microsoft.com/office/drawing/2014/main" id="{966F728E-5E5A-3E47-B4FE-2EAB34A92BC8}"/>
              </a:ext>
            </a:extLst>
          </p:cNvPr>
          <p:cNvCxnSpPr>
            <a:cxnSpLocks/>
          </p:cNvCxnSpPr>
          <p:nvPr/>
        </p:nvCxnSpPr>
        <p:spPr>
          <a:xfrm flipV="1">
            <a:off x="5502419" y="3588226"/>
            <a:ext cx="948806" cy="790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BF36B0B-D527-534C-8A07-A1069A8911F4}"/>
              </a:ext>
            </a:extLst>
          </p:cNvPr>
          <p:cNvCxnSpPr>
            <a:cxnSpLocks/>
          </p:cNvCxnSpPr>
          <p:nvPr/>
        </p:nvCxnSpPr>
        <p:spPr>
          <a:xfrm flipV="1">
            <a:off x="3649151" y="3578601"/>
            <a:ext cx="948806" cy="790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17CE25C9-7515-714E-B6E4-2FAAD95C7755}"/>
              </a:ext>
            </a:extLst>
          </p:cNvPr>
          <p:cNvGrpSpPr/>
          <p:nvPr/>
        </p:nvGrpSpPr>
        <p:grpSpPr>
          <a:xfrm>
            <a:off x="4713169" y="2788083"/>
            <a:ext cx="1547332" cy="1600898"/>
            <a:chOff x="4713169" y="2788083"/>
            <a:chExt cx="1547332" cy="1600898"/>
          </a:xfrm>
        </p:grpSpPr>
        <p:cxnSp>
          <p:nvCxnSpPr>
            <p:cNvPr id="17" name="Straight Arrow Connector 16">
              <a:extLst>
                <a:ext uri="{FF2B5EF4-FFF2-40B4-BE49-F238E27FC236}">
                  <a16:creationId xmlns:a16="http://schemas.microsoft.com/office/drawing/2014/main" id="{4A25BB2A-016F-5D46-8B0B-268F9478E9BC}"/>
                </a:ext>
              </a:extLst>
            </p:cNvPr>
            <p:cNvCxnSpPr>
              <a:cxnSpLocks/>
            </p:cNvCxnSpPr>
            <p:nvPr/>
          </p:nvCxnSpPr>
          <p:spPr>
            <a:xfrm flipH="1">
              <a:off x="5611833" y="3050678"/>
              <a:ext cx="648668" cy="460515"/>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891C764-27C9-A041-9B3F-AA89F107C877}"/>
                </a:ext>
              </a:extLst>
            </p:cNvPr>
            <p:cNvCxnSpPr>
              <a:cxnSpLocks/>
            </p:cNvCxnSpPr>
            <p:nvPr/>
          </p:nvCxnSpPr>
          <p:spPr>
            <a:xfrm>
              <a:off x="5504800" y="2788083"/>
              <a:ext cx="0" cy="662278"/>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C7316C7-85D7-8D44-B85E-01D1DE9E4E97}"/>
                </a:ext>
              </a:extLst>
            </p:cNvPr>
            <p:cNvCxnSpPr>
              <a:cxnSpLocks/>
            </p:cNvCxnSpPr>
            <p:nvPr/>
          </p:nvCxnSpPr>
          <p:spPr>
            <a:xfrm>
              <a:off x="4772025" y="3050678"/>
              <a:ext cx="594252" cy="460515"/>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56F8C73-4301-FC4A-968B-EADB3BFC87A8}"/>
                </a:ext>
              </a:extLst>
            </p:cNvPr>
            <p:cNvCxnSpPr>
              <a:cxnSpLocks/>
            </p:cNvCxnSpPr>
            <p:nvPr/>
          </p:nvCxnSpPr>
          <p:spPr>
            <a:xfrm flipH="1">
              <a:off x="4713169" y="3664248"/>
              <a:ext cx="648668" cy="460515"/>
            </a:xfrm>
            <a:prstGeom prst="straightConnector1">
              <a:avLst/>
            </a:prstGeom>
            <a:ln w="38100">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C06BF75-B9D4-694E-A4C6-FB944BAF6417}"/>
                </a:ext>
              </a:extLst>
            </p:cNvPr>
            <p:cNvCxnSpPr>
              <a:cxnSpLocks/>
            </p:cNvCxnSpPr>
            <p:nvPr/>
          </p:nvCxnSpPr>
          <p:spPr>
            <a:xfrm>
              <a:off x="5502419" y="3726703"/>
              <a:ext cx="0" cy="662278"/>
            </a:xfrm>
            <a:prstGeom prst="straightConnector1">
              <a:avLst/>
            </a:prstGeom>
            <a:ln w="38100">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84545AA-0575-2F40-AE16-AD8BB53CBF4B}"/>
                </a:ext>
              </a:extLst>
            </p:cNvPr>
            <p:cNvCxnSpPr>
              <a:cxnSpLocks/>
            </p:cNvCxnSpPr>
            <p:nvPr/>
          </p:nvCxnSpPr>
          <p:spPr>
            <a:xfrm>
              <a:off x="5638561" y="3688714"/>
              <a:ext cx="594252" cy="460515"/>
            </a:xfrm>
            <a:prstGeom prst="straightConnector1">
              <a:avLst/>
            </a:prstGeom>
            <a:ln w="38100">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BC15FD77-2D31-B148-BF4A-0FF2EE307654}"/>
              </a:ext>
            </a:extLst>
          </p:cNvPr>
          <p:cNvGrpSpPr/>
          <p:nvPr/>
        </p:nvGrpSpPr>
        <p:grpSpPr>
          <a:xfrm>
            <a:off x="2763645" y="2790112"/>
            <a:ext cx="1547332" cy="1600898"/>
            <a:chOff x="4713169" y="2788083"/>
            <a:chExt cx="1547332" cy="1600898"/>
          </a:xfrm>
        </p:grpSpPr>
        <p:cxnSp>
          <p:nvCxnSpPr>
            <p:cNvPr id="32" name="Straight Arrow Connector 31">
              <a:extLst>
                <a:ext uri="{FF2B5EF4-FFF2-40B4-BE49-F238E27FC236}">
                  <a16:creationId xmlns:a16="http://schemas.microsoft.com/office/drawing/2014/main" id="{EE394EE0-99B9-4E48-9C01-5A6E5F41FA1E}"/>
                </a:ext>
              </a:extLst>
            </p:cNvPr>
            <p:cNvCxnSpPr>
              <a:cxnSpLocks/>
            </p:cNvCxnSpPr>
            <p:nvPr/>
          </p:nvCxnSpPr>
          <p:spPr>
            <a:xfrm flipH="1">
              <a:off x="5611833" y="3050678"/>
              <a:ext cx="648668" cy="460515"/>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769BB03-3807-6E4F-AB01-462229032D31}"/>
                </a:ext>
              </a:extLst>
            </p:cNvPr>
            <p:cNvCxnSpPr>
              <a:cxnSpLocks/>
            </p:cNvCxnSpPr>
            <p:nvPr/>
          </p:nvCxnSpPr>
          <p:spPr>
            <a:xfrm>
              <a:off x="5504800" y="2788083"/>
              <a:ext cx="0" cy="662278"/>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A882F1E-741E-0F47-BF6B-A9BBECCECDC0}"/>
                </a:ext>
              </a:extLst>
            </p:cNvPr>
            <p:cNvCxnSpPr>
              <a:cxnSpLocks/>
            </p:cNvCxnSpPr>
            <p:nvPr/>
          </p:nvCxnSpPr>
          <p:spPr>
            <a:xfrm>
              <a:off x="4772025" y="3050678"/>
              <a:ext cx="594252" cy="460515"/>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603EADB-B6B3-344A-9B35-AAA1874D45F1}"/>
                </a:ext>
              </a:extLst>
            </p:cNvPr>
            <p:cNvCxnSpPr>
              <a:cxnSpLocks/>
            </p:cNvCxnSpPr>
            <p:nvPr/>
          </p:nvCxnSpPr>
          <p:spPr>
            <a:xfrm flipH="1">
              <a:off x="4713169" y="3664248"/>
              <a:ext cx="648668" cy="460515"/>
            </a:xfrm>
            <a:prstGeom prst="straightConnector1">
              <a:avLst/>
            </a:prstGeom>
            <a:ln w="38100">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2F9375C-1F1A-7F45-A27A-540D56307C77}"/>
                </a:ext>
              </a:extLst>
            </p:cNvPr>
            <p:cNvCxnSpPr>
              <a:cxnSpLocks/>
            </p:cNvCxnSpPr>
            <p:nvPr/>
          </p:nvCxnSpPr>
          <p:spPr>
            <a:xfrm>
              <a:off x="5502419" y="3726703"/>
              <a:ext cx="0" cy="662278"/>
            </a:xfrm>
            <a:prstGeom prst="straightConnector1">
              <a:avLst/>
            </a:prstGeom>
            <a:ln w="38100">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5F1106A-BEBC-9D4C-92FD-551B1D833D2D}"/>
                </a:ext>
              </a:extLst>
            </p:cNvPr>
            <p:cNvCxnSpPr>
              <a:cxnSpLocks/>
            </p:cNvCxnSpPr>
            <p:nvPr/>
          </p:nvCxnSpPr>
          <p:spPr>
            <a:xfrm>
              <a:off x="5638561" y="3688714"/>
              <a:ext cx="594252" cy="460515"/>
            </a:xfrm>
            <a:prstGeom prst="straightConnector1">
              <a:avLst/>
            </a:prstGeom>
            <a:ln w="38100">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5" name="Title 4">
            <a:extLst>
              <a:ext uri="{FF2B5EF4-FFF2-40B4-BE49-F238E27FC236}">
                <a16:creationId xmlns:a16="http://schemas.microsoft.com/office/drawing/2014/main" id="{FB81B2AD-709B-034A-82F0-24A1EB78F9A0}"/>
              </a:ext>
            </a:extLst>
          </p:cNvPr>
          <p:cNvSpPr>
            <a:spLocks noGrp="1"/>
          </p:cNvSpPr>
          <p:nvPr>
            <p:ph type="title"/>
          </p:nvPr>
        </p:nvSpPr>
        <p:spPr/>
        <p:txBody>
          <a:bodyPr/>
          <a:lstStyle/>
          <a:p>
            <a:r>
              <a:rPr lang="en-US" dirty="0"/>
              <a:t>Recap: Radiative Transfer</a:t>
            </a:r>
          </a:p>
        </p:txBody>
      </p:sp>
    </p:spTree>
    <p:extLst>
      <p:ext uri="{BB962C8B-B14F-4D97-AF65-F5344CB8AC3E}">
        <p14:creationId xmlns:p14="http://schemas.microsoft.com/office/powerpoint/2010/main" val="181427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1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642544B-3F5C-9C4B-B8A3-39AF9F08A393}"/>
              </a:ext>
            </a:extLst>
          </p:cNvPr>
          <p:cNvSpPr txBox="1">
            <a:spLocks/>
          </p:cNvSpPr>
          <p:nvPr/>
        </p:nvSpPr>
        <p:spPr>
          <a:xfrm>
            <a:off x="-54469" y="3884923"/>
            <a:ext cx="7469089" cy="18651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Radiative transfer equation (RTE)</a:t>
            </a:r>
          </a:p>
          <a:p>
            <a:pPr algn="ctr">
              <a:spcBef>
                <a:spcPts val="1000"/>
              </a:spcBef>
            </a:pPr>
            <a:r>
              <a:rPr lang="en-US" sz="2800" dirty="0"/>
              <a:t>A linear transport equation</a:t>
            </a:r>
            <a:endParaRPr lang="en-US" sz="2800" b="1"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1F3ABBF-810C-3349-916C-AECAE8450954}"/>
                  </a:ext>
                </a:extLst>
              </p:cNvPr>
              <p:cNvSpPr txBox="1"/>
              <p:nvPr/>
            </p:nvSpPr>
            <p:spPr>
              <a:xfrm>
                <a:off x="699224" y="2737480"/>
                <a:ext cx="5961704" cy="10156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6600" b="0" i="1" smtClean="0">
                          <a:latin typeface="Cambria Math" panose="02040503050406030204" pitchFamily="18" charset="0"/>
                        </a:rPr>
                        <m:t>𝐿</m:t>
                      </m:r>
                      <m:r>
                        <a:rPr lang="en-US" sz="6600" b="0" i="1" smtClean="0">
                          <a:latin typeface="Cambria Math" panose="02040503050406030204" pitchFamily="18" charset="0"/>
                        </a:rPr>
                        <m:t>=</m:t>
                      </m:r>
                      <m:sSub>
                        <m:sSubPr>
                          <m:ctrlPr>
                            <a:rPr lang="en-US" sz="6600" b="0" i="1" smtClean="0">
                              <a:solidFill>
                                <a:schemeClr val="accent6"/>
                              </a:solidFill>
                              <a:latin typeface="Cambria Math" panose="02040503050406030204" pitchFamily="18" charset="0"/>
                            </a:rPr>
                          </m:ctrlPr>
                        </m:sSubPr>
                        <m:e>
                          <m:r>
                            <a:rPr lang="en-US" sz="6600" b="0" i="1" smtClean="0">
                              <a:solidFill>
                                <a:schemeClr val="accent6"/>
                              </a:solidFill>
                              <a:latin typeface="Cambria Math" panose="02040503050406030204" pitchFamily="18" charset="0"/>
                            </a:rPr>
                            <m:t>𝐾</m:t>
                          </m:r>
                        </m:e>
                        <m:sub>
                          <m:r>
                            <a:rPr lang="en-US" sz="6600" b="0" i="1" smtClean="0">
                              <a:solidFill>
                                <a:schemeClr val="accent6"/>
                              </a:solidFill>
                              <a:latin typeface="Cambria Math" panose="02040503050406030204" pitchFamily="18" charset="0"/>
                            </a:rPr>
                            <m:t>𝑇</m:t>
                          </m:r>
                        </m:sub>
                      </m:sSub>
                      <m:sSub>
                        <m:sSubPr>
                          <m:ctrlPr>
                            <a:rPr lang="en-US" sz="6600" i="1" smtClean="0">
                              <a:solidFill>
                                <a:schemeClr val="accent1"/>
                              </a:solidFill>
                              <a:latin typeface="Cambria Math" panose="02040503050406030204" pitchFamily="18" charset="0"/>
                            </a:rPr>
                          </m:ctrlPr>
                        </m:sSubPr>
                        <m:e>
                          <m:r>
                            <a:rPr lang="en-US" sz="6600" i="1">
                              <a:solidFill>
                                <a:schemeClr val="accent1"/>
                              </a:solidFill>
                              <a:latin typeface="Cambria Math" panose="02040503050406030204" pitchFamily="18" charset="0"/>
                            </a:rPr>
                            <m:t>𝐾</m:t>
                          </m:r>
                        </m:e>
                        <m:sub>
                          <m:r>
                            <a:rPr lang="en-US" sz="6600" b="0" i="1" smtClean="0">
                              <a:solidFill>
                                <a:schemeClr val="accent1"/>
                              </a:solidFill>
                              <a:latin typeface="Cambria Math" panose="02040503050406030204" pitchFamily="18" charset="0"/>
                            </a:rPr>
                            <m:t>𝑐</m:t>
                          </m:r>
                        </m:sub>
                      </m:sSub>
                      <m:r>
                        <a:rPr lang="en-US" sz="6600" b="0" i="1" smtClean="0">
                          <a:latin typeface="Cambria Math" panose="02040503050406030204" pitchFamily="18" charset="0"/>
                        </a:rPr>
                        <m:t>𝐿</m:t>
                      </m:r>
                      <m:r>
                        <a:rPr lang="en-US" sz="6600" b="0" i="1" smtClean="0">
                          <a:latin typeface="Cambria Math" panose="02040503050406030204" pitchFamily="18" charset="0"/>
                        </a:rPr>
                        <m:t>+</m:t>
                      </m:r>
                      <m:r>
                        <a:rPr lang="en-US" sz="6600" b="0" i="1" smtClean="0">
                          <a:solidFill>
                            <a:schemeClr val="accent4"/>
                          </a:solidFill>
                          <a:latin typeface="Cambria Math" panose="02040503050406030204" pitchFamily="18" charset="0"/>
                        </a:rPr>
                        <m:t>𝑄</m:t>
                      </m:r>
                    </m:oMath>
                  </m:oMathPara>
                </a14:m>
                <a:endParaRPr lang="en-US" sz="6600" dirty="0"/>
              </a:p>
            </p:txBody>
          </p:sp>
        </mc:Choice>
        <mc:Fallback xmlns="">
          <p:sp>
            <p:nvSpPr>
              <p:cNvPr id="10" name="TextBox 9">
                <a:extLst>
                  <a:ext uri="{FF2B5EF4-FFF2-40B4-BE49-F238E27FC236}">
                    <a16:creationId xmlns:a16="http://schemas.microsoft.com/office/drawing/2014/main" id="{E1F3ABBF-810C-3349-916C-AECAE8450954}"/>
                  </a:ext>
                </a:extLst>
              </p:cNvPr>
              <p:cNvSpPr txBox="1">
                <a:spLocks noRot="1" noChangeAspect="1" noMove="1" noResize="1" noEditPoints="1" noAdjustHandles="1" noChangeArrowheads="1" noChangeShapeType="1" noTextEdit="1"/>
              </p:cNvSpPr>
              <p:nvPr/>
            </p:nvSpPr>
            <p:spPr>
              <a:xfrm>
                <a:off x="699224" y="2737480"/>
                <a:ext cx="5961704" cy="1015663"/>
              </a:xfrm>
              <a:prstGeom prst="rect">
                <a:avLst/>
              </a:prstGeom>
              <a:blipFill>
                <a:blip r:embed="rId3"/>
                <a:stretch>
                  <a:fillRect l="-426" r="-1489" b="-27500"/>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777A5AEC-D9E9-624B-B4E9-C3B1E3472A94}"/>
              </a:ext>
            </a:extLst>
          </p:cNvPr>
          <p:cNvSpPr/>
          <p:nvPr/>
        </p:nvSpPr>
        <p:spPr>
          <a:xfrm>
            <a:off x="3284176" y="1704534"/>
            <a:ext cx="1492716" cy="954107"/>
          </a:xfrm>
          <a:prstGeom prst="rect">
            <a:avLst/>
          </a:prstGeom>
        </p:spPr>
        <p:txBody>
          <a:bodyPr wrap="none">
            <a:spAutoFit/>
          </a:bodyPr>
          <a:lstStyle/>
          <a:p>
            <a:pPr algn="ctr"/>
            <a:r>
              <a:rPr lang="en-US" sz="2800" dirty="0">
                <a:solidFill>
                  <a:schemeClr val="accent1"/>
                </a:solidFill>
              </a:rPr>
              <a:t>Collision </a:t>
            </a:r>
          </a:p>
          <a:p>
            <a:pPr algn="ctr"/>
            <a:r>
              <a:rPr lang="en-US" sz="2800" dirty="0">
                <a:solidFill>
                  <a:schemeClr val="accent1"/>
                </a:solidFill>
              </a:rPr>
              <a:t>operator</a:t>
            </a:r>
          </a:p>
        </p:txBody>
      </p:sp>
      <p:sp>
        <p:nvSpPr>
          <p:cNvPr id="12" name="Rectangle 11">
            <a:extLst>
              <a:ext uri="{FF2B5EF4-FFF2-40B4-BE49-F238E27FC236}">
                <a16:creationId xmlns:a16="http://schemas.microsoft.com/office/drawing/2014/main" id="{61EB82B5-94C8-704E-BF4A-10B022E2BAA4}"/>
              </a:ext>
            </a:extLst>
          </p:cNvPr>
          <p:cNvSpPr/>
          <p:nvPr/>
        </p:nvSpPr>
        <p:spPr>
          <a:xfrm>
            <a:off x="1622311" y="1753146"/>
            <a:ext cx="1661865" cy="954107"/>
          </a:xfrm>
          <a:prstGeom prst="rect">
            <a:avLst/>
          </a:prstGeom>
        </p:spPr>
        <p:txBody>
          <a:bodyPr wrap="none">
            <a:spAutoFit/>
          </a:bodyPr>
          <a:lstStyle/>
          <a:p>
            <a:pPr algn="ctr"/>
            <a:r>
              <a:rPr lang="en-US" sz="2800" dirty="0">
                <a:solidFill>
                  <a:schemeClr val="accent6"/>
                </a:solidFill>
              </a:rPr>
              <a:t>Transport </a:t>
            </a:r>
          </a:p>
          <a:p>
            <a:pPr algn="ctr"/>
            <a:r>
              <a:rPr lang="en-US" sz="2800" dirty="0">
                <a:solidFill>
                  <a:schemeClr val="accent6"/>
                </a:solidFill>
              </a:rPr>
              <a:t>operator</a:t>
            </a:r>
          </a:p>
        </p:txBody>
      </p:sp>
      <p:sp>
        <p:nvSpPr>
          <p:cNvPr id="14" name="Rectangle 13">
            <a:extLst>
              <a:ext uri="{FF2B5EF4-FFF2-40B4-BE49-F238E27FC236}">
                <a16:creationId xmlns:a16="http://schemas.microsoft.com/office/drawing/2014/main" id="{7B7998D2-BA29-5E4E-BD58-07918B5D0032}"/>
              </a:ext>
            </a:extLst>
          </p:cNvPr>
          <p:cNvSpPr/>
          <p:nvPr/>
        </p:nvSpPr>
        <p:spPr>
          <a:xfrm>
            <a:off x="5607887" y="2254602"/>
            <a:ext cx="1178079" cy="523220"/>
          </a:xfrm>
          <a:prstGeom prst="rect">
            <a:avLst/>
          </a:prstGeom>
        </p:spPr>
        <p:txBody>
          <a:bodyPr wrap="none">
            <a:spAutoFit/>
          </a:bodyPr>
          <a:lstStyle/>
          <a:p>
            <a:pPr algn="ctr"/>
            <a:r>
              <a:rPr lang="en-US" sz="2800" dirty="0">
                <a:solidFill>
                  <a:schemeClr val="accent4"/>
                </a:solidFill>
              </a:rPr>
              <a:t>Source</a:t>
            </a:r>
          </a:p>
        </p:txBody>
      </p:sp>
      <p:sp>
        <p:nvSpPr>
          <p:cNvPr id="2" name="Title 1">
            <a:extLst>
              <a:ext uri="{FF2B5EF4-FFF2-40B4-BE49-F238E27FC236}">
                <a16:creationId xmlns:a16="http://schemas.microsoft.com/office/drawing/2014/main" id="{D8E78A85-F6EC-BF4A-BFCA-745B2057AE1F}"/>
              </a:ext>
            </a:extLst>
          </p:cNvPr>
          <p:cNvSpPr>
            <a:spLocks noGrp="1"/>
          </p:cNvSpPr>
          <p:nvPr>
            <p:ph type="title"/>
          </p:nvPr>
        </p:nvSpPr>
        <p:spPr/>
        <p:txBody>
          <a:bodyPr/>
          <a:lstStyle/>
          <a:p>
            <a:r>
              <a:rPr lang="en-US" dirty="0"/>
              <a:t>Recap: Radiative Transfer Equation</a:t>
            </a:r>
          </a:p>
        </p:txBody>
      </p:sp>
      <p:grpSp>
        <p:nvGrpSpPr>
          <p:cNvPr id="6" name="Group 5">
            <a:extLst>
              <a:ext uri="{FF2B5EF4-FFF2-40B4-BE49-F238E27FC236}">
                <a16:creationId xmlns:a16="http://schemas.microsoft.com/office/drawing/2014/main" id="{084F34CF-9FE2-A849-8009-258788A79FD3}"/>
              </a:ext>
            </a:extLst>
          </p:cNvPr>
          <p:cNvGrpSpPr/>
          <p:nvPr/>
        </p:nvGrpSpPr>
        <p:grpSpPr>
          <a:xfrm>
            <a:off x="7678751" y="4152447"/>
            <a:ext cx="3653159" cy="2445333"/>
            <a:chOff x="7737886" y="3646394"/>
            <a:chExt cx="4242707" cy="2839962"/>
          </a:xfrm>
        </p:grpSpPr>
        <p:grpSp>
          <p:nvGrpSpPr>
            <p:cNvPr id="52" name="Group 51">
              <a:extLst>
                <a:ext uri="{FF2B5EF4-FFF2-40B4-BE49-F238E27FC236}">
                  <a16:creationId xmlns:a16="http://schemas.microsoft.com/office/drawing/2014/main" id="{00709080-DE0B-C64D-B5E2-E853C9B5BDE2}"/>
                </a:ext>
              </a:extLst>
            </p:cNvPr>
            <p:cNvGrpSpPr/>
            <p:nvPr/>
          </p:nvGrpSpPr>
          <p:grpSpPr>
            <a:xfrm>
              <a:off x="7755973" y="3646394"/>
              <a:ext cx="4224620" cy="2839962"/>
              <a:chOff x="1871380" y="1698877"/>
              <a:chExt cx="4224620" cy="2839962"/>
            </a:xfrm>
          </p:grpSpPr>
          <p:sp>
            <p:nvSpPr>
              <p:cNvPr id="55" name="Cloud 54">
                <a:extLst>
                  <a:ext uri="{FF2B5EF4-FFF2-40B4-BE49-F238E27FC236}">
                    <a16:creationId xmlns:a16="http://schemas.microsoft.com/office/drawing/2014/main" id="{063FE74E-A7AC-0648-A4EF-45494053999A}"/>
                  </a:ext>
                </a:extLst>
              </p:cNvPr>
              <p:cNvSpPr/>
              <p:nvPr/>
            </p:nvSpPr>
            <p:spPr>
              <a:xfrm>
                <a:off x="1871380" y="1698877"/>
                <a:ext cx="4224620" cy="2839962"/>
              </a:xfrm>
              <a:prstGeom prst="cloud">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57" name="Group 56">
                <a:extLst>
                  <a:ext uri="{FF2B5EF4-FFF2-40B4-BE49-F238E27FC236}">
                    <a16:creationId xmlns:a16="http://schemas.microsoft.com/office/drawing/2014/main" id="{D298D013-159B-D04F-97BA-55FDACADBE8E}"/>
                  </a:ext>
                </a:extLst>
              </p:cNvPr>
              <p:cNvGrpSpPr/>
              <p:nvPr/>
            </p:nvGrpSpPr>
            <p:grpSpPr>
              <a:xfrm>
                <a:off x="4365808" y="2401509"/>
                <a:ext cx="1525591" cy="1324687"/>
                <a:chOff x="3814182" y="2401509"/>
                <a:chExt cx="1525591" cy="1324687"/>
              </a:xfrm>
            </p:grpSpPr>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359437CA-B63D-9146-8F20-2BDEBB16B6B1}"/>
                        </a:ext>
                      </a:extLst>
                    </p:cNvPr>
                    <p:cNvSpPr/>
                    <p:nvPr/>
                  </p:nvSpPr>
                  <p:spPr>
                    <a:xfrm>
                      <a:off x="3814182" y="3079865"/>
                      <a:ext cx="554960" cy="646331"/>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sz="3600" b="1" i="1">
                                <a:latin typeface="Cambria Math" panose="02040503050406030204" pitchFamily="18" charset="0"/>
                                <a:ea typeface="Cambria Math" panose="02040503050406030204" pitchFamily="18" charset="0"/>
                              </a:rPr>
                              <m:t>𝒙</m:t>
                            </m:r>
                          </m:oMath>
                        </m:oMathPara>
                      </a14:m>
                      <a:endParaRPr lang="en-US" sz="3600" dirty="0"/>
                    </a:p>
                  </p:txBody>
                </p:sp>
              </mc:Choice>
              <mc:Fallback xmlns="">
                <p:sp>
                  <p:nvSpPr>
                    <p:cNvPr id="59" name="Rectangle 58">
                      <a:extLst>
                        <a:ext uri="{FF2B5EF4-FFF2-40B4-BE49-F238E27FC236}">
                          <a16:creationId xmlns:a16="http://schemas.microsoft.com/office/drawing/2014/main" id="{359437CA-B63D-9146-8F20-2BDEBB16B6B1}"/>
                        </a:ext>
                      </a:extLst>
                    </p:cNvPr>
                    <p:cNvSpPr>
                      <a:spLocks noRot="1" noChangeAspect="1" noMove="1" noResize="1" noEditPoints="1" noAdjustHandles="1" noChangeArrowheads="1" noChangeShapeType="1" noTextEdit="1"/>
                    </p:cNvSpPr>
                    <p:nvPr/>
                  </p:nvSpPr>
                  <p:spPr>
                    <a:xfrm>
                      <a:off x="3814182" y="3079865"/>
                      <a:ext cx="554960" cy="64633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D742BF4B-B620-FC4D-AB9F-57B45315E106}"/>
                        </a:ext>
                      </a:extLst>
                    </p:cNvPr>
                    <p:cNvSpPr/>
                    <p:nvPr/>
                  </p:nvSpPr>
                  <p:spPr>
                    <a:xfrm>
                      <a:off x="4679016" y="2401509"/>
                      <a:ext cx="66075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b="1" i="1" dirty="0">
                                <a:latin typeface="Cambria Math" panose="02040503050406030204" pitchFamily="18" charset="0"/>
                              </a:rPr>
                              <m:t>𝛚</m:t>
                            </m:r>
                          </m:oMath>
                        </m:oMathPara>
                      </a14:m>
                      <a:endParaRPr lang="en-US" sz="3600" dirty="0"/>
                    </a:p>
                  </p:txBody>
                </p:sp>
              </mc:Choice>
              <mc:Fallback xmlns="">
                <p:sp>
                  <p:nvSpPr>
                    <p:cNvPr id="63" name="Rectangle 62">
                      <a:extLst>
                        <a:ext uri="{FF2B5EF4-FFF2-40B4-BE49-F238E27FC236}">
                          <a16:creationId xmlns:a16="http://schemas.microsoft.com/office/drawing/2014/main" id="{D742BF4B-B620-FC4D-AB9F-57B45315E106}"/>
                        </a:ext>
                      </a:extLst>
                    </p:cNvPr>
                    <p:cNvSpPr>
                      <a:spLocks noRot="1" noChangeAspect="1" noMove="1" noResize="1" noEditPoints="1" noAdjustHandles="1" noChangeArrowheads="1" noChangeShapeType="1" noTextEdit="1"/>
                    </p:cNvSpPr>
                    <p:nvPr/>
                  </p:nvSpPr>
                  <p:spPr>
                    <a:xfrm>
                      <a:off x="4679016" y="2401509"/>
                      <a:ext cx="660757" cy="646331"/>
                    </a:xfrm>
                    <a:prstGeom prst="rect">
                      <a:avLst/>
                    </a:prstGeom>
                    <a:blipFill>
                      <a:blip r:embed="rId5"/>
                      <a:stretch>
                        <a:fillRect/>
                      </a:stretch>
                    </a:blipFill>
                  </p:spPr>
                  <p:txBody>
                    <a:bodyPr/>
                    <a:lstStyle/>
                    <a:p>
                      <a:r>
                        <a:rPr lang="en-US">
                          <a:noFill/>
                        </a:rPr>
                        <a:t> </a:t>
                      </a:r>
                    </a:p>
                  </p:txBody>
                </p:sp>
              </mc:Fallback>
            </mc:AlternateContent>
          </p:grpSp>
        </p:grpSp>
        <p:sp>
          <p:nvSpPr>
            <p:cNvPr id="75" name="Oval 74">
              <a:extLst>
                <a:ext uri="{FF2B5EF4-FFF2-40B4-BE49-F238E27FC236}">
                  <a16:creationId xmlns:a16="http://schemas.microsoft.com/office/drawing/2014/main" id="{832EF611-BBE2-BC48-BD74-36B2C95CD371}"/>
                </a:ext>
              </a:extLst>
            </p:cNvPr>
            <p:cNvSpPr/>
            <p:nvPr/>
          </p:nvSpPr>
          <p:spPr>
            <a:xfrm>
              <a:off x="10219359" y="4848844"/>
              <a:ext cx="272284" cy="2700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a:extLst>
                <a:ext uri="{FF2B5EF4-FFF2-40B4-BE49-F238E27FC236}">
                  <a16:creationId xmlns:a16="http://schemas.microsoft.com/office/drawing/2014/main" id="{EC39FF70-259F-9B44-8613-327B54CBF2B3}"/>
                </a:ext>
              </a:extLst>
            </p:cNvPr>
            <p:cNvCxnSpPr>
              <a:cxnSpLocks/>
            </p:cNvCxnSpPr>
            <p:nvPr/>
          </p:nvCxnSpPr>
          <p:spPr>
            <a:xfrm>
              <a:off x="7737886" y="4995357"/>
              <a:ext cx="2481473" cy="0"/>
            </a:xfrm>
            <a:prstGeom prst="line">
              <a:avLst/>
            </a:prstGeom>
            <a:ln w="3810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5C6F4C34-51D0-E547-9531-40B725ADCEF3}"/>
                </a:ext>
              </a:extLst>
            </p:cNvPr>
            <p:cNvSpPr/>
            <p:nvPr/>
          </p:nvSpPr>
          <p:spPr>
            <a:xfrm>
              <a:off x="8317321" y="4848844"/>
              <a:ext cx="272284" cy="2700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a:extLst>
                <a:ext uri="{FF2B5EF4-FFF2-40B4-BE49-F238E27FC236}">
                  <a16:creationId xmlns:a16="http://schemas.microsoft.com/office/drawing/2014/main" id="{C7DC28DB-DFB0-B84E-BCEE-B83EFCE4404C}"/>
                </a:ext>
              </a:extLst>
            </p:cNvPr>
            <p:cNvCxnSpPr>
              <a:cxnSpLocks/>
            </p:cNvCxnSpPr>
            <p:nvPr/>
          </p:nvCxnSpPr>
          <p:spPr>
            <a:xfrm flipV="1">
              <a:off x="10459559" y="4979925"/>
              <a:ext cx="948806" cy="790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A7C9711F-7543-8A4C-BDBA-3967039C6756}"/>
                </a:ext>
              </a:extLst>
            </p:cNvPr>
            <p:cNvCxnSpPr>
              <a:cxnSpLocks/>
            </p:cNvCxnSpPr>
            <p:nvPr/>
          </p:nvCxnSpPr>
          <p:spPr>
            <a:xfrm flipV="1">
              <a:off x="8554029" y="4980361"/>
              <a:ext cx="948806" cy="790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F4945B2-44B9-614E-AB3E-1E68E17362A5}"/>
                    </a:ext>
                  </a:extLst>
                </p:cNvPr>
                <p:cNvSpPr/>
                <p:nvPr/>
              </p:nvSpPr>
              <p:spPr>
                <a:xfrm>
                  <a:off x="9131581" y="5156133"/>
                  <a:ext cx="793977" cy="6076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a:solidFill>
                                  <a:schemeClr val="accent6"/>
                                </a:solidFill>
                                <a:latin typeface="Cambria Math" panose="02040503050406030204" pitchFamily="18" charset="0"/>
                              </a:rPr>
                            </m:ctrlPr>
                          </m:sSubPr>
                          <m:e>
                            <m:r>
                              <a:rPr lang="en-US" sz="2800" i="1">
                                <a:solidFill>
                                  <a:schemeClr val="accent6"/>
                                </a:solidFill>
                                <a:latin typeface="Cambria Math" panose="02040503050406030204" pitchFamily="18" charset="0"/>
                              </a:rPr>
                              <m:t>𝐾</m:t>
                            </m:r>
                          </m:e>
                          <m:sub>
                            <m:r>
                              <a:rPr lang="en-US" sz="2800" i="1">
                                <a:solidFill>
                                  <a:schemeClr val="accent6"/>
                                </a:solidFill>
                                <a:latin typeface="Cambria Math" panose="02040503050406030204" pitchFamily="18" charset="0"/>
                              </a:rPr>
                              <m:t>𝑇</m:t>
                            </m:r>
                          </m:sub>
                        </m:sSub>
                      </m:oMath>
                    </m:oMathPara>
                  </a14:m>
                  <a:endParaRPr lang="en-US" sz="2800" dirty="0"/>
                </a:p>
              </p:txBody>
            </p:sp>
          </mc:Choice>
          <mc:Fallback xmlns="">
            <p:sp>
              <p:nvSpPr>
                <p:cNvPr id="5" name="Rectangle 4">
                  <a:extLst>
                    <a:ext uri="{FF2B5EF4-FFF2-40B4-BE49-F238E27FC236}">
                      <a16:creationId xmlns:a16="http://schemas.microsoft.com/office/drawing/2014/main" id="{DF4945B2-44B9-614E-AB3E-1E68E17362A5}"/>
                    </a:ext>
                  </a:extLst>
                </p:cNvPr>
                <p:cNvSpPr>
                  <a:spLocks noRot="1" noChangeAspect="1" noMove="1" noResize="1" noEditPoints="1" noAdjustHandles="1" noChangeArrowheads="1" noChangeShapeType="1" noTextEdit="1"/>
                </p:cNvSpPr>
                <p:nvPr/>
              </p:nvSpPr>
              <p:spPr>
                <a:xfrm>
                  <a:off x="9131581" y="5156133"/>
                  <a:ext cx="793977" cy="607657"/>
                </a:xfrm>
                <a:prstGeom prst="rect">
                  <a:avLst/>
                </a:prstGeom>
                <a:blipFill>
                  <a:blip r:embed="rId6"/>
                  <a:stretch>
                    <a:fillRect/>
                  </a:stretch>
                </a:blipFill>
              </p:spPr>
              <p:txBody>
                <a:bodyPr/>
                <a:lstStyle/>
                <a:p>
                  <a:r>
                    <a:rPr lang="en-US">
                      <a:noFill/>
                    </a:rPr>
                    <a:t> </a:t>
                  </a:r>
                </a:p>
              </p:txBody>
            </p:sp>
          </mc:Fallback>
        </mc:AlternateContent>
      </p:grpSp>
      <p:grpSp>
        <p:nvGrpSpPr>
          <p:cNvPr id="4" name="Group 3">
            <a:extLst>
              <a:ext uri="{FF2B5EF4-FFF2-40B4-BE49-F238E27FC236}">
                <a16:creationId xmlns:a16="http://schemas.microsoft.com/office/drawing/2014/main" id="{77FB02C6-ABA8-F04C-B9C9-F63EA163EBED}"/>
              </a:ext>
            </a:extLst>
          </p:cNvPr>
          <p:cNvGrpSpPr/>
          <p:nvPr/>
        </p:nvGrpSpPr>
        <p:grpSpPr>
          <a:xfrm>
            <a:off x="7776085" y="1482886"/>
            <a:ext cx="3339150" cy="2244713"/>
            <a:chOff x="7662161" y="589038"/>
            <a:chExt cx="4224620" cy="2839962"/>
          </a:xfrm>
        </p:grpSpPr>
        <p:sp>
          <p:nvSpPr>
            <p:cNvPr id="33" name="Cloud 32">
              <a:extLst>
                <a:ext uri="{FF2B5EF4-FFF2-40B4-BE49-F238E27FC236}">
                  <a16:creationId xmlns:a16="http://schemas.microsoft.com/office/drawing/2014/main" id="{EC61AFCC-2C71-7D4F-8BBC-BE8DA30D5874}"/>
                </a:ext>
              </a:extLst>
            </p:cNvPr>
            <p:cNvSpPr/>
            <p:nvPr/>
          </p:nvSpPr>
          <p:spPr>
            <a:xfrm>
              <a:off x="7662161" y="589038"/>
              <a:ext cx="4224620" cy="2839962"/>
            </a:xfrm>
            <a:prstGeom prst="cloud">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6D8C5F28-C3BF-FA47-A234-EFE0560F06A2}"/>
                </a:ext>
              </a:extLst>
            </p:cNvPr>
            <p:cNvGrpSpPr/>
            <p:nvPr/>
          </p:nvGrpSpPr>
          <p:grpSpPr>
            <a:xfrm>
              <a:off x="8188051" y="1173270"/>
              <a:ext cx="2751302" cy="1600898"/>
              <a:chOff x="8188051" y="1173270"/>
              <a:chExt cx="2751302" cy="1600898"/>
            </a:xfrm>
          </p:grpSpPr>
          <p:cxnSp>
            <p:nvCxnSpPr>
              <p:cNvPr id="54" name="Straight Arrow Connector 53">
                <a:extLst>
                  <a:ext uri="{FF2B5EF4-FFF2-40B4-BE49-F238E27FC236}">
                    <a16:creationId xmlns:a16="http://schemas.microsoft.com/office/drawing/2014/main" id="{FF80DF5E-7FB5-3941-8129-8225E58929B7}"/>
                  </a:ext>
                </a:extLst>
              </p:cNvPr>
              <p:cNvCxnSpPr>
                <a:cxnSpLocks/>
              </p:cNvCxnSpPr>
              <p:nvPr/>
            </p:nvCxnSpPr>
            <p:spPr>
              <a:xfrm flipV="1">
                <a:off x="9990547" y="1973413"/>
                <a:ext cx="948806" cy="790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01BF80BB-177C-CD48-8E64-F107AE02E2B0}"/>
                  </a:ext>
                </a:extLst>
              </p:cNvPr>
              <p:cNvGrpSpPr/>
              <p:nvPr/>
            </p:nvGrpSpPr>
            <p:grpSpPr>
              <a:xfrm>
                <a:off x="9201297" y="1173270"/>
                <a:ext cx="1547332" cy="1600898"/>
                <a:chOff x="4713169" y="2788083"/>
                <a:chExt cx="1547332" cy="1600898"/>
              </a:xfrm>
            </p:grpSpPr>
            <p:cxnSp>
              <p:nvCxnSpPr>
                <p:cNvPr id="64" name="Straight Arrow Connector 63">
                  <a:extLst>
                    <a:ext uri="{FF2B5EF4-FFF2-40B4-BE49-F238E27FC236}">
                      <a16:creationId xmlns:a16="http://schemas.microsoft.com/office/drawing/2014/main" id="{AADC0565-9CE5-5B49-A168-F72042E0EEDA}"/>
                    </a:ext>
                  </a:extLst>
                </p:cNvPr>
                <p:cNvCxnSpPr>
                  <a:cxnSpLocks/>
                </p:cNvCxnSpPr>
                <p:nvPr/>
              </p:nvCxnSpPr>
              <p:spPr>
                <a:xfrm flipH="1">
                  <a:off x="5611833" y="3050678"/>
                  <a:ext cx="648668" cy="460515"/>
                </a:xfrm>
                <a:prstGeom prst="straightConnector1">
                  <a:avLst/>
                </a:prstGeom>
                <a:ln w="381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C42D3E0A-B26F-9F41-A6D6-C66EAEC6676D}"/>
                    </a:ext>
                  </a:extLst>
                </p:cNvPr>
                <p:cNvCxnSpPr>
                  <a:cxnSpLocks/>
                </p:cNvCxnSpPr>
                <p:nvPr/>
              </p:nvCxnSpPr>
              <p:spPr>
                <a:xfrm>
                  <a:off x="5504800" y="2788083"/>
                  <a:ext cx="0" cy="662278"/>
                </a:xfrm>
                <a:prstGeom prst="straightConnector1">
                  <a:avLst/>
                </a:prstGeom>
                <a:ln w="381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3949FFF3-6040-4A41-8090-EE8F9B09443E}"/>
                    </a:ext>
                  </a:extLst>
                </p:cNvPr>
                <p:cNvCxnSpPr>
                  <a:cxnSpLocks/>
                </p:cNvCxnSpPr>
                <p:nvPr/>
              </p:nvCxnSpPr>
              <p:spPr>
                <a:xfrm>
                  <a:off x="4772025" y="3050678"/>
                  <a:ext cx="594252" cy="460515"/>
                </a:xfrm>
                <a:prstGeom prst="straightConnector1">
                  <a:avLst/>
                </a:prstGeom>
                <a:ln w="381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2C221AF2-6181-E541-B1E7-D1F77A6BC37A}"/>
                    </a:ext>
                  </a:extLst>
                </p:cNvPr>
                <p:cNvCxnSpPr>
                  <a:cxnSpLocks/>
                </p:cNvCxnSpPr>
                <p:nvPr/>
              </p:nvCxnSpPr>
              <p:spPr>
                <a:xfrm flipH="1">
                  <a:off x="4713169" y="3664248"/>
                  <a:ext cx="648668" cy="460515"/>
                </a:xfrm>
                <a:prstGeom prst="straightConnector1">
                  <a:avLst/>
                </a:prstGeom>
                <a:ln w="38100">
                  <a:solidFill>
                    <a:schemeClr val="accent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2DE98283-DE22-BA4C-AF36-B8C03CBB8508}"/>
                    </a:ext>
                  </a:extLst>
                </p:cNvPr>
                <p:cNvCxnSpPr>
                  <a:cxnSpLocks/>
                </p:cNvCxnSpPr>
                <p:nvPr/>
              </p:nvCxnSpPr>
              <p:spPr>
                <a:xfrm>
                  <a:off x="5502419" y="3726703"/>
                  <a:ext cx="0" cy="662278"/>
                </a:xfrm>
                <a:prstGeom prst="straightConnector1">
                  <a:avLst/>
                </a:prstGeom>
                <a:ln w="38100">
                  <a:solidFill>
                    <a:schemeClr val="accent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EA25B232-4AA5-4E43-8A54-9B82E1E43003}"/>
                    </a:ext>
                  </a:extLst>
                </p:cNvPr>
                <p:cNvCxnSpPr>
                  <a:cxnSpLocks/>
                </p:cNvCxnSpPr>
                <p:nvPr/>
              </p:nvCxnSpPr>
              <p:spPr>
                <a:xfrm>
                  <a:off x="5638561" y="3688714"/>
                  <a:ext cx="594252" cy="460515"/>
                </a:xfrm>
                <a:prstGeom prst="straightConnector1">
                  <a:avLst/>
                </a:prstGeom>
                <a:ln w="38100">
                  <a:solidFill>
                    <a:schemeClr val="accent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70" name="Oval 69">
                <a:extLst>
                  <a:ext uri="{FF2B5EF4-FFF2-40B4-BE49-F238E27FC236}">
                    <a16:creationId xmlns:a16="http://schemas.microsoft.com/office/drawing/2014/main" id="{463F2788-A062-7945-952D-7DFE6FAFE7A2}"/>
                  </a:ext>
                </a:extLst>
              </p:cNvPr>
              <p:cNvSpPr/>
              <p:nvPr/>
            </p:nvSpPr>
            <p:spPr>
              <a:xfrm>
                <a:off x="9854405" y="1853571"/>
                <a:ext cx="272284" cy="2700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1" name="Rectangle 80">
                    <a:extLst>
                      <a:ext uri="{FF2B5EF4-FFF2-40B4-BE49-F238E27FC236}">
                        <a16:creationId xmlns:a16="http://schemas.microsoft.com/office/drawing/2014/main" id="{67BA6E7B-0745-B14A-83F1-5F6F61B7005C}"/>
                      </a:ext>
                    </a:extLst>
                  </p:cNvPr>
                  <p:cNvSpPr/>
                  <p:nvPr/>
                </p:nvSpPr>
                <p:spPr>
                  <a:xfrm>
                    <a:off x="8188051" y="1666123"/>
                    <a:ext cx="814722" cy="6619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chemeClr val="accent1"/>
                                  </a:solidFill>
                                  <a:latin typeface="Cambria Math" panose="02040503050406030204" pitchFamily="18" charset="0"/>
                                </a:rPr>
                              </m:ctrlPr>
                            </m:sSubPr>
                            <m:e>
                              <m:r>
                                <a:rPr lang="en-US" sz="2800" i="1">
                                  <a:solidFill>
                                    <a:schemeClr val="accent1"/>
                                  </a:solidFill>
                                  <a:latin typeface="Cambria Math" panose="02040503050406030204" pitchFamily="18" charset="0"/>
                                </a:rPr>
                                <m:t>𝐾</m:t>
                              </m:r>
                            </m:e>
                            <m:sub>
                              <m:r>
                                <a:rPr lang="en-US" sz="2800" b="0" i="1" smtClean="0">
                                  <a:solidFill>
                                    <a:schemeClr val="accent1"/>
                                  </a:solidFill>
                                  <a:latin typeface="Cambria Math" panose="02040503050406030204" pitchFamily="18" charset="0"/>
                                </a:rPr>
                                <m:t>𝑐</m:t>
                              </m:r>
                            </m:sub>
                          </m:sSub>
                        </m:oMath>
                      </m:oMathPara>
                    </a14:m>
                    <a:endParaRPr lang="en-US" sz="2800" dirty="0"/>
                  </a:p>
                </p:txBody>
              </p:sp>
            </mc:Choice>
            <mc:Fallback xmlns="">
              <p:sp>
                <p:nvSpPr>
                  <p:cNvPr id="81" name="Rectangle 80">
                    <a:extLst>
                      <a:ext uri="{FF2B5EF4-FFF2-40B4-BE49-F238E27FC236}">
                        <a16:creationId xmlns:a16="http://schemas.microsoft.com/office/drawing/2014/main" id="{67BA6E7B-0745-B14A-83F1-5F6F61B7005C}"/>
                      </a:ext>
                    </a:extLst>
                  </p:cNvPr>
                  <p:cNvSpPr>
                    <a:spLocks noRot="1" noChangeAspect="1" noMove="1" noResize="1" noEditPoints="1" noAdjustHandles="1" noChangeArrowheads="1" noChangeShapeType="1" noTextEdit="1"/>
                  </p:cNvSpPr>
                  <p:nvPr/>
                </p:nvSpPr>
                <p:spPr>
                  <a:xfrm>
                    <a:off x="8188051" y="1666123"/>
                    <a:ext cx="814722" cy="661966"/>
                  </a:xfrm>
                  <a:prstGeom prst="rect">
                    <a:avLst/>
                  </a:prstGeom>
                  <a:blipFill>
                    <a:blip r:embed="rId7"/>
                    <a:stretch>
                      <a:fillRect/>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1070004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3209</TotalTime>
  <Words>3056</Words>
  <Application>Microsoft Macintosh PowerPoint</Application>
  <PresentationFormat>Widescreen</PresentationFormat>
  <Paragraphs>454</Paragraphs>
  <Slides>37</Slides>
  <Notes>37</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Cambria Math</vt:lpstr>
      <vt:lpstr>Office Theme</vt:lpstr>
      <vt:lpstr>A Differential Theory of Radiative Transfer</vt:lpstr>
      <vt:lpstr>What is differentiable rendering?</vt:lpstr>
      <vt:lpstr>Why do differentiable rendering?</vt:lpstr>
      <vt:lpstr>PowerPoint Presentation</vt:lpstr>
      <vt:lpstr>Scene Parameters</vt:lpstr>
      <vt:lpstr>Previous work</vt:lpstr>
      <vt:lpstr>Our Contributions</vt:lpstr>
      <vt:lpstr>Recap: Radiative Transfer</vt:lpstr>
      <vt:lpstr>Recap: Radiative Transfer Equation</vt:lpstr>
      <vt:lpstr>Differentiating the RTE</vt:lpstr>
      <vt:lpstr>Differentiating the Collision Operator</vt:lpstr>
      <vt:lpstr>Differentiating the Collision Operator</vt:lpstr>
      <vt:lpstr>Boundary term</vt:lpstr>
      <vt:lpstr>Sources of Discontinuity</vt:lpstr>
      <vt:lpstr>Sources of Discontinuity</vt:lpstr>
      <vt:lpstr>Sources of Discontinuity</vt:lpstr>
      <vt:lpstr>Discontinuities in 3D</vt:lpstr>
      <vt:lpstr>Other Terms in the RTE</vt:lpstr>
      <vt:lpstr>Full Radiance Derivative</vt:lpstr>
      <vt:lpstr>Significance of the Boundary Terms</vt:lpstr>
      <vt:lpstr>Significance of the Boundary Terms</vt:lpstr>
      <vt:lpstr>Differentiating the RTE: Summary</vt:lpstr>
      <vt:lpstr>Differential RTE</vt:lpstr>
      <vt:lpstr>Differentiable Volumetric Path Tracing</vt:lpstr>
      <vt:lpstr>Results</vt:lpstr>
      <vt:lpstr>Results: Validation</vt:lpstr>
      <vt:lpstr>Results: Validation</vt:lpstr>
      <vt:lpstr>Results: Inverse Rendering</vt:lpstr>
      <vt:lpstr>Apple in a Box</vt:lpstr>
      <vt:lpstr>None-Line-of-Sight</vt:lpstr>
      <vt:lpstr>None-Line-of-Sight</vt:lpstr>
      <vt:lpstr>Design-Inspired</vt:lpstr>
      <vt:lpstr>Design-Inspired</vt:lpstr>
      <vt:lpstr>Limitations &amp; future work</vt:lpstr>
      <vt:lpstr>Conclusion</vt:lpstr>
      <vt:lpstr>Acknowledgment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Differential Theory of Radiative Transfer</dc:title>
  <dc:creator>Cheng Zhang</dc:creator>
  <cp:lastModifiedBy>Shuang Zhao</cp:lastModifiedBy>
  <cp:revision>178</cp:revision>
  <dcterms:created xsi:type="dcterms:W3CDTF">2019-11-17T20:03:19Z</dcterms:created>
  <dcterms:modified xsi:type="dcterms:W3CDTF">2019-11-20T08:26:56Z</dcterms:modified>
</cp:coreProperties>
</file>