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Lst>
  <p:notesMasterIdLst>
    <p:notesMasterId r:id="rId48"/>
  </p:notesMasterIdLst>
  <p:sldIdLst>
    <p:sldId id="257" r:id="rId2"/>
    <p:sldId id="258" r:id="rId3"/>
    <p:sldId id="259" r:id="rId4"/>
    <p:sldId id="261" r:id="rId5"/>
    <p:sldId id="304" r:id="rId6"/>
    <p:sldId id="260" r:id="rId7"/>
    <p:sldId id="298" r:id="rId8"/>
    <p:sldId id="299" r:id="rId9"/>
    <p:sldId id="262" r:id="rId10"/>
    <p:sldId id="264" r:id="rId11"/>
    <p:sldId id="266" r:id="rId12"/>
    <p:sldId id="306" r:id="rId13"/>
    <p:sldId id="307" r:id="rId14"/>
    <p:sldId id="305" r:id="rId15"/>
    <p:sldId id="292" r:id="rId16"/>
    <p:sldId id="265" r:id="rId17"/>
    <p:sldId id="286" r:id="rId18"/>
    <p:sldId id="293" r:id="rId19"/>
    <p:sldId id="267" r:id="rId20"/>
    <p:sldId id="308" r:id="rId21"/>
    <p:sldId id="284" r:id="rId22"/>
    <p:sldId id="268" r:id="rId23"/>
    <p:sldId id="296" r:id="rId24"/>
    <p:sldId id="295" r:id="rId25"/>
    <p:sldId id="270" r:id="rId26"/>
    <p:sldId id="288" r:id="rId27"/>
    <p:sldId id="278" r:id="rId28"/>
    <p:sldId id="290" r:id="rId29"/>
    <p:sldId id="279" r:id="rId30"/>
    <p:sldId id="280" r:id="rId31"/>
    <p:sldId id="291" r:id="rId32"/>
    <p:sldId id="271" r:id="rId33"/>
    <p:sldId id="282" r:id="rId34"/>
    <p:sldId id="277" r:id="rId35"/>
    <p:sldId id="309" r:id="rId36"/>
    <p:sldId id="283" r:id="rId37"/>
    <p:sldId id="273" r:id="rId38"/>
    <p:sldId id="274" r:id="rId39"/>
    <p:sldId id="275" r:id="rId40"/>
    <p:sldId id="294" r:id="rId41"/>
    <p:sldId id="276" r:id="rId42"/>
    <p:sldId id="302" r:id="rId43"/>
    <p:sldId id="301" r:id="rId44"/>
    <p:sldId id="303" r:id="rId45"/>
    <p:sldId id="300" r:id="rId46"/>
    <p:sldId id="285" r:id="rId4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7D7"/>
    <a:srgbClr val="BE4242"/>
    <a:srgbClr val="FF9F9F"/>
    <a:srgbClr val="262626"/>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893" autoAdjust="0"/>
  </p:normalViewPr>
  <p:slideViewPr>
    <p:cSldViewPr snapToGrid="0">
      <p:cViewPr>
        <p:scale>
          <a:sx n="75" d="100"/>
          <a:sy n="75" d="100"/>
        </p:scale>
        <p:origin x="974" y="2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6A84F6-AADF-4230-9319-AECD08993192}" type="datetimeFigureOut">
              <a:rPr lang="zh-CN" altLang="en-US" smtClean="0"/>
              <a:t>2024/12/4</a:t>
            </a:fld>
            <a:endParaRPr lang="zh-CN"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CF64A2-FE87-47B7-A0AB-0EC9230FA76C}" type="slidenum">
              <a:rPr lang="zh-CN" altLang="en-US" smtClean="0"/>
              <a:t>‹#›</a:t>
            </a:fld>
            <a:endParaRPr lang="zh-CN" altLang="en-US"/>
          </a:p>
        </p:txBody>
      </p:sp>
    </p:spTree>
    <p:extLst>
      <p:ext uri="{BB962C8B-B14F-4D97-AF65-F5344CB8AC3E}">
        <p14:creationId xmlns:p14="http://schemas.microsoft.com/office/powerpoint/2010/main" val="2644345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2</a:t>
            </a:fld>
            <a:endParaRPr lang="zh-CN" altLang="en-US"/>
          </a:p>
        </p:txBody>
      </p:sp>
    </p:spTree>
    <p:extLst>
      <p:ext uri="{BB962C8B-B14F-4D97-AF65-F5344CB8AC3E}">
        <p14:creationId xmlns:p14="http://schemas.microsoft.com/office/powerpoint/2010/main" val="3601981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Now let’s start with a background introduction of boundary path sampling.</a:t>
            </a:r>
            <a:endParaRPr lang="zh-CN" altLang="en-US" dirty="0"/>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11</a:t>
            </a:fld>
            <a:endParaRPr lang="zh-CN" altLang="en-US"/>
          </a:p>
        </p:txBody>
      </p:sp>
    </p:spTree>
    <p:extLst>
      <p:ext uri="{BB962C8B-B14F-4D97-AF65-F5344CB8AC3E}">
        <p14:creationId xmlns:p14="http://schemas.microsoft.com/office/powerpoint/2010/main" val="2331273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00EFE-52D8-9552-DCC2-657E2BBF3A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E72C5B-C644-969B-EC31-565099CD50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6127BC-6F42-3DA7-55DE-110C627B06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this flatland example, we have a green sphere that is moving, introducing a discontinuity that we need to handle. This requires us to sample a boundary path. </a:t>
            </a:r>
            <a:endParaRPr lang="zh-CN" altLang="en-US" dirty="0"/>
          </a:p>
        </p:txBody>
      </p:sp>
      <p:sp>
        <p:nvSpPr>
          <p:cNvPr id="4" name="Slide Number Placeholder 3">
            <a:extLst>
              <a:ext uri="{FF2B5EF4-FFF2-40B4-BE49-F238E27FC236}">
                <a16:creationId xmlns:a16="http://schemas.microsoft.com/office/drawing/2014/main" id="{D57BB370-549A-7ED1-552E-0D054629A25C}"/>
              </a:ext>
            </a:extLst>
          </p:cNvPr>
          <p:cNvSpPr>
            <a:spLocks noGrp="1"/>
          </p:cNvSpPr>
          <p:nvPr>
            <p:ph type="sldNum" sz="quarter" idx="5"/>
          </p:nvPr>
        </p:nvSpPr>
        <p:spPr/>
        <p:txBody>
          <a:bodyPr/>
          <a:lstStyle/>
          <a:p>
            <a:fld id="{85CF64A2-FE87-47B7-A0AB-0EC9230FA76C}" type="slidenum">
              <a:rPr lang="zh-CN" altLang="en-US" smtClean="0"/>
              <a:t>12</a:t>
            </a:fld>
            <a:endParaRPr lang="zh-CN" altLang="en-US"/>
          </a:p>
        </p:txBody>
      </p:sp>
    </p:spTree>
    <p:extLst>
      <p:ext uri="{BB962C8B-B14F-4D97-AF65-F5344CB8AC3E}">
        <p14:creationId xmlns:p14="http://schemas.microsoft.com/office/powerpoint/2010/main" val="3696327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297F5-756F-C967-15FB-CFF56963C7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EC4418-5326-FCFF-D823-251A57DAE5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37ADE2-2613-C5AA-C1DE-3C76D4C64B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 boundary path must connect the camera and the emitter [*click*], </a:t>
            </a:r>
            <a:endParaRPr lang="zh-CN" altLang="en-US" dirty="0"/>
          </a:p>
        </p:txBody>
      </p:sp>
      <p:sp>
        <p:nvSpPr>
          <p:cNvPr id="4" name="Slide Number Placeholder 3">
            <a:extLst>
              <a:ext uri="{FF2B5EF4-FFF2-40B4-BE49-F238E27FC236}">
                <a16:creationId xmlns:a16="http://schemas.microsoft.com/office/drawing/2014/main" id="{DDF36EB1-D845-EC8B-154F-7E9FA44D827B}"/>
              </a:ext>
            </a:extLst>
          </p:cNvPr>
          <p:cNvSpPr>
            <a:spLocks noGrp="1"/>
          </p:cNvSpPr>
          <p:nvPr>
            <p:ph type="sldNum" sz="quarter" idx="5"/>
          </p:nvPr>
        </p:nvSpPr>
        <p:spPr/>
        <p:txBody>
          <a:bodyPr/>
          <a:lstStyle/>
          <a:p>
            <a:fld id="{85CF64A2-FE87-47B7-A0AB-0EC9230FA76C}" type="slidenum">
              <a:rPr lang="zh-CN" altLang="en-US" smtClean="0"/>
              <a:t>13</a:t>
            </a:fld>
            <a:endParaRPr lang="zh-CN" altLang="en-US"/>
          </a:p>
        </p:txBody>
      </p:sp>
    </p:spTree>
    <p:extLst>
      <p:ext uri="{BB962C8B-B14F-4D97-AF65-F5344CB8AC3E}">
        <p14:creationId xmlns:p14="http://schemas.microsoft.com/office/powerpoint/2010/main" val="2282576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1FEB1-73D0-CFE6-FC75-8C517CAF1C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ADD38C-92F4-2390-17CC-B6D6235F7B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F27070-0662-9A93-3410-F72B72B53A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and passes the boundary of the moving shape. In order to achieve this…</a:t>
            </a:r>
            <a:endParaRPr lang="zh-CN" altLang="en-US" dirty="0"/>
          </a:p>
        </p:txBody>
      </p:sp>
      <p:sp>
        <p:nvSpPr>
          <p:cNvPr id="4" name="Slide Number Placeholder 3">
            <a:extLst>
              <a:ext uri="{FF2B5EF4-FFF2-40B4-BE49-F238E27FC236}">
                <a16:creationId xmlns:a16="http://schemas.microsoft.com/office/drawing/2014/main" id="{4CC5FFDD-113A-14A1-F0C4-CFD86CF5A5D0}"/>
              </a:ext>
            </a:extLst>
          </p:cNvPr>
          <p:cNvSpPr>
            <a:spLocks noGrp="1"/>
          </p:cNvSpPr>
          <p:nvPr>
            <p:ph type="sldNum" sz="quarter" idx="5"/>
          </p:nvPr>
        </p:nvSpPr>
        <p:spPr/>
        <p:txBody>
          <a:bodyPr/>
          <a:lstStyle/>
          <a:p>
            <a:fld id="{85CF64A2-FE87-47B7-A0AB-0EC9230FA76C}" type="slidenum">
              <a:rPr lang="zh-CN" altLang="en-US" smtClean="0"/>
              <a:t>14</a:t>
            </a:fld>
            <a:endParaRPr lang="zh-CN" altLang="en-US"/>
          </a:p>
        </p:txBody>
      </p:sp>
    </p:spTree>
    <p:extLst>
      <p:ext uri="{BB962C8B-B14F-4D97-AF65-F5344CB8AC3E}">
        <p14:creationId xmlns:p14="http://schemas.microsoft.com/office/powerpoint/2010/main" val="741214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F6988-4307-DAF7-B787-4D5E21A2B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1EB615-8545-0690-75C5-B3E2FBE470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C9E829-4640-272D-FB2D-381384E334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start from sampling a boundary segment on the moving shape</a:t>
            </a:r>
            <a:endParaRPr lang="zh-CN" altLang="en-US" dirty="0"/>
          </a:p>
        </p:txBody>
      </p:sp>
      <p:sp>
        <p:nvSpPr>
          <p:cNvPr id="4" name="Slide Number Placeholder 3">
            <a:extLst>
              <a:ext uri="{FF2B5EF4-FFF2-40B4-BE49-F238E27FC236}">
                <a16:creationId xmlns:a16="http://schemas.microsoft.com/office/drawing/2014/main" id="{46325C8C-21BF-F1AC-47F4-3DB57F085712}"/>
              </a:ext>
            </a:extLst>
          </p:cNvPr>
          <p:cNvSpPr>
            <a:spLocks noGrp="1"/>
          </p:cNvSpPr>
          <p:nvPr>
            <p:ph type="sldNum" sz="quarter" idx="5"/>
          </p:nvPr>
        </p:nvSpPr>
        <p:spPr/>
        <p:txBody>
          <a:bodyPr/>
          <a:lstStyle/>
          <a:p>
            <a:fld id="{85CF64A2-FE87-47B7-A0AB-0EC9230FA76C}" type="slidenum">
              <a:rPr lang="zh-CN" altLang="en-US" smtClean="0"/>
              <a:t>15</a:t>
            </a:fld>
            <a:endParaRPr lang="zh-CN" altLang="en-US"/>
          </a:p>
        </p:txBody>
      </p:sp>
    </p:spTree>
    <p:extLst>
      <p:ext uri="{BB962C8B-B14F-4D97-AF65-F5344CB8AC3E}">
        <p14:creationId xmlns:p14="http://schemas.microsoft.com/office/powerpoint/2010/main" val="3164471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Starting from the middle, we then use path tracing to find emitter on one side, and camera on the other side</a:t>
            </a:r>
            <a:endParaRPr lang="zh-CN" altLang="en-US" dirty="0"/>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16</a:t>
            </a:fld>
            <a:endParaRPr lang="zh-CN" altLang="en-US"/>
          </a:p>
        </p:txBody>
      </p:sp>
    </p:spTree>
    <p:extLst>
      <p:ext uri="{BB962C8B-B14F-4D97-AF65-F5344CB8AC3E}">
        <p14:creationId xmlns:p14="http://schemas.microsoft.com/office/powerpoint/2010/main" val="4230588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AA932-8C58-5CC7-1397-AF47D9355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EF7E1A-2780-FE61-744D-CF979D2F04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0BFD2C-1C5A-B125-FACB-5D482ED49B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And form a full path.</a:t>
            </a:r>
            <a:r>
              <a:rPr lang="zh-CN" altLang="en-US" dirty="0"/>
              <a:t> </a:t>
            </a:r>
            <a:r>
              <a:rPr lang="en-US" altLang="zh-CN" dirty="0"/>
              <a:t>This path will connect the camera and the emitter, while passing by the boundary of the moving shape</a:t>
            </a:r>
            <a:endParaRPr lang="zh-CN" altLang="en-US" dirty="0"/>
          </a:p>
        </p:txBody>
      </p:sp>
      <p:sp>
        <p:nvSpPr>
          <p:cNvPr id="4" name="Slide Number Placeholder 3">
            <a:extLst>
              <a:ext uri="{FF2B5EF4-FFF2-40B4-BE49-F238E27FC236}">
                <a16:creationId xmlns:a16="http://schemas.microsoft.com/office/drawing/2014/main" id="{550078CC-137E-56BD-E523-EB1BD6E15ADD}"/>
              </a:ext>
            </a:extLst>
          </p:cNvPr>
          <p:cNvSpPr>
            <a:spLocks noGrp="1"/>
          </p:cNvSpPr>
          <p:nvPr>
            <p:ph type="sldNum" sz="quarter" idx="5"/>
          </p:nvPr>
        </p:nvSpPr>
        <p:spPr/>
        <p:txBody>
          <a:bodyPr/>
          <a:lstStyle/>
          <a:p>
            <a:fld id="{85CF64A2-FE87-47B7-A0AB-0EC9230FA76C}" type="slidenum">
              <a:rPr lang="zh-CN" altLang="en-US" smtClean="0"/>
              <a:t>17</a:t>
            </a:fld>
            <a:endParaRPr lang="zh-CN" altLang="en-US"/>
          </a:p>
        </p:txBody>
      </p:sp>
    </p:spTree>
    <p:extLst>
      <p:ext uri="{BB962C8B-B14F-4D97-AF65-F5344CB8AC3E}">
        <p14:creationId xmlns:p14="http://schemas.microsoft.com/office/powerpoint/2010/main" val="2584782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 most </a:t>
            </a:r>
            <a:r>
              <a:rPr lang="en-US" altLang="zh-CN"/>
              <a:t>important operation here </a:t>
            </a:r>
            <a:r>
              <a:rPr lang="en-US" altLang="zh-CN" dirty="0"/>
              <a:t>is sampling the boundary segment. This operation introduces some major difficulties in boundary handling that we will see later.</a:t>
            </a:r>
            <a:endParaRPr lang="zh-CN" altLang="en-US" dirty="0"/>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18</a:t>
            </a:fld>
            <a:endParaRPr lang="zh-CN" altLang="en-US"/>
          </a:p>
        </p:txBody>
      </p:sp>
    </p:spTree>
    <p:extLst>
      <p:ext uri="{BB962C8B-B14F-4D97-AF65-F5344CB8AC3E}">
        <p14:creationId xmlns:p14="http://schemas.microsoft.com/office/powerpoint/2010/main" val="2264083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 the most commonly use method established by Yan et al, a boundary segment is sampled using 3 random variables: [*click*`]</a:t>
            </a:r>
          </a:p>
          <a:p>
            <a:r>
              <a:rPr lang="en-US" altLang="zh-CN" dirty="0"/>
              <a:t>The first random variable controls the position of a boundary point on the edges. </a:t>
            </a:r>
          </a:p>
          <a:p>
            <a:r>
              <a:rPr lang="en-US" altLang="zh-CN" dirty="0"/>
              <a:t>The second and third random variables together control the direction</a:t>
            </a:r>
          </a:p>
          <a:p>
            <a:endParaRPr lang="zh-CN" altLang="en-US" dirty="0"/>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19</a:t>
            </a:fld>
            <a:endParaRPr lang="zh-CN" altLang="en-US"/>
          </a:p>
        </p:txBody>
      </p:sp>
    </p:spTree>
    <p:extLst>
      <p:ext uri="{BB962C8B-B14F-4D97-AF65-F5344CB8AC3E}">
        <p14:creationId xmlns:p14="http://schemas.microsoft.com/office/powerpoint/2010/main" val="21181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6DE0D-A16A-C566-E093-9C8F66384B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869C2B-59CD-C9BE-5167-DAA0251519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6C6E7B-0ECA-2671-049F-3A280CCD8474}"/>
              </a:ext>
            </a:extLst>
          </p:cNvPr>
          <p:cNvSpPr>
            <a:spLocks noGrp="1"/>
          </p:cNvSpPr>
          <p:nvPr>
            <p:ph type="body" idx="1"/>
          </p:nvPr>
        </p:nvSpPr>
        <p:spPr/>
        <p:txBody>
          <a:bodyPr/>
          <a:lstStyle/>
          <a:p>
            <a:r>
              <a:rPr lang="en-US" altLang="zh-CN" dirty="0"/>
              <a:t>A critical challenge we face in boundary segment sampling is that the high contribution region in primary sample space is often very small</a:t>
            </a:r>
          </a:p>
        </p:txBody>
      </p:sp>
      <p:sp>
        <p:nvSpPr>
          <p:cNvPr id="4" name="Slide Number Placeholder 3">
            <a:extLst>
              <a:ext uri="{FF2B5EF4-FFF2-40B4-BE49-F238E27FC236}">
                <a16:creationId xmlns:a16="http://schemas.microsoft.com/office/drawing/2014/main" id="{78FD5130-277C-C57C-3FB7-F5D5BBF64EB4}"/>
              </a:ext>
            </a:extLst>
          </p:cNvPr>
          <p:cNvSpPr>
            <a:spLocks noGrp="1"/>
          </p:cNvSpPr>
          <p:nvPr>
            <p:ph type="sldNum" sz="quarter" idx="5"/>
          </p:nvPr>
        </p:nvSpPr>
        <p:spPr/>
        <p:txBody>
          <a:bodyPr/>
          <a:lstStyle/>
          <a:p>
            <a:fld id="{85CF64A2-FE87-47B7-A0AB-0EC9230FA76C}" type="slidenum">
              <a:rPr lang="zh-CN" altLang="en-US" smtClean="0"/>
              <a:t>20</a:t>
            </a:fld>
            <a:endParaRPr lang="zh-CN" altLang="en-US"/>
          </a:p>
        </p:txBody>
      </p:sp>
    </p:spTree>
    <p:extLst>
      <p:ext uri="{BB962C8B-B14F-4D97-AF65-F5344CB8AC3E}">
        <p14:creationId xmlns:p14="http://schemas.microsoft.com/office/powerpoint/2010/main" val="2989152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 recent years, a large body of work has shown that differentiating with respect to scene geometry introduces discontinuities, highlighted with red lines, that require special handling.</a:t>
            </a:r>
            <a:endParaRPr lang="zh-CN" altLang="en-US" dirty="0"/>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3</a:t>
            </a:fld>
            <a:endParaRPr lang="zh-CN" altLang="en-US"/>
          </a:p>
        </p:txBody>
      </p:sp>
    </p:spTree>
    <p:extLst>
      <p:ext uri="{BB962C8B-B14F-4D97-AF65-F5344CB8AC3E}">
        <p14:creationId xmlns:p14="http://schemas.microsoft.com/office/powerpoint/2010/main" val="3031837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DB62E-5E8C-09A2-A01C-63869BFAF8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18C2B-D39A-62A1-7CB6-0E647BAD22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93C52B-B3A6-E219-4158-0FC9A0C0B0A3}"/>
              </a:ext>
            </a:extLst>
          </p:cNvPr>
          <p:cNvSpPr>
            <a:spLocks noGrp="1"/>
          </p:cNvSpPr>
          <p:nvPr>
            <p:ph type="body" idx="1"/>
          </p:nvPr>
        </p:nvSpPr>
        <p:spPr/>
        <p:txBody>
          <a:bodyPr/>
          <a:lstStyle/>
          <a:p>
            <a:r>
              <a:rPr lang="en-US" altLang="zh-CN" dirty="0"/>
              <a:t>Often due to the scene containing high frequency BRDFs, and high frequency emitters. In these two examples, we color every edge based on how much it contributes to the final boundary integral. As we can observe from the graph, most edges have a near zero contribution and only a very small set of edges may be actually useful. Hence, uniformly sampling the edges would be extremely inefficient.</a:t>
            </a:r>
          </a:p>
        </p:txBody>
      </p:sp>
      <p:sp>
        <p:nvSpPr>
          <p:cNvPr id="4" name="Slide Number Placeholder 3">
            <a:extLst>
              <a:ext uri="{FF2B5EF4-FFF2-40B4-BE49-F238E27FC236}">
                <a16:creationId xmlns:a16="http://schemas.microsoft.com/office/drawing/2014/main" id="{B2924878-F1D8-962A-BCF7-D1F869CF2C8C}"/>
              </a:ext>
            </a:extLst>
          </p:cNvPr>
          <p:cNvSpPr>
            <a:spLocks noGrp="1"/>
          </p:cNvSpPr>
          <p:nvPr>
            <p:ph type="sldNum" sz="quarter" idx="5"/>
          </p:nvPr>
        </p:nvSpPr>
        <p:spPr/>
        <p:txBody>
          <a:bodyPr/>
          <a:lstStyle/>
          <a:p>
            <a:fld id="{85CF64A2-FE87-47B7-A0AB-0EC9230FA76C}" type="slidenum">
              <a:rPr lang="zh-CN" altLang="en-US" smtClean="0"/>
              <a:t>21</a:t>
            </a:fld>
            <a:endParaRPr lang="zh-CN" altLang="en-US"/>
          </a:p>
        </p:txBody>
      </p:sp>
    </p:spTree>
    <p:extLst>
      <p:ext uri="{BB962C8B-B14F-4D97-AF65-F5344CB8AC3E}">
        <p14:creationId xmlns:p14="http://schemas.microsoft.com/office/powerpoint/2010/main" val="2268520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Furthermore, the high contribution edges we just show becomes even more fragmented [*click*] in primary sample space. This is due to the parameterization on the boundary segment we aforementioned. As the mesh becomes more tessellated, the problem rapidly becomes more severe.</a:t>
            </a:r>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22</a:t>
            </a:fld>
            <a:endParaRPr lang="zh-CN" altLang="en-US"/>
          </a:p>
        </p:txBody>
      </p:sp>
    </p:spTree>
    <p:extLst>
      <p:ext uri="{BB962C8B-B14F-4D97-AF65-F5344CB8AC3E}">
        <p14:creationId xmlns:p14="http://schemas.microsoft.com/office/powerpoint/2010/main" val="3132123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5A234-2989-A4F1-8E35-6C028B2FCA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C0A1D1-0141-C3BB-4916-5CE5CF37E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5C85BF-D89E-2CA0-1316-610E6995CD2F}"/>
              </a:ext>
            </a:extLst>
          </p:cNvPr>
          <p:cNvSpPr>
            <a:spLocks noGrp="1"/>
          </p:cNvSpPr>
          <p:nvPr>
            <p:ph type="body" idx="1"/>
          </p:nvPr>
        </p:nvSpPr>
        <p:spPr/>
        <p:txBody>
          <a:bodyPr/>
          <a:lstStyle/>
          <a:p>
            <a:r>
              <a:rPr lang="en-US" altLang="zh-CN" dirty="0"/>
              <a:t>Existing solutions use path guiding to solve these problems. The previous works have made great progress in efficiently tracking the high contribution region. </a:t>
            </a:r>
            <a:endParaRPr lang="zh-CN" altLang="en-US" dirty="0"/>
          </a:p>
        </p:txBody>
      </p:sp>
      <p:sp>
        <p:nvSpPr>
          <p:cNvPr id="4" name="Slide Number Placeholder 3">
            <a:extLst>
              <a:ext uri="{FF2B5EF4-FFF2-40B4-BE49-F238E27FC236}">
                <a16:creationId xmlns:a16="http://schemas.microsoft.com/office/drawing/2014/main" id="{A9258946-B016-B37F-0C41-9088682BCFEB}"/>
              </a:ext>
            </a:extLst>
          </p:cNvPr>
          <p:cNvSpPr>
            <a:spLocks noGrp="1"/>
          </p:cNvSpPr>
          <p:nvPr>
            <p:ph type="sldNum" sz="quarter" idx="5"/>
          </p:nvPr>
        </p:nvSpPr>
        <p:spPr/>
        <p:txBody>
          <a:bodyPr/>
          <a:lstStyle/>
          <a:p>
            <a:fld id="{85CF64A2-FE87-47B7-A0AB-0EC9230FA76C}" type="slidenum">
              <a:rPr lang="zh-CN" altLang="en-US" smtClean="0"/>
              <a:t>23</a:t>
            </a:fld>
            <a:endParaRPr lang="zh-CN" altLang="en-US"/>
          </a:p>
        </p:txBody>
      </p:sp>
    </p:spTree>
    <p:extLst>
      <p:ext uri="{BB962C8B-B14F-4D97-AF65-F5344CB8AC3E}">
        <p14:creationId xmlns:p14="http://schemas.microsoft.com/office/powerpoint/2010/main" val="12976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However, since guiding methods rely on acceleration structures in primary sample space, they still suffer from the parameterization discontinuities. As the mesh resolution increases, the sparsity introduced by the parameterization will quickly drain the spatial resolution of the acceleration structures.</a:t>
            </a:r>
            <a:endParaRPr lang="zh-CN" altLang="en-US" dirty="0"/>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24</a:t>
            </a:fld>
            <a:endParaRPr lang="zh-CN" altLang="en-US"/>
          </a:p>
        </p:txBody>
      </p:sp>
    </p:spTree>
    <p:extLst>
      <p:ext uri="{BB962C8B-B14F-4D97-AF65-F5344CB8AC3E}">
        <p14:creationId xmlns:p14="http://schemas.microsoft.com/office/powerpoint/2010/main" val="3237048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 our paper, we show that Markov-Chain Monte Carlo can solve both problems, with some careful design choices.</a:t>
            </a:r>
            <a:endParaRPr lang="zh-CN" altLang="en-US" dirty="0"/>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25</a:t>
            </a:fld>
            <a:endParaRPr lang="zh-CN" altLang="en-US"/>
          </a:p>
        </p:txBody>
      </p:sp>
    </p:spTree>
    <p:extLst>
      <p:ext uri="{BB962C8B-B14F-4D97-AF65-F5344CB8AC3E}">
        <p14:creationId xmlns:p14="http://schemas.microsoft.com/office/powerpoint/2010/main" val="2170661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 motivation for using MCMC is that MCMC can efficiently explore high contribution regions, even if the regions are very small.</a:t>
            </a:r>
            <a:endParaRPr lang="zh-CN" altLang="en-US" dirty="0"/>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26</a:t>
            </a:fld>
            <a:endParaRPr lang="zh-CN" altLang="en-US"/>
          </a:p>
        </p:txBody>
      </p:sp>
    </p:spTree>
    <p:extLst>
      <p:ext uri="{BB962C8B-B14F-4D97-AF65-F5344CB8AC3E}">
        <p14:creationId xmlns:p14="http://schemas.microsoft.com/office/powerpoint/2010/main" val="819443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Naively applying MCMC still doesn’t solve the parameterization problem, but here we make an important observation. Although a well-behaved global parameterization, required by path guiding, is hard to find,</a:t>
            </a:r>
            <a:endParaRPr lang="zh-CN" altLang="en-US" dirty="0"/>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27</a:t>
            </a:fld>
            <a:endParaRPr lang="zh-CN" altLang="en-US"/>
          </a:p>
        </p:txBody>
      </p:sp>
    </p:spTree>
    <p:extLst>
      <p:ext uri="{BB962C8B-B14F-4D97-AF65-F5344CB8AC3E}">
        <p14:creationId xmlns:p14="http://schemas.microsoft.com/office/powerpoint/2010/main" val="884763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 local perturbations can be made continuous in Path space. In order to understand this intuition, we can take a look at the example on the right, suppose the blue ray is the boundary segment we sampled, </a:t>
            </a:r>
            <a:endParaRPr lang="zh-CN" altLang="en-US" dirty="0"/>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28</a:t>
            </a:fld>
            <a:endParaRPr lang="zh-CN" altLang="en-US"/>
          </a:p>
        </p:txBody>
      </p:sp>
    </p:spTree>
    <p:extLst>
      <p:ext uri="{BB962C8B-B14F-4D97-AF65-F5344CB8AC3E}">
        <p14:creationId xmlns:p14="http://schemas.microsoft.com/office/powerpoint/2010/main" val="3096162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And we would like to perturb the ray in the orange direction, causing it to fall off the edge E.</a:t>
            </a:r>
            <a:endParaRPr lang="zh-CN" altLang="en-US" dirty="0"/>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29</a:t>
            </a:fld>
            <a:endParaRPr lang="zh-CN" altLang="en-US"/>
          </a:p>
        </p:txBody>
      </p:sp>
    </p:spTree>
    <p:extLst>
      <p:ext uri="{BB962C8B-B14F-4D97-AF65-F5344CB8AC3E}">
        <p14:creationId xmlns:p14="http://schemas.microsoft.com/office/powerpoint/2010/main" val="820822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 order to obtain a smooth mutation, We can simply let the ray move to an edge E prime that’s adjacent to E. So E prime is a spatial neighbor of E that we can utilize for mutation, despite that E prime could be very far away from E in the primary sample space. Querying for E prime would also be easy, since the local geometry and topology are given by the mesh.</a:t>
            </a:r>
            <a:endParaRPr lang="zh-CN" altLang="en-US" dirty="0"/>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30</a:t>
            </a:fld>
            <a:endParaRPr lang="zh-CN" altLang="en-US"/>
          </a:p>
        </p:txBody>
      </p:sp>
    </p:spTree>
    <p:extLst>
      <p:ext uri="{BB962C8B-B14F-4D97-AF65-F5344CB8AC3E}">
        <p14:creationId xmlns:p14="http://schemas.microsoft.com/office/powerpoint/2010/main" val="2931852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Mathematically, the discontinuity is handled as an additional term. This term requires us to evaluate an integral over the boundary of visibility, also highlighted in red on the right.</a:t>
            </a:r>
            <a:endParaRPr lang="zh-CN" altLang="en-US" dirty="0"/>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4</a:t>
            </a:fld>
            <a:endParaRPr lang="zh-CN" altLang="en-US"/>
          </a:p>
        </p:txBody>
      </p:sp>
    </p:spTree>
    <p:extLst>
      <p:ext uri="{BB962C8B-B14F-4D97-AF65-F5344CB8AC3E}">
        <p14:creationId xmlns:p14="http://schemas.microsoft.com/office/powerpoint/2010/main" val="3495910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Therefore, by using the local geometric properties, we can help MCMC overcome the discontinuity in Primary sample space.</a:t>
            </a:r>
            <a:endParaRPr lang="zh-CN" altLang="en-US" dirty="0"/>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31</a:t>
            </a:fld>
            <a:endParaRPr lang="zh-CN" altLang="en-US"/>
          </a:p>
        </p:txBody>
      </p:sp>
    </p:spTree>
    <p:extLst>
      <p:ext uri="{BB962C8B-B14F-4D97-AF65-F5344CB8AC3E}">
        <p14:creationId xmlns:p14="http://schemas.microsoft.com/office/powerpoint/2010/main" val="1699379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With this intuition in mind, let’s look at an overview of our MCMC estimator. We uniformly sample our seed paths, and uniformly sample paths for global perturbation. We leverage LMC for local perturbation, with some improvements to overcome the sparsity.</a:t>
            </a:r>
            <a:endParaRPr lang="zh-CN" altLang="en-US" dirty="0"/>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32</a:t>
            </a:fld>
            <a:endParaRPr lang="zh-CN" altLang="en-US"/>
          </a:p>
        </p:txBody>
      </p:sp>
    </p:spTree>
    <p:extLst>
      <p:ext uri="{BB962C8B-B14F-4D97-AF65-F5344CB8AC3E}">
        <p14:creationId xmlns:p14="http://schemas.microsoft.com/office/powerpoint/2010/main" val="39722359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Taking the first dimension as an example, we identify that discontinuity only occurs when edge point falls off the edge it belongs to.</a:t>
            </a:r>
            <a:endParaRPr lang="zh-CN" altLang="en-US" dirty="0"/>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33</a:t>
            </a:fld>
            <a:endParaRPr lang="zh-CN" altLang="en-US"/>
          </a:p>
        </p:txBody>
      </p:sp>
    </p:spTree>
    <p:extLst>
      <p:ext uri="{BB962C8B-B14F-4D97-AF65-F5344CB8AC3E}">
        <p14:creationId xmlns:p14="http://schemas.microsoft.com/office/powerpoint/2010/main" val="29074374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[*click*] When a mutation causes this to happen, we first find the next candidate edge for our edge point using the local geometry, move the edge point’s corresponding primary sample, and now the mutation can continue on the next edge. This process can be repeated multiple times in a single mutation step, to allow for a longer walk distance.</a:t>
            </a:r>
            <a:endParaRPr lang="zh-CN" altLang="en-US" dirty="0"/>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34</a:t>
            </a:fld>
            <a:endParaRPr lang="zh-CN" altLang="en-US"/>
          </a:p>
        </p:txBody>
      </p:sp>
    </p:spTree>
    <p:extLst>
      <p:ext uri="{BB962C8B-B14F-4D97-AF65-F5344CB8AC3E}">
        <p14:creationId xmlns:p14="http://schemas.microsoft.com/office/powerpoint/2010/main" val="28067702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EF783-A643-272C-48FF-640F290A7B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98CEB3-0ED3-E18D-D0A1-6D9D75DEE7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F959B3-FA28-D1B4-4C61-8C5B5909A9D9}"/>
              </a:ext>
            </a:extLst>
          </p:cNvPr>
          <p:cNvSpPr>
            <a:spLocks noGrp="1"/>
          </p:cNvSpPr>
          <p:nvPr>
            <p:ph type="body" idx="1"/>
          </p:nvPr>
        </p:nvSpPr>
        <p:spPr/>
        <p:txBody>
          <a:bodyPr/>
          <a:lstStyle/>
          <a:p>
            <a:r>
              <a:rPr lang="en-US" altLang="zh-CN" dirty="0"/>
              <a:t>In our paper, we show that all three dimensions for sampling boundary segment could lead to discontinuities, and we propose perturbation schemes for all three dimensions, and due to time constraint we only briefly demonstrated the first dimension here. We further introduce additional features like LMC and step-length scaling to improve the efficiency and robustness. For details of the algorithm and why we need these additional features, please refer to our paper.</a:t>
            </a:r>
            <a:endParaRPr lang="zh-CN" altLang="en-US" dirty="0"/>
          </a:p>
        </p:txBody>
      </p:sp>
      <p:sp>
        <p:nvSpPr>
          <p:cNvPr id="4" name="Slide Number Placeholder 3">
            <a:extLst>
              <a:ext uri="{FF2B5EF4-FFF2-40B4-BE49-F238E27FC236}">
                <a16:creationId xmlns:a16="http://schemas.microsoft.com/office/drawing/2014/main" id="{05EA3DCA-8682-29C9-15F1-71968F20AD04}"/>
              </a:ext>
            </a:extLst>
          </p:cNvPr>
          <p:cNvSpPr>
            <a:spLocks noGrp="1"/>
          </p:cNvSpPr>
          <p:nvPr>
            <p:ph type="sldNum" sz="quarter" idx="5"/>
          </p:nvPr>
        </p:nvSpPr>
        <p:spPr/>
        <p:txBody>
          <a:bodyPr/>
          <a:lstStyle/>
          <a:p>
            <a:fld id="{85CF64A2-FE87-47B7-A0AB-0EC9230FA76C}" type="slidenum">
              <a:rPr lang="zh-CN" altLang="en-US" smtClean="0"/>
              <a:t>35</a:t>
            </a:fld>
            <a:endParaRPr lang="zh-CN" altLang="en-US"/>
          </a:p>
        </p:txBody>
      </p:sp>
    </p:spTree>
    <p:extLst>
      <p:ext uri="{BB962C8B-B14F-4D97-AF65-F5344CB8AC3E}">
        <p14:creationId xmlns:p14="http://schemas.microsoft.com/office/powerpoint/2010/main" val="14705787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 our paper, we show that all three dimensions for sampling boundary segment could lead to discontinuities, and we propose perturbation schemes for all three dimensions, and due to time constraint we only briefly demonstrated the first dimension here. We further introduce additional features like LMC and </a:t>
            </a:r>
            <a:r>
              <a:rPr lang="en-US" altLang="zh-CN" dirty="0" err="1"/>
              <a:t>stepsize</a:t>
            </a:r>
            <a:r>
              <a:rPr lang="en-US" altLang="zh-CN" dirty="0"/>
              <a:t> scaling to improve the efficiency and robustness. Please refer to our paper for more details.</a:t>
            </a:r>
            <a:endParaRPr lang="zh-CN" altLang="en-US" dirty="0"/>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36</a:t>
            </a:fld>
            <a:endParaRPr lang="zh-CN" altLang="en-US"/>
          </a:p>
        </p:txBody>
      </p:sp>
    </p:spTree>
    <p:extLst>
      <p:ext uri="{BB962C8B-B14F-4D97-AF65-F5344CB8AC3E}">
        <p14:creationId xmlns:p14="http://schemas.microsoft.com/office/powerpoint/2010/main" val="33265526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Next I will show some results and comparisons from our paper.</a:t>
            </a:r>
            <a:endParaRPr lang="zh-CN" altLang="en-US" dirty="0"/>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37</a:t>
            </a:fld>
            <a:endParaRPr lang="zh-CN" altLang="en-US"/>
          </a:p>
        </p:txBody>
      </p:sp>
    </p:spTree>
    <p:extLst>
      <p:ext uri="{BB962C8B-B14F-4D97-AF65-F5344CB8AC3E}">
        <p14:creationId xmlns:p14="http://schemas.microsoft.com/office/powerpoint/2010/main" val="24621371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 this ablation study, we render the gradient image of the camera looking at the mirror reflection of a sphere. Naively applying MCMC results in a very noisy gradient image. Our improved perturbation allows exploring more nearby edges, but the effectiveness is compromised. With our additional LMC and step-length scaling feature, the algorithm can produce a clean gradient image closely matching the reference. On the right we show the inverse rendering results. We can see that our full estimator indeed achieves fastest convergence speed.</a:t>
            </a:r>
            <a:endParaRPr lang="zh-CN" altLang="en-US" dirty="0"/>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38</a:t>
            </a:fld>
            <a:endParaRPr lang="zh-CN" altLang="en-US"/>
          </a:p>
        </p:txBody>
      </p:sp>
    </p:spTree>
    <p:extLst>
      <p:ext uri="{BB962C8B-B14F-4D97-AF65-F5344CB8AC3E}">
        <p14:creationId xmlns:p14="http://schemas.microsoft.com/office/powerpoint/2010/main" val="578735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It is well known that when MCMC is applied to forward rendering, it introduces an unpreferable correlation pattern, causing inconsistency between frames. In inverse rendering, MCMC also introduces flickering across iterations. But in the optimization task, the flickering is in fact amortized by the optimizer. Therefore, the correlation is not a fatal problem anymore..</a:t>
            </a:r>
            <a:endParaRPr lang="zh-CN" altLang="en-US" dirty="0"/>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39</a:t>
            </a:fld>
            <a:endParaRPr lang="zh-CN" altLang="en-US"/>
          </a:p>
        </p:txBody>
      </p:sp>
    </p:spTree>
    <p:extLst>
      <p:ext uri="{BB962C8B-B14F-4D97-AF65-F5344CB8AC3E}">
        <p14:creationId xmlns:p14="http://schemas.microsoft.com/office/powerpoint/2010/main" val="16501658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However, we do observe that autocorrelation harms the optimization efficiency. In this experiment we try to optimize the shape of an object in a glass. We control the correlation-variance tradeoff by fixing the total sample count, and varying the number of Markov chains used. From the graph we can see that when the number of chains is small and correlation is too large, although the variance is low, the convergence speed is still sub-optimal due to the high correlation. </a:t>
            </a:r>
            <a:endParaRPr lang="zh-CN" altLang="en-US" dirty="0"/>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40</a:t>
            </a:fld>
            <a:endParaRPr lang="zh-CN" altLang="en-US"/>
          </a:p>
        </p:txBody>
      </p:sp>
    </p:spTree>
    <p:extLst>
      <p:ext uri="{BB962C8B-B14F-4D97-AF65-F5344CB8AC3E}">
        <p14:creationId xmlns:p14="http://schemas.microsoft.com/office/powerpoint/2010/main" val="2093351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9C8B4-6F2B-EE23-3533-FB271FCC6E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1937E1-398D-E5B0-8523-24A6878AAC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CAE8C7-93F1-C3A3-6E60-ACD144A8E807}"/>
              </a:ext>
            </a:extLst>
          </p:cNvPr>
          <p:cNvSpPr>
            <a:spLocks noGrp="1"/>
          </p:cNvSpPr>
          <p:nvPr>
            <p:ph type="body" idx="1"/>
          </p:nvPr>
        </p:nvSpPr>
        <p:spPr/>
        <p:txBody>
          <a:bodyPr/>
          <a:lstStyle/>
          <a:p>
            <a:r>
              <a:rPr lang="en-US" altLang="zh-CN" dirty="0"/>
              <a:t>We often refer to this integration as the boundary integral. It has been shown that, if this term is not handled correctly, the gradient would be severely biased, leading to poor optimization results.</a:t>
            </a:r>
            <a:endParaRPr lang="zh-CN" altLang="en-US" dirty="0"/>
          </a:p>
        </p:txBody>
      </p:sp>
      <p:sp>
        <p:nvSpPr>
          <p:cNvPr id="4" name="Slide Number Placeholder 3">
            <a:extLst>
              <a:ext uri="{FF2B5EF4-FFF2-40B4-BE49-F238E27FC236}">
                <a16:creationId xmlns:a16="http://schemas.microsoft.com/office/drawing/2014/main" id="{F8DABF9E-7630-3014-6937-A8FA3989B6D2}"/>
              </a:ext>
            </a:extLst>
          </p:cNvPr>
          <p:cNvSpPr>
            <a:spLocks noGrp="1"/>
          </p:cNvSpPr>
          <p:nvPr>
            <p:ph type="sldNum" sz="quarter" idx="5"/>
          </p:nvPr>
        </p:nvSpPr>
        <p:spPr/>
        <p:txBody>
          <a:bodyPr/>
          <a:lstStyle/>
          <a:p>
            <a:fld id="{85CF64A2-FE87-47B7-A0AB-0EC9230FA76C}" type="slidenum">
              <a:rPr lang="zh-CN" altLang="en-US" smtClean="0"/>
              <a:t>5</a:t>
            </a:fld>
            <a:endParaRPr lang="zh-CN" altLang="en-US"/>
          </a:p>
        </p:txBody>
      </p:sp>
    </p:spTree>
    <p:extLst>
      <p:ext uri="{BB962C8B-B14F-4D97-AF65-F5344CB8AC3E}">
        <p14:creationId xmlns:p14="http://schemas.microsoft.com/office/powerpoint/2010/main" val="21211099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 this experiment, we compare our method with the baselines. In differentiable rendering comparison, our algorithm produces a cleaner gradient image. </a:t>
            </a:r>
            <a:endParaRPr lang="zh-CN" altLang="en-US" dirty="0"/>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41</a:t>
            </a:fld>
            <a:endParaRPr lang="zh-CN" altLang="en-US"/>
          </a:p>
        </p:txBody>
      </p:sp>
    </p:spTree>
    <p:extLst>
      <p:ext uri="{BB962C8B-B14F-4D97-AF65-F5344CB8AC3E}">
        <p14:creationId xmlns:p14="http://schemas.microsoft.com/office/powerpoint/2010/main" val="3265044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30D72-ECBA-A44D-EBA4-A0E12ABC85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B68949-3751-5117-FF6B-AEA78C7D4F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82E8E0-079E-2C55-CD5C-A232289EFE80}"/>
              </a:ext>
            </a:extLst>
          </p:cNvPr>
          <p:cNvSpPr>
            <a:spLocks noGrp="1"/>
          </p:cNvSpPr>
          <p:nvPr>
            <p:ph type="body" idx="1"/>
          </p:nvPr>
        </p:nvSpPr>
        <p:spPr/>
        <p:txBody>
          <a:bodyPr/>
          <a:lstStyle/>
          <a:p>
            <a:r>
              <a:rPr lang="en-US" altLang="zh-CN" dirty="0"/>
              <a:t>In inverse rendering we initialize the mesh with a sphere, and optimize the mesh to match the target shape. Our method also gives the highest mesh reconstruction quality, as shown by both the mesh visualization and mesh error curve.</a:t>
            </a:r>
            <a:endParaRPr lang="zh-CN" altLang="en-US" dirty="0"/>
          </a:p>
        </p:txBody>
      </p:sp>
      <p:sp>
        <p:nvSpPr>
          <p:cNvPr id="4" name="Slide Number Placeholder 3">
            <a:extLst>
              <a:ext uri="{FF2B5EF4-FFF2-40B4-BE49-F238E27FC236}">
                <a16:creationId xmlns:a16="http://schemas.microsoft.com/office/drawing/2014/main" id="{522ED3D5-0D03-8668-DEC1-7B564D79E84F}"/>
              </a:ext>
            </a:extLst>
          </p:cNvPr>
          <p:cNvSpPr>
            <a:spLocks noGrp="1"/>
          </p:cNvSpPr>
          <p:nvPr>
            <p:ph type="sldNum" sz="quarter" idx="5"/>
          </p:nvPr>
        </p:nvSpPr>
        <p:spPr/>
        <p:txBody>
          <a:bodyPr/>
          <a:lstStyle/>
          <a:p>
            <a:fld id="{85CF64A2-FE87-47B7-A0AB-0EC9230FA76C}" type="slidenum">
              <a:rPr lang="zh-CN" altLang="en-US" smtClean="0"/>
              <a:t>42</a:t>
            </a:fld>
            <a:endParaRPr lang="zh-CN" altLang="en-US"/>
          </a:p>
        </p:txBody>
      </p:sp>
    </p:spTree>
    <p:extLst>
      <p:ext uri="{BB962C8B-B14F-4D97-AF65-F5344CB8AC3E}">
        <p14:creationId xmlns:p14="http://schemas.microsoft.com/office/powerpoint/2010/main" val="9859699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50487-284A-B171-EA7A-D9320A6D13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7075E4-D91F-CF99-62C5-E23D6C4A4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AABF84-641F-CC24-67EE-E8DEBC696E7B}"/>
              </a:ext>
            </a:extLst>
          </p:cNvPr>
          <p:cNvSpPr>
            <a:spLocks noGrp="1"/>
          </p:cNvSpPr>
          <p:nvPr>
            <p:ph type="body" idx="1"/>
          </p:nvPr>
        </p:nvSpPr>
        <p:spPr/>
        <p:txBody>
          <a:bodyPr/>
          <a:lstStyle/>
          <a:p>
            <a:r>
              <a:rPr lang="en-US" altLang="zh-CN" dirty="0"/>
              <a:t>This shows another experiment, where our method again samples the boundary path more efficiently than the baseline methods,</a:t>
            </a:r>
            <a:endParaRPr lang="zh-CN" altLang="en-US" dirty="0"/>
          </a:p>
        </p:txBody>
      </p:sp>
      <p:sp>
        <p:nvSpPr>
          <p:cNvPr id="4" name="Slide Number Placeholder 3">
            <a:extLst>
              <a:ext uri="{FF2B5EF4-FFF2-40B4-BE49-F238E27FC236}">
                <a16:creationId xmlns:a16="http://schemas.microsoft.com/office/drawing/2014/main" id="{7BEB2339-1BBC-B84B-BBD3-C2E35F798A28}"/>
              </a:ext>
            </a:extLst>
          </p:cNvPr>
          <p:cNvSpPr>
            <a:spLocks noGrp="1"/>
          </p:cNvSpPr>
          <p:nvPr>
            <p:ph type="sldNum" sz="quarter" idx="5"/>
          </p:nvPr>
        </p:nvSpPr>
        <p:spPr/>
        <p:txBody>
          <a:bodyPr/>
          <a:lstStyle/>
          <a:p>
            <a:fld id="{85CF64A2-FE87-47B7-A0AB-0EC9230FA76C}" type="slidenum">
              <a:rPr lang="zh-CN" altLang="en-US" smtClean="0"/>
              <a:t>43</a:t>
            </a:fld>
            <a:endParaRPr lang="zh-CN" altLang="en-US"/>
          </a:p>
        </p:txBody>
      </p:sp>
    </p:spTree>
    <p:extLst>
      <p:ext uri="{BB962C8B-B14F-4D97-AF65-F5344CB8AC3E}">
        <p14:creationId xmlns:p14="http://schemas.microsoft.com/office/powerpoint/2010/main" val="36260772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8A2AB-BBFB-07B3-93A5-50E8D4DB79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76CF59-3E15-36D1-CE52-ECB28283C3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493A56-A28A-A2E3-3276-8FB48017BAA3}"/>
              </a:ext>
            </a:extLst>
          </p:cNvPr>
          <p:cNvSpPr>
            <a:spLocks noGrp="1"/>
          </p:cNvSpPr>
          <p:nvPr>
            <p:ph type="body" idx="1"/>
          </p:nvPr>
        </p:nvSpPr>
        <p:spPr/>
        <p:txBody>
          <a:bodyPr/>
          <a:lstStyle/>
          <a:p>
            <a:r>
              <a:rPr lang="en-US" altLang="zh-CN" dirty="0"/>
              <a:t>In inverse rendering, our method also outperforms the baseline methods and gives the best mesh reconstruction quality.</a:t>
            </a:r>
            <a:endParaRPr lang="zh-CN" altLang="en-US" dirty="0"/>
          </a:p>
        </p:txBody>
      </p:sp>
      <p:sp>
        <p:nvSpPr>
          <p:cNvPr id="4" name="Slide Number Placeholder 3">
            <a:extLst>
              <a:ext uri="{FF2B5EF4-FFF2-40B4-BE49-F238E27FC236}">
                <a16:creationId xmlns:a16="http://schemas.microsoft.com/office/drawing/2014/main" id="{46753184-BC43-1C0C-6A45-C04722021053}"/>
              </a:ext>
            </a:extLst>
          </p:cNvPr>
          <p:cNvSpPr>
            <a:spLocks noGrp="1"/>
          </p:cNvSpPr>
          <p:nvPr>
            <p:ph type="sldNum" sz="quarter" idx="5"/>
          </p:nvPr>
        </p:nvSpPr>
        <p:spPr/>
        <p:txBody>
          <a:bodyPr/>
          <a:lstStyle/>
          <a:p>
            <a:fld id="{85CF64A2-FE87-47B7-A0AB-0EC9230FA76C}" type="slidenum">
              <a:rPr lang="zh-CN" altLang="en-US" smtClean="0"/>
              <a:t>44</a:t>
            </a:fld>
            <a:endParaRPr lang="zh-CN" altLang="en-US"/>
          </a:p>
        </p:txBody>
      </p:sp>
    </p:spTree>
    <p:extLst>
      <p:ext uri="{BB962C8B-B14F-4D97-AF65-F5344CB8AC3E}">
        <p14:creationId xmlns:p14="http://schemas.microsoft.com/office/powerpoint/2010/main" val="29007067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There are also some limitations of our method. Some of the biggest limitations are: 1. Our method highly depends on topology and local geometry. 2. Although we have taken a first step, the effect of correlation in inverse rendering needs further investigation. And a major limitation but also an interesting future direction is that we still mainly focus on discrete meshes. Applying MCMC to volumetric or stochastic geometry is still an open problem.</a:t>
            </a:r>
            <a:endParaRPr lang="zh-CN" altLang="en-US" dirty="0"/>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45</a:t>
            </a:fld>
            <a:endParaRPr lang="zh-CN" altLang="en-US"/>
          </a:p>
        </p:txBody>
      </p:sp>
    </p:spTree>
    <p:extLst>
      <p:ext uri="{BB962C8B-B14F-4D97-AF65-F5344CB8AC3E}">
        <p14:creationId xmlns:p14="http://schemas.microsoft.com/office/powerpoint/2010/main" val="25398774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Finally, we would like to thank all the anonymous reviewers who helped significantly to improve this project. You can find out more about our project by checking out project page, or scanning this QR code. Thank you</a:t>
            </a:r>
            <a:endParaRPr lang="zh-CN" altLang="en-US" dirty="0"/>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46</a:t>
            </a:fld>
            <a:endParaRPr lang="zh-CN" altLang="en-US"/>
          </a:p>
        </p:txBody>
      </p:sp>
    </p:spTree>
    <p:extLst>
      <p:ext uri="{BB962C8B-B14F-4D97-AF65-F5344CB8AC3E}">
        <p14:creationId xmlns:p14="http://schemas.microsoft.com/office/powerpoint/2010/main" val="4272072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So far, the differentiable rendering community has made a huge progress in estimating the boundary integral. Existing methods fall into two major categories. One is direct estimation by sampling discontinuities, shown on the left. This thread of work directly places samples on the discontinuities, and evaluates the boundary integral using these samples. Some previous works include …, and the state of the art is Projective Sampling proposed by Zhang et al in 2023. Another popular direction, shown on the right, is to reparametrize the boundary integral to evaluate it on a different, easier domain, which I will not go into details. Some existing works include … Our work adds another paper to the first category, direct estimation. </a:t>
            </a:r>
            <a:endParaRPr lang="zh-CN" altLang="en-US" dirty="0"/>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6</a:t>
            </a:fld>
            <a:endParaRPr lang="zh-CN" altLang="en-US"/>
          </a:p>
        </p:txBody>
      </p:sp>
    </p:spTree>
    <p:extLst>
      <p:ext uri="{BB962C8B-B14F-4D97-AF65-F5344CB8AC3E}">
        <p14:creationId xmlns:p14="http://schemas.microsoft.com/office/powerpoint/2010/main" val="2773565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BD5B0-A141-FF64-7F74-1D46D9386E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8FAC0-D498-570C-4B9A-8178C1B54A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E22A2-5770-08E2-8B0E-7A859B993435}"/>
              </a:ext>
            </a:extLst>
          </p:cNvPr>
          <p:cNvSpPr>
            <a:spLocks noGrp="1"/>
          </p:cNvSpPr>
          <p:nvPr>
            <p:ph type="body" idx="1"/>
          </p:nvPr>
        </p:nvSpPr>
        <p:spPr/>
        <p:txBody>
          <a:bodyPr/>
          <a:lstStyle/>
          <a:p>
            <a:r>
              <a:rPr lang="en-US" altLang="zh-CN" dirty="0"/>
              <a:t>At this point, a natural question to ask is, with all the previous works, why do we need yet another boundary handling algorithm? </a:t>
            </a:r>
            <a:endParaRPr lang="zh-CN" altLang="en-US" dirty="0"/>
          </a:p>
        </p:txBody>
      </p:sp>
      <p:sp>
        <p:nvSpPr>
          <p:cNvPr id="4" name="Slide Number Placeholder 3">
            <a:extLst>
              <a:ext uri="{FF2B5EF4-FFF2-40B4-BE49-F238E27FC236}">
                <a16:creationId xmlns:a16="http://schemas.microsoft.com/office/drawing/2014/main" id="{0223B450-CAF0-BDC8-34B1-DA4A2ABCECE4}"/>
              </a:ext>
            </a:extLst>
          </p:cNvPr>
          <p:cNvSpPr>
            <a:spLocks noGrp="1"/>
          </p:cNvSpPr>
          <p:nvPr>
            <p:ph type="sldNum" sz="quarter" idx="5"/>
          </p:nvPr>
        </p:nvSpPr>
        <p:spPr/>
        <p:txBody>
          <a:bodyPr/>
          <a:lstStyle/>
          <a:p>
            <a:fld id="{85CF64A2-FE87-47B7-A0AB-0EC9230FA76C}" type="slidenum">
              <a:rPr lang="zh-CN" altLang="en-US" smtClean="0"/>
              <a:t>7</a:t>
            </a:fld>
            <a:endParaRPr lang="zh-CN" altLang="en-US"/>
          </a:p>
        </p:txBody>
      </p:sp>
    </p:spTree>
    <p:extLst>
      <p:ext uri="{BB962C8B-B14F-4D97-AF65-F5344CB8AC3E}">
        <p14:creationId xmlns:p14="http://schemas.microsoft.com/office/powerpoint/2010/main" val="2031376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5D4F4-FA33-2EDC-94AE-A1CE2932D0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1B6DBD-08E1-1E1E-415C-B045BE1D43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6C0CBA-AFA0-692D-B7BA-1E3C6247251A}"/>
              </a:ext>
            </a:extLst>
          </p:cNvPr>
          <p:cNvSpPr>
            <a:spLocks noGrp="1"/>
          </p:cNvSpPr>
          <p:nvPr>
            <p:ph type="body" idx="1"/>
          </p:nvPr>
        </p:nvSpPr>
        <p:spPr/>
        <p:txBody>
          <a:bodyPr/>
          <a:lstStyle/>
          <a:p>
            <a:r>
              <a:rPr lang="en-US" altLang="zh-CN" dirty="0"/>
              <a:t>While previous works have introduced multiple methods to improve boundary sampling, they also showed the fact that efficient boundary sampling is difficult.  In the following, I will highlight some of the main reasons for such difficulties, and I will show that by leveraging MCMC, our method can improve the efficiency for boundary sampling. </a:t>
            </a:r>
            <a:endParaRPr lang="zh-CN" altLang="en-US" dirty="0"/>
          </a:p>
        </p:txBody>
      </p:sp>
      <p:sp>
        <p:nvSpPr>
          <p:cNvPr id="4" name="Slide Number Placeholder 3">
            <a:extLst>
              <a:ext uri="{FF2B5EF4-FFF2-40B4-BE49-F238E27FC236}">
                <a16:creationId xmlns:a16="http://schemas.microsoft.com/office/drawing/2014/main" id="{36ADA8FB-C5EE-CD04-0DE9-39B88555FB6A}"/>
              </a:ext>
            </a:extLst>
          </p:cNvPr>
          <p:cNvSpPr>
            <a:spLocks noGrp="1"/>
          </p:cNvSpPr>
          <p:nvPr>
            <p:ph type="sldNum" sz="quarter" idx="5"/>
          </p:nvPr>
        </p:nvSpPr>
        <p:spPr/>
        <p:txBody>
          <a:bodyPr/>
          <a:lstStyle/>
          <a:p>
            <a:fld id="{85CF64A2-FE87-47B7-A0AB-0EC9230FA76C}" type="slidenum">
              <a:rPr lang="zh-CN" altLang="en-US" smtClean="0"/>
              <a:t>8</a:t>
            </a:fld>
            <a:endParaRPr lang="zh-CN" altLang="en-US"/>
          </a:p>
        </p:txBody>
      </p:sp>
    </p:spTree>
    <p:extLst>
      <p:ext uri="{BB962C8B-B14F-4D97-AF65-F5344CB8AC3E}">
        <p14:creationId xmlns:p14="http://schemas.microsoft.com/office/powerpoint/2010/main" val="2484453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And furthermore, by getting rid of the acceleration structure that previous works rely on, our method offers better scalability and robustness</a:t>
            </a:r>
            <a:endParaRPr lang="zh-CN" altLang="en-US" dirty="0"/>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9</a:t>
            </a:fld>
            <a:endParaRPr lang="zh-CN" altLang="en-US"/>
          </a:p>
        </p:txBody>
      </p:sp>
    </p:spTree>
    <p:extLst>
      <p:ext uri="{BB962C8B-B14F-4D97-AF65-F5344CB8AC3E}">
        <p14:creationId xmlns:p14="http://schemas.microsoft.com/office/powerpoint/2010/main" val="2951278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Before I dive into the technical details, I’ll show a preview of our results. When calculating the gradient in the yellow and orange box, our method significantly outperforms the baselines</a:t>
            </a:r>
            <a:endParaRPr lang="zh-CN" altLang="en-US" dirty="0"/>
          </a:p>
        </p:txBody>
      </p:sp>
      <p:sp>
        <p:nvSpPr>
          <p:cNvPr id="4" name="Slide Number Placeholder 3"/>
          <p:cNvSpPr>
            <a:spLocks noGrp="1"/>
          </p:cNvSpPr>
          <p:nvPr>
            <p:ph type="sldNum" sz="quarter" idx="5"/>
          </p:nvPr>
        </p:nvSpPr>
        <p:spPr/>
        <p:txBody>
          <a:bodyPr/>
          <a:lstStyle/>
          <a:p>
            <a:fld id="{85CF64A2-FE87-47B7-A0AB-0EC9230FA76C}" type="slidenum">
              <a:rPr lang="zh-CN" altLang="en-US" smtClean="0"/>
              <a:t>10</a:t>
            </a:fld>
            <a:endParaRPr lang="zh-CN" altLang="en-US"/>
          </a:p>
        </p:txBody>
      </p:sp>
    </p:spTree>
    <p:extLst>
      <p:ext uri="{BB962C8B-B14F-4D97-AF65-F5344CB8AC3E}">
        <p14:creationId xmlns:p14="http://schemas.microsoft.com/office/powerpoint/2010/main" val="30711236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descr="A black and white logo&#10;&#10;Description automatically generated">
            <a:extLst>
              <a:ext uri="{FF2B5EF4-FFF2-40B4-BE49-F238E27FC236}">
                <a16:creationId xmlns:a16="http://schemas.microsoft.com/office/drawing/2014/main" id="{CCD55046-B336-10B4-F15D-CF199118C6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60468" y="276045"/>
            <a:ext cx="2128596" cy="2587925"/>
          </a:xfrm>
          <a:prstGeom prst="rect">
            <a:avLst/>
          </a:prstGeom>
        </p:spPr>
      </p:pic>
      <p:sp>
        <p:nvSpPr>
          <p:cNvPr id="2" name="Title 1">
            <a:extLst>
              <a:ext uri="{FF2B5EF4-FFF2-40B4-BE49-F238E27FC236}">
                <a16:creationId xmlns:a16="http://schemas.microsoft.com/office/drawing/2014/main" id="{5C808BFA-E5EB-EC4E-A192-25D70392DD69}"/>
              </a:ext>
            </a:extLst>
          </p:cNvPr>
          <p:cNvSpPr>
            <a:spLocks noGrp="1"/>
          </p:cNvSpPr>
          <p:nvPr>
            <p:ph type="ctrTitle"/>
          </p:nvPr>
        </p:nvSpPr>
        <p:spPr>
          <a:xfrm>
            <a:off x="910897" y="1276710"/>
            <a:ext cx="7927675" cy="2204718"/>
          </a:xfrm>
          <a:prstGeom prst="rect">
            <a:avLst/>
          </a:prstGeom>
        </p:spPr>
        <p:txBody>
          <a:bodyPr anchor="t" anchorCtr="0">
            <a:normAutofit/>
          </a:bodyPr>
          <a:lstStyle>
            <a:lvl1pPr algn="l">
              <a:defRPr sz="5000" b="1" i="0" baseline="0">
                <a:solidFill>
                  <a:srgbClr val="FAE7D7"/>
                </a:solidFill>
                <a:latin typeface="Roboto" pitchFamily="2" charset="0"/>
              </a:defRPr>
            </a:lvl1pPr>
          </a:lstStyle>
          <a:p>
            <a:r>
              <a:rPr lang="en-US" altLang="zh-CN"/>
              <a:t>Click to edit Master title style</a:t>
            </a:r>
            <a:endParaRPr lang="en-US" dirty="0"/>
          </a:p>
        </p:txBody>
      </p:sp>
      <p:sp>
        <p:nvSpPr>
          <p:cNvPr id="13" name="Content Placeholder 12">
            <a:extLst>
              <a:ext uri="{FF2B5EF4-FFF2-40B4-BE49-F238E27FC236}">
                <a16:creationId xmlns:a16="http://schemas.microsoft.com/office/drawing/2014/main" id="{F7791028-E241-FF35-70FE-F9D3B33703D1}"/>
              </a:ext>
            </a:extLst>
          </p:cNvPr>
          <p:cNvSpPr>
            <a:spLocks noGrp="1"/>
          </p:cNvSpPr>
          <p:nvPr>
            <p:ph sz="quarter" idx="10"/>
          </p:nvPr>
        </p:nvSpPr>
        <p:spPr>
          <a:xfrm>
            <a:off x="910597" y="3864634"/>
            <a:ext cx="7927975" cy="1716656"/>
          </a:xfrm>
        </p:spPr>
        <p:txBody>
          <a:bodyPr>
            <a:normAutofit/>
          </a:bodyPr>
          <a:lstStyle>
            <a:lvl1pPr>
              <a:defRPr sz="2000"/>
            </a:lvl1pPr>
          </a:lstStyle>
          <a:p>
            <a:pPr lvl="0"/>
            <a:r>
              <a:rPr lang="en-US" altLang="zh-CN"/>
              <a:t>Click to edit Master text styles</a:t>
            </a:r>
          </a:p>
        </p:txBody>
      </p:sp>
      <p:sp>
        <p:nvSpPr>
          <p:cNvPr id="3" name="TextBox 2">
            <a:extLst>
              <a:ext uri="{FF2B5EF4-FFF2-40B4-BE49-F238E27FC236}">
                <a16:creationId xmlns:a16="http://schemas.microsoft.com/office/drawing/2014/main" id="{67B9E6E7-C4CD-A0CA-06FF-3BD49F107FCC}"/>
              </a:ext>
            </a:extLst>
          </p:cNvPr>
          <p:cNvSpPr txBox="1"/>
          <p:nvPr userDrawn="1"/>
        </p:nvSpPr>
        <p:spPr>
          <a:xfrm>
            <a:off x="247291" y="6379536"/>
            <a:ext cx="6350393" cy="338554"/>
          </a:xfrm>
          <a:prstGeom prst="rect">
            <a:avLst/>
          </a:prstGeom>
          <a:noFill/>
        </p:spPr>
        <p:txBody>
          <a:bodyPr wrap="none" rtlCol="0">
            <a:spAutoFit/>
          </a:bodyPr>
          <a:lstStyle/>
          <a:p>
            <a:pPr algn="l"/>
            <a:r>
              <a:rPr lang="en-US" altLang="zh-CN" sz="1600" dirty="0">
                <a:solidFill>
                  <a:srgbClr val="FAE7D7"/>
                </a:solidFill>
                <a:latin typeface="Arial" panose="020B0604020202020204" pitchFamily="34" charset="0"/>
                <a:cs typeface="Arial" panose="020B0604020202020204" pitchFamily="34" charset="0"/>
              </a:rPr>
              <a:t>MCMC Sampling of Visibility Boundaries for Differentiable Rendering</a:t>
            </a:r>
            <a:endParaRPr lang="zh-CN" altLang="en-US" sz="1600" dirty="0">
              <a:solidFill>
                <a:srgbClr val="FAE7D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7303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08BFA-E5EB-EC4E-A192-25D70392DD69}"/>
              </a:ext>
            </a:extLst>
          </p:cNvPr>
          <p:cNvSpPr>
            <a:spLocks noGrp="1"/>
          </p:cNvSpPr>
          <p:nvPr>
            <p:ph type="ctrTitle"/>
          </p:nvPr>
        </p:nvSpPr>
        <p:spPr>
          <a:xfrm>
            <a:off x="910897" y="2252544"/>
            <a:ext cx="7927675" cy="1481644"/>
          </a:xfrm>
          <a:prstGeom prst="rect">
            <a:avLst/>
          </a:prstGeom>
        </p:spPr>
        <p:txBody>
          <a:bodyPr anchor="t" anchorCtr="0">
            <a:normAutofit/>
          </a:bodyPr>
          <a:lstStyle>
            <a:lvl1pPr algn="l">
              <a:defRPr sz="4400" b="1" i="0" baseline="0">
                <a:solidFill>
                  <a:srgbClr val="FAE7D7"/>
                </a:solidFill>
                <a:latin typeface="Roboto" pitchFamily="2" charset="0"/>
              </a:defRPr>
            </a:lvl1pPr>
          </a:lstStyle>
          <a:p>
            <a:r>
              <a:rPr lang="en-US" altLang="zh-CN"/>
              <a:t>Click to edit Master title style</a:t>
            </a:r>
            <a:endParaRPr lang="en-US" dirty="0"/>
          </a:p>
        </p:txBody>
      </p:sp>
      <p:pic>
        <p:nvPicPr>
          <p:cNvPr id="3" name="Picture 2" descr="A black and white logo&#10;&#10;Description automatically generated">
            <a:extLst>
              <a:ext uri="{FF2B5EF4-FFF2-40B4-BE49-F238E27FC236}">
                <a16:creationId xmlns:a16="http://schemas.microsoft.com/office/drawing/2014/main" id="{4D1D40F5-567B-46D3-5FC5-F828CCBB47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60468" y="276045"/>
            <a:ext cx="2128596" cy="2587925"/>
          </a:xfrm>
          <a:prstGeom prst="rect">
            <a:avLst/>
          </a:prstGeom>
        </p:spPr>
      </p:pic>
      <p:sp>
        <p:nvSpPr>
          <p:cNvPr id="4" name="TextBox 3">
            <a:extLst>
              <a:ext uri="{FF2B5EF4-FFF2-40B4-BE49-F238E27FC236}">
                <a16:creationId xmlns:a16="http://schemas.microsoft.com/office/drawing/2014/main" id="{756DB0DB-8AA7-D2EA-681E-FFEA0E367CCD}"/>
              </a:ext>
            </a:extLst>
          </p:cNvPr>
          <p:cNvSpPr txBox="1"/>
          <p:nvPr userDrawn="1"/>
        </p:nvSpPr>
        <p:spPr>
          <a:xfrm>
            <a:off x="247291" y="6379536"/>
            <a:ext cx="6350393" cy="338554"/>
          </a:xfrm>
          <a:prstGeom prst="rect">
            <a:avLst/>
          </a:prstGeom>
          <a:noFill/>
        </p:spPr>
        <p:txBody>
          <a:bodyPr wrap="none" rtlCol="0">
            <a:spAutoFit/>
          </a:bodyPr>
          <a:lstStyle/>
          <a:p>
            <a:pPr algn="l"/>
            <a:r>
              <a:rPr lang="en-US" altLang="zh-CN" sz="1600" dirty="0">
                <a:solidFill>
                  <a:srgbClr val="FAE7D7"/>
                </a:solidFill>
                <a:latin typeface="Arial" panose="020B0604020202020204" pitchFamily="34" charset="0"/>
                <a:cs typeface="Arial" panose="020B0604020202020204" pitchFamily="34" charset="0"/>
              </a:rPr>
              <a:t>MCMC Sampling of Visibility Boundaries for Differentiable Rendering</a:t>
            </a:r>
            <a:endParaRPr lang="zh-CN" altLang="en-US" sz="1600" dirty="0">
              <a:solidFill>
                <a:srgbClr val="FAE7D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0752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ubtitle_white">
    <p:bg>
      <p:bgPr>
        <a:solidFill>
          <a:schemeClr val="tx1"/>
        </a:solidFill>
        <a:effectLst/>
      </p:bgPr>
    </p:bg>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1F70DC8A-3033-1C0D-CC40-93642ADA6C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60468" y="276045"/>
            <a:ext cx="2128596" cy="2587925"/>
          </a:xfrm>
          <a:prstGeom prst="rect">
            <a:avLst/>
          </a:prstGeom>
        </p:spPr>
      </p:pic>
      <p:sp>
        <p:nvSpPr>
          <p:cNvPr id="2" name="Title 1">
            <a:extLst>
              <a:ext uri="{FF2B5EF4-FFF2-40B4-BE49-F238E27FC236}">
                <a16:creationId xmlns:a16="http://schemas.microsoft.com/office/drawing/2014/main" id="{5C808BFA-E5EB-EC4E-A192-25D70392DD69}"/>
              </a:ext>
            </a:extLst>
          </p:cNvPr>
          <p:cNvSpPr>
            <a:spLocks noGrp="1"/>
          </p:cNvSpPr>
          <p:nvPr>
            <p:ph type="ctrTitle"/>
          </p:nvPr>
        </p:nvSpPr>
        <p:spPr>
          <a:xfrm>
            <a:off x="910897" y="2252544"/>
            <a:ext cx="7927675" cy="1481644"/>
          </a:xfrm>
          <a:prstGeom prst="rect">
            <a:avLst/>
          </a:prstGeom>
        </p:spPr>
        <p:txBody>
          <a:bodyPr anchor="t" anchorCtr="0">
            <a:normAutofit/>
          </a:bodyPr>
          <a:lstStyle>
            <a:lvl1pPr algn="l">
              <a:defRPr sz="4400" b="1" i="0" baseline="0">
                <a:solidFill>
                  <a:schemeClr val="bg1"/>
                </a:solidFill>
                <a:latin typeface="Roboto" pitchFamily="2" charset="0"/>
              </a:defRPr>
            </a:lvl1pPr>
          </a:lstStyle>
          <a:p>
            <a:r>
              <a:rPr lang="en-US" altLang="zh-CN" dirty="0"/>
              <a:t>Click to edit Master title style</a:t>
            </a:r>
            <a:endParaRPr lang="en-US" dirty="0"/>
          </a:p>
        </p:txBody>
      </p:sp>
      <p:sp>
        <p:nvSpPr>
          <p:cNvPr id="6" name="TextBox 5">
            <a:extLst>
              <a:ext uri="{FF2B5EF4-FFF2-40B4-BE49-F238E27FC236}">
                <a16:creationId xmlns:a16="http://schemas.microsoft.com/office/drawing/2014/main" id="{F57BFD26-BC81-51DB-A942-242404789C2B}"/>
              </a:ext>
            </a:extLst>
          </p:cNvPr>
          <p:cNvSpPr txBox="1"/>
          <p:nvPr userDrawn="1"/>
        </p:nvSpPr>
        <p:spPr>
          <a:xfrm>
            <a:off x="247291" y="6379536"/>
            <a:ext cx="6350393" cy="338554"/>
          </a:xfrm>
          <a:prstGeom prst="rect">
            <a:avLst/>
          </a:prstGeom>
          <a:noFill/>
        </p:spPr>
        <p:txBody>
          <a:bodyPr wrap="none" rtlCol="0">
            <a:spAutoFit/>
          </a:bodyPr>
          <a:lstStyle/>
          <a:p>
            <a:pPr algn="l"/>
            <a:r>
              <a:rPr lang="en-US" altLang="zh-CN" sz="1600" dirty="0">
                <a:solidFill>
                  <a:schemeClr val="bg1"/>
                </a:solidFill>
                <a:latin typeface="Arial" panose="020B0604020202020204" pitchFamily="34" charset="0"/>
                <a:cs typeface="Arial" panose="020B0604020202020204" pitchFamily="34" charset="0"/>
              </a:rPr>
              <a:t>MCMC Sampling of Visibility Boundaries for Differentiable Rendering</a:t>
            </a:r>
            <a:endParaRPr lang="zh-CN" alt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6420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1271C-9747-EEE4-619C-FEB6C16FDAAA}"/>
              </a:ext>
            </a:extLst>
          </p:cNvPr>
          <p:cNvSpPr>
            <a:spLocks noGrp="1"/>
          </p:cNvSpPr>
          <p:nvPr>
            <p:ph type="title"/>
          </p:nvPr>
        </p:nvSpPr>
        <p:spPr>
          <a:xfrm>
            <a:off x="247291" y="225244"/>
            <a:ext cx="11697418" cy="687298"/>
          </a:xfrm>
          <a:prstGeom prst="rect">
            <a:avLst/>
          </a:prstGeom>
        </p:spPr>
        <p:txBody>
          <a:bodyPr>
            <a:normAutofit/>
          </a:bodyPr>
          <a:lstStyle>
            <a:lvl1pPr>
              <a:defRPr sz="4000" b="1">
                <a:solidFill>
                  <a:srgbClr val="FAE7D7"/>
                </a:solidFill>
                <a:latin typeface="Roboto" panose="02000000000000000000" pitchFamily="2" charset="0"/>
                <a:cs typeface="Roboto" panose="02000000000000000000" pitchFamily="2" charset="0"/>
              </a:defRPr>
            </a:lvl1pPr>
          </a:lstStyle>
          <a:p>
            <a:r>
              <a:rPr lang="en-US" altLang="zh-CN"/>
              <a:t>Click to edit Master title style</a:t>
            </a:r>
            <a:endParaRPr lang="zh-CN" altLang="en-US"/>
          </a:p>
        </p:txBody>
      </p:sp>
      <p:sp>
        <p:nvSpPr>
          <p:cNvPr id="5" name="Text Placeholder 2">
            <a:extLst>
              <a:ext uri="{FF2B5EF4-FFF2-40B4-BE49-F238E27FC236}">
                <a16:creationId xmlns:a16="http://schemas.microsoft.com/office/drawing/2014/main" id="{215FBEBB-FF13-14A6-8009-3D10E2B8F478}"/>
              </a:ext>
            </a:extLst>
          </p:cNvPr>
          <p:cNvSpPr>
            <a:spLocks noGrp="1"/>
          </p:cNvSpPr>
          <p:nvPr>
            <p:ph idx="1"/>
          </p:nvPr>
        </p:nvSpPr>
        <p:spPr>
          <a:xfrm>
            <a:off x="247291" y="1121434"/>
            <a:ext cx="11697418" cy="5055529"/>
          </a:xfrm>
          <a:prstGeom prst="rect">
            <a:avLst/>
          </a:prstGeom>
        </p:spPr>
        <p:txBody>
          <a:bodyPr vert="horz" lIns="91440" tIns="45720" rIns="91440" bIns="45720" rtlCol="0">
            <a:normAutofit/>
          </a:bodyPr>
          <a:lstStyle>
            <a:lvl1pPr>
              <a:defRPr sz="2800">
                <a:latin typeface="Roboto" panose="02000000000000000000" pitchFamily="2" charset="0"/>
                <a:cs typeface="Roboto" panose="02000000000000000000" pitchFamily="2" charset="0"/>
              </a:defRPr>
            </a:lvl1pPr>
            <a:lvl2pPr>
              <a:defRPr sz="2400">
                <a:latin typeface="Roboto" panose="02000000000000000000" pitchFamily="2" charset="0"/>
                <a:cs typeface="Roboto" panose="02000000000000000000" pitchFamily="2" charset="0"/>
              </a:defRPr>
            </a:lvl2pPr>
            <a:lvl3pPr>
              <a:defRPr sz="2000">
                <a:latin typeface="Roboto" panose="02000000000000000000" pitchFamily="2" charset="0"/>
                <a:cs typeface="Roboto" panose="02000000000000000000" pitchFamily="2" charset="0"/>
              </a:defRPr>
            </a:lvl3pPr>
            <a:lvl4pPr>
              <a:defRPr sz="1800">
                <a:latin typeface="Roboto" panose="02000000000000000000" pitchFamily="2" charset="0"/>
                <a:cs typeface="Roboto" panose="02000000000000000000" pitchFamily="2" charset="0"/>
              </a:defRPr>
            </a:lvl4pPr>
            <a:lvl5pPr>
              <a:defRPr sz="1800">
                <a:latin typeface="Roboto" panose="02000000000000000000" pitchFamily="2" charset="0"/>
                <a:cs typeface="Roboto" panose="02000000000000000000" pitchFamily="2" charset="0"/>
              </a:defRPr>
            </a:lvl5p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en-US" dirty="0"/>
          </a:p>
        </p:txBody>
      </p:sp>
      <p:sp>
        <p:nvSpPr>
          <p:cNvPr id="6" name="TextBox 5">
            <a:extLst>
              <a:ext uri="{FF2B5EF4-FFF2-40B4-BE49-F238E27FC236}">
                <a16:creationId xmlns:a16="http://schemas.microsoft.com/office/drawing/2014/main" id="{4F97CEC0-4AFF-8DD9-5255-E6A06B5CDAE2}"/>
              </a:ext>
            </a:extLst>
          </p:cNvPr>
          <p:cNvSpPr txBox="1"/>
          <p:nvPr/>
        </p:nvSpPr>
        <p:spPr>
          <a:xfrm>
            <a:off x="11487533" y="6385855"/>
            <a:ext cx="436338" cy="338554"/>
          </a:xfrm>
          <a:prstGeom prst="rect">
            <a:avLst/>
          </a:prstGeom>
          <a:noFill/>
        </p:spPr>
        <p:txBody>
          <a:bodyPr wrap="none" rtlCol="0">
            <a:spAutoFit/>
          </a:bodyPr>
          <a:lstStyle/>
          <a:p>
            <a:pPr algn="r"/>
            <a:fld id="{EC5B7F13-F3E9-4760-9A6B-FF5761ABECEB}" type="slidenum">
              <a:rPr lang="zh-CN" altLang="en-US" sz="1600" smtClean="0">
                <a:latin typeface="Arial" panose="020B0604020202020204" pitchFamily="34" charset="0"/>
                <a:cs typeface="Arial" panose="020B0604020202020204" pitchFamily="34" charset="0"/>
              </a:rPr>
              <a:pPr algn="r"/>
              <a:t>‹#›</a:t>
            </a:fld>
            <a:endParaRPr lang="zh-CN" altLang="en-US" sz="1600">
              <a:latin typeface="Arial" panose="020B0604020202020204" pitchFamily="34" charset="0"/>
              <a:cs typeface="Arial" panose="020B0604020202020204" pitchFamily="34" charset="0"/>
            </a:endParaRPr>
          </a:p>
        </p:txBody>
      </p:sp>
      <p:pic>
        <p:nvPicPr>
          <p:cNvPr id="4" name="Picture 3" descr="A black background with white text&#10;&#10;Description automatically generated">
            <a:extLst>
              <a:ext uri="{FF2B5EF4-FFF2-40B4-BE49-F238E27FC236}">
                <a16:creationId xmlns:a16="http://schemas.microsoft.com/office/drawing/2014/main" id="{54D4166A-64E5-0392-22E0-00357166A3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29265" y="276291"/>
            <a:ext cx="3115444" cy="585203"/>
          </a:xfrm>
          <a:prstGeom prst="rect">
            <a:avLst/>
          </a:prstGeom>
        </p:spPr>
      </p:pic>
      <p:sp>
        <p:nvSpPr>
          <p:cNvPr id="3" name="TextBox 2">
            <a:extLst>
              <a:ext uri="{FF2B5EF4-FFF2-40B4-BE49-F238E27FC236}">
                <a16:creationId xmlns:a16="http://schemas.microsoft.com/office/drawing/2014/main" id="{3E2054E2-1A89-C4CF-73FF-DA4303664E51}"/>
              </a:ext>
            </a:extLst>
          </p:cNvPr>
          <p:cNvSpPr txBox="1"/>
          <p:nvPr userDrawn="1"/>
        </p:nvSpPr>
        <p:spPr>
          <a:xfrm>
            <a:off x="247291" y="6379536"/>
            <a:ext cx="6350393" cy="338554"/>
          </a:xfrm>
          <a:prstGeom prst="rect">
            <a:avLst/>
          </a:prstGeom>
          <a:noFill/>
        </p:spPr>
        <p:txBody>
          <a:bodyPr wrap="none" rtlCol="0">
            <a:spAutoFit/>
          </a:bodyPr>
          <a:lstStyle/>
          <a:p>
            <a:pPr algn="l"/>
            <a:r>
              <a:rPr lang="en-US" altLang="zh-CN" sz="1600" dirty="0">
                <a:solidFill>
                  <a:srgbClr val="FAE7D7"/>
                </a:solidFill>
                <a:latin typeface="Arial" panose="020B0604020202020204" pitchFamily="34" charset="0"/>
                <a:cs typeface="Arial" panose="020B0604020202020204" pitchFamily="34" charset="0"/>
              </a:rPr>
              <a:t>MCMC Sampling of Visibility Boundaries for Differentiable Rendering</a:t>
            </a:r>
            <a:endParaRPr lang="zh-CN" altLang="en-US" sz="1600" dirty="0">
              <a:solidFill>
                <a:srgbClr val="FAE7D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7105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1271C-9747-EEE4-619C-FEB6C16FDAAA}"/>
              </a:ext>
            </a:extLst>
          </p:cNvPr>
          <p:cNvSpPr>
            <a:spLocks noGrp="1"/>
          </p:cNvSpPr>
          <p:nvPr>
            <p:ph type="title"/>
          </p:nvPr>
        </p:nvSpPr>
        <p:spPr>
          <a:xfrm>
            <a:off x="247291" y="225244"/>
            <a:ext cx="11697418" cy="687298"/>
          </a:xfrm>
          <a:prstGeom prst="rect">
            <a:avLst/>
          </a:prstGeom>
        </p:spPr>
        <p:txBody>
          <a:bodyPr>
            <a:normAutofit/>
          </a:bodyPr>
          <a:lstStyle>
            <a:lvl1pPr>
              <a:defRPr sz="4000" b="1">
                <a:solidFill>
                  <a:schemeClr val="bg1"/>
                </a:solidFill>
                <a:latin typeface="Roboto" panose="02000000000000000000" pitchFamily="2" charset="0"/>
                <a:cs typeface="Roboto" panose="02000000000000000000" pitchFamily="2" charset="0"/>
              </a:defRPr>
            </a:lvl1pPr>
          </a:lstStyle>
          <a:p>
            <a:r>
              <a:rPr lang="en-US" altLang="zh-CN" dirty="0"/>
              <a:t>Click to edit Master title style</a:t>
            </a:r>
            <a:endParaRPr lang="zh-CN" altLang="en-US" dirty="0"/>
          </a:p>
        </p:txBody>
      </p:sp>
      <p:sp>
        <p:nvSpPr>
          <p:cNvPr id="5" name="Text Placeholder 2">
            <a:extLst>
              <a:ext uri="{FF2B5EF4-FFF2-40B4-BE49-F238E27FC236}">
                <a16:creationId xmlns:a16="http://schemas.microsoft.com/office/drawing/2014/main" id="{215FBEBB-FF13-14A6-8009-3D10E2B8F478}"/>
              </a:ext>
            </a:extLst>
          </p:cNvPr>
          <p:cNvSpPr>
            <a:spLocks noGrp="1"/>
          </p:cNvSpPr>
          <p:nvPr>
            <p:ph idx="1"/>
          </p:nvPr>
        </p:nvSpPr>
        <p:spPr>
          <a:xfrm>
            <a:off x="247291" y="1121434"/>
            <a:ext cx="11697418" cy="5055529"/>
          </a:xfrm>
          <a:prstGeom prst="rect">
            <a:avLst/>
          </a:prstGeom>
        </p:spPr>
        <p:txBody>
          <a:bodyPr vert="horz" lIns="91440" tIns="45720" rIns="91440" bIns="45720" rtlCol="0">
            <a:normAutofit/>
          </a:bodyPr>
          <a:lstStyle>
            <a:lvl1pPr>
              <a:defRPr sz="2800">
                <a:solidFill>
                  <a:schemeClr val="bg1"/>
                </a:solidFill>
                <a:latin typeface="Roboto" panose="02000000000000000000" pitchFamily="2" charset="0"/>
                <a:cs typeface="Roboto" panose="02000000000000000000" pitchFamily="2" charset="0"/>
              </a:defRPr>
            </a:lvl1pPr>
            <a:lvl2pPr>
              <a:defRPr sz="2400">
                <a:solidFill>
                  <a:schemeClr val="bg1"/>
                </a:solidFill>
                <a:latin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cs typeface="Roboto" panose="02000000000000000000" pitchFamily="2" charset="0"/>
              </a:defRPr>
            </a:lvl3pPr>
            <a:lvl4pPr>
              <a:defRPr sz="1800">
                <a:solidFill>
                  <a:schemeClr val="bg1"/>
                </a:solidFill>
                <a:latin typeface="Roboto" panose="02000000000000000000" pitchFamily="2" charset="0"/>
                <a:cs typeface="Roboto" panose="02000000000000000000" pitchFamily="2" charset="0"/>
              </a:defRPr>
            </a:lvl4pPr>
            <a:lvl5pPr>
              <a:defRPr sz="1800">
                <a:solidFill>
                  <a:schemeClr val="bg1"/>
                </a:solidFill>
                <a:latin typeface="Roboto" panose="02000000000000000000" pitchFamily="2" charset="0"/>
                <a:cs typeface="Roboto" panose="02000000000000000000" pitchFamily="2" charset="0"/>
              </a:defRPr>
            </a:lvl5p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en-US" dirty="0"/>
          </a:p>
        </p:txBody>
      </p:sp>
      <p:sp>
        <p:nvSpPr>
          <p:cNvPr id="6" name="TextBox 5">
            <a:extLst>
              <a:ext uri="{FF2B5EF4-FFF2-40B4-BE49-F238E27FC236}">
                <a16:creationId xmlns:a16="http://schemas.microsoft.com/office/drawing/2014/main" id="{4F97CEC0-4AFF-8DD9-5255-E6A06B5CDAE2}"/>
              </a:ext>
            </a:extLst>
          </p:cNvPr>
          <p:cNvSpPr txBox="1"/>
          <p:nvPr/>
        </p:nvSpPr>
        <p:spPr>
          <a:xfrm>
            <a:off x="11487533" y="6385855"/>
            <a:ext cx="436338" cy="338554"/>
          </a:xfrm>
          <a:prstGeom prst="rect">
            <a:avLst/>
          </a:prstGeom>
          <a:noFill/>
        </p:spPr>
        <p:txBody>
          <a:bodyPr wrap="none" rtlCol="0">
            <a:spAutoFit/>
          </a:bodyPr>
          <a:lstStyle/>
          <a:p>
            <a:pPr algn="r"/>
            <a:fld id="{EC5B7F13-F3E9-4760-9A6B-FF5761ABECEB}" type="slidenum">
              <a:rPr lang="zh-CN" altLang="en-US" sz="1600" smtClean="0">
                <a:latin typeface="Arial" panose="020B0604020202020204" pitchFamily="34" charset="0"/>
                <a:cs typeface="Arial" panose="020B0604020202020204" pitchFamily="34" charset="0"/>
              </a:rPr>
              <a:pPr algn="r"/>
              <a:t>‹#›</a:t>
            </a:fld>
            <a:endParaRPr lang="zh-CN" altLang="en-US" sz="1600">
              <a:latin typeface="Arial" panose="020B0604020202020204" pitchFamily="34" charset="0"/>
              <a:cs typeface="Arial" panose="020B0604020202020204" pitchFamily="34" charset="0"/>
            </a:endParaRPr>
          </a:p>
        </p:txBody>
      </p:sp>
      <p:pic>
        <p:nvPicPr>
          <p:cNvPr id="3" name="Picture 2" descr="A black text on a black background&#10;&#10;Description automatically generated">
            <a:extLst>
              <a:ext uri="{FF2B5EF4-FFF2-40B4-BE49-F238E27FC236}">
                <a16:creationId xmlns:a16="http://schemas.microsoft.com/office/drawing/2014/main" id="{A7F9272F-0EE3-6B83-D1D0-BC1016F598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29265" y="276291"/>
            <a:ext cx="3115445" cy="585203"/>
          </a:xfrm>
          <a:prstGeom prst="rect">
            <a:avLst/>
          </a:prstGeom>
        </p:spPr>
      </p:pic>
      <p:sp>
        <p:nvSpPr>
          <p:cNvPr id="7" name="TextBox 6">
            <a:extLst>
              <a:ext uri="{FF2B5EF4-FFF2-40B4-BE49-F238E27FC236}">
                <a16:creationId xmlns:a16="http://schemas.microsoft.com/office/drawing/2014/main" id="{3F75A4BD-4684-517B-02F5-05CEABD80C03}"/>
              </a:ext>
            </a:extLst>
          </p:cNvPr>
          <p:cNvSpPr txBox="1"/>
          <p:nvPr userDrawn="1"/>
        </p:nvSpPr>
        <p:spPr>
          <a:xfrm>
            <a:off x="247291" y="6379536"/>
            <a:ext cx="6350393" cy="338554"/>
          </a:xfrm>
          <a:prstGeom prst="rect">
            <a:avLst/>
          </a:prstGeom>
          <a:noFill/>
        </p:spPr>
        <p:txBody>
          <a:bodyPr wrap="none" rtlCol="0">
            <a:spAutoFit/>
          </a:bodyPr>
          <a:lstStyle/>
          <a:p>
            <a:pPr algn="l"/>
            <a:r>
              <a:rPr lang="en-US" altLang="zh-CN" sz="1600" dirty="0">
                <a:solidFill>
                  <a:schemeClr val="bg1"/>
                </a:solidFill>
                <a:latin typeface="Arial" panose="020B0604020202020204" pitchFamily="34" charset="0"/>
                <a:cs typeface="Arial" panose="020B0604020202020204" pitchFamily="34" charset="0"/>
              </a:rPr>
              <a:t>MCMC Sampling of Visibility Boundaries for Differentiable Rendering</a:t>
            </a:r>
            <a:endParaRPr lang="zh-CN" alt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5841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Title and content">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1271C-9747-EEE4-619C-FEB6C16FDAAA}"/>
              </a:ext>
            </a:extLst>
          </p:cNvPr>
          <p:cNvSpPr>
            <a:spLocks noGrp="1"/>
          </p:cNvSpPr>
          <p:nvPr>
            <p:ph type="title"/>
          </p:nvPr>
        </p:nvSpPr>
        <p:spPr>
          <a:xfrm>
            <a:off x="247291" y="225244"/>
            <a:ext cx="11697418" cy="687298"/>
          </a:xfrm>
          <a:prstGeom prst="rect">
            <a:avLst/>
          </a:prstGeom>
        </p:spPr>
        <p:txBody>
          <a:bodyPr>
            <a:normAutofit/>
          </a:bodyPr>
          <a:lstStyle>
            <a:lvl1pPr>
              <a:defRPr sz="4000" b="1">
                <a:solidFill>
                  <a:srgbClr val="FAE7D7"/>
                </a:solidFill>
                <a:latin typeface="Roboto" panose="02000000000000000000" pitchFamily="2" charset="0"/>
                <a:cs typeface="Roboto" panose="02000000000000000000" pitchFamily="2" charset="0"/>
              </a:defRPr>
            </a:lvl1pPr>
          </a:lstStyle>
          <a:p>
            <a:r>
              <a:rPr lang="en-US" altLang="zh-CN"/>
              <a:t>Click to edit Master title style</a:t>
            </a:r>
            <a:endParaRPr lang="zh-CN" altLang="en-US"/>
          </a:p>
        </p:txBody>
      </p:sp>
      <p:sp>
        <p:nvSpPr>
          <p:cNvPr id="6" name="TextBox 5">
            <a:extLst>
              <a:ext uri="{FF2B5EF4-FFF2-40B4-BE49-F238E27FC236}">
                <a16:creationId xmlns:a16="http://schemas.microsoft.com/office/drawing/2014/main" id="{4F97CEC0-4AFF-8DD9-5255-E6A06B5CDAE2}"/>
              </a:ext>
            </a:extLst>
          </p:cNvPr>
          <p:cNvSpPr txBox="1"/>
          <p:nvPr/>
        </p:nvSpPr>
        <p:spPr>
          <a:xfrm>
            <a:off x="11487533" y="6385855"/>
            <a:ext cx="436338" cy="338554"/>
          </a:xfrm>
          <a:prstGeom prst="rect">
            <a:avLst/>
          </a:prstGeom>
          <a:noFill/>
        </p:spPr>
        <p:txBody>
          <a:bodyPr wrap="none" rtlCol="0">
            <a:spAutoFit/>
          </a:bodyPr>
          <a:lstStyle/>
          <a:p>
            <a:pPr algn="r"/>
            <a:fld id="{EC5B7F13-F3E9-4760-9A6B-FF5761ABECEB}" type="slidenum">
              <a:rPr lang="zh-CN" altLang="en-US" sz="1600" smtClean="0">
                <a:latin typeface="Arial" panose="020B0604020202020204" pitchFamily="34" charset="0"/>
                <a:cs typeface="Arial" panose="020B0604020202020204" pitchFamily="34" charset="0"/>
              </a:rPr>
              <a:pPr algn="r"/>
              <a:t>‹#›</a:t>
            </a:fld>
            <a:endParaRPr lang="zh-CN" altLang="en-US" sz="1600">
              <a:latin typeface="Arial" panose="020B0604020202020204" pitchFamily="34" charset="0"/>
              <a:cs typeface="Arial" panose="020B0604020202020204" pitchFamily="34" charset="0"/>
            </a:endParaRPr>
          </a:p>
        </p:txBody>
      </p:sp>
      <p:pic>
        <p:nvPicPr>
          <p:cNvPr id="4" name="Picture 3" descr="A black background with white text&#10;&#10;Description automatically generated">
            <a:extLst>
              <a:ext uri="{FF2B5EF4-FFF2-40B4-BE49-F238E27FC236}">
                <a16:creationId xmlns:a16="http://schemas.microsoft.com/office/drawing/2014/main" id="{62B3E531-8500-22B4-A5A7-DA5C5D126F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29265" y="276291"/>
            <a:ext cx="3115444" cy="585203"/>
          </a:xfrm>
          <a:prstGeom prst="rect">
            <a:avLst/>
          </a:prstGeom>
        </p:spPr>
      </p:pic>
      <p:sp>
        <p:nvSpPr>
          <p:cNvPr id="3" name="TextBox 2">
            <a:extLst>
              <a:ext uri="{FF2B5EF4-FFF2-40B4-BE49-F238E27FC236}">
                <a16:creationId xmlns:a16="http://schemas.microsoft.com/office/drawing/2014/main" id="{6744A694-8ABE-B16F-CC24-08E40728F536}"/>
              </a:ext>
            </a:extLst>
          </p:cNvPr>
          <p:cNvSpPr txBox="1"/>
          <p:nvPr userDrawn="1"/>
        </p:nvSpPr>
        <p:spPr>
          <a:xfrm>
            <a:off x="247291" y="6379536"/>
            <a:ext cx="6350393" cy="338554"/>
          </a:xfrm>
          <a:prstGeom prst="rect">
            <a:avLst/>
          </a:prstGeom>
          <a:noFill/>
        </p:spPr>
        <p:txBody>
          <a:bodyPr wrap="none" rtlCol="0">
            <a:spAutoFit/>
          </a:bodyPr>
          <a:lstStyle/>
          <a:p>
            <a:pPr algn="l"/>
            <a:r>
              <a:rPr lang="en-US" altLang="zh-CN" sz="1600" dirty="0">
                <a:solidFill>
                  <a:srgbClr val="FAE7D7"/>
                </a:solidFill>
                <a:latin typeface="Arial" panose="020B0604020202020204" pitchFamily="34" charset="0"/>
                <a:cs typeface="Arial" panose="020B0604020202020204" pitchFamily="34" charset="0"/>
              </a:rPr>
              <a:t>MCMC Sampling of Visibility Boundaries for Differentiable Rendering</a:t>
            </a:r>
            <a:endParaRPr lang="zh-CN" altLang="en-US" sz="1600" dirty="0">
              <a:solidFill>
                <a:srgbClr val="FAE7D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3977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_Title and content">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1271C-9747-EEE4-619C-FEB6C16FDAAA}"/>
              </a:ext>
            </a:extLst>
          </p:cNvPr>
          <p:cNvSpPr>
            <a:spLocks noGrp="1"/>
          </p:cNvSpPr>
          <p:nvPr>
            <p:ph type="title"/>
          </p:nvPr>
        </p:nvSpPr>
        <p:spPr>
          <a:xfrm>
            <a:off x="247291" y="225244"/>
            <a:ext cx="11697418" cy="687298"/>
          </a:xfrm>
          <a:prstGeom prst="rect">
            <a:avLst/>
          </a:prstGeom>
        </p:spPr>
        <p:txBody>
          <a:bodyPr>
            <a:normAutofit/>
          </a:bodyPr>
          <a:lstStyle>
            <a:lvl1pPr>
              <a:defRPr sz="4000" b="1">
                <a:solidFill>
                  <a:srgbClr val="FAE7D7"/>
                </a:solidFill>
                <a:latin typeface="Roboto" panose="02000000000000000000" pitchFamily="2" charset="0"/>
                <a:cs typeface="Roboto" panose="02000000000000000000" pitchFamily="2" charset="0"/>
              </a:defRPr>
            </a:lvl1pPr>
          </a:lstStyle>
          <a:p>
            <a:r>
              <a:rPr lang="en-US" altLang="zh-CN"/>
              <a:t>Click to edit Master title style</a:t>
            </a:r>
            <a:endParaRPr lang="zh-CN" altLang="en-US"/>
          </a:p>
        </p:txBody>
      </p:sp>
      <p:sp>
        <p:nvSpPr>
          <p:cNvPr id="6" name="TextBox 5">
            <a:extLst>
              <a:ext uri="{FF2B5EF4-FFF2-40B4-BE49-F238E27FC236}">
                <a16:creationId xmlns:a16="http://schemas.microsoft.com/office/drawing/2014/main" id="{4F97CEC0-4AFF-8DD9-5255-E6A06B5CDAE2}"/>
              </a:ext>
            </a:extLst>
          </p:cNvPr>
          <p:cNvSpPr txBox="1"/>
          <p:nvPr/>
        </p:nvSpPr>
        <p:spPr>
          <a:xfrm>
            <a:off x="11487533" y="6385855"/>
            <a:ext cx="436338" cy="338554"/>
          </a:xfrm>
          <a:prstGeom prst="rect">
            <a:avLst/>
          </a:prstGeom>
          <a:noFill/>
        </p:spPr>
        <p:txBody>
          <a:bodyPr wrap="none" rtlCol="0">
            <a:spAutoFit/>
          </a:bodyPr>
          <a:lstStyle/>
          <a:p>
            <a:pPr algn="r"/>
            <a:fld id="{EC5B7F13-F3E9-4760-9A6B-FF5761ABECEB}" type="slidenum">
              <a:rPr lang="zh-CN" altLang="en-US" sz="1600" smtClean="0">
                <a:latin typeface="Arial" panose="020B0604020202020204" pitchFamily="34" charset="0"/>
                <a:cs typeface="Arial" panose="020B0604020202020204" pitchFamily="34" charset="0"/>
              </a:rPr>
              <a:pPr algn="r"/>
              <a:t>‹#›</a:t>
            </a:fld>
            <a:endParaRPr lang="zh-CN" altLang="en-US" sz="1600">
              <a:latin typeface="Arial" panose="020B0604020202020204" pitchFamily="34" charset="0"/>
              <a:cs typeface="Arial" panose="020B0604020202020204" pitchFamily="34" charset="0"/>
            </a:endParaRPr>
          </a:p>
        </p:txBody>
      </p:sp>
      <p:pic>
        <p:nvPicPr>
          <p:cNvPr id="4" name="Picture 3" descr="A black background with white text&#10;&#10;Description automatically generated">
            <a:extLst>
              <a:ext uri="{FF2B5EF4-FFF2-40B4-BE49-F238E27FC236}">
                <a16:creationId xmlns:a16="http://schemas.microsoft.com/office/drawing/2014/main" id="{62B3E531-8500-22B4-A5A7-DA5C5D126F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29265" y="276291"/>
            <a:ext cx="3115444" cy="585203"/>
          </a:xfrm>
          <a:prstGeom prst="rect">
            <a:avLst/>
          </a:prstGeom>
        </p:spPr>
      </p:pic>
      <p:sp>
        <p:nvSpPr>
          <p:cNvPr id="3" name="TextBox 2">
            <a:extLst>
              <a:ext uri="{FF2B5EF4-FFF2-40B4-BE49-F238E27FC236}">
                <a16:creationId xmlns:a16="http://schemas.microsoft.com/office/drawing/2014/main" id="{E3A68B3B-B538-77A7-80F7-0A8458FC79E5}"/>
              </a:ext>
            </a:extLst>
          </p:cNvPr>
          <p:cNvSpPr txBox="1"/>
          <p:nvPr userDrawn="1"/>
        </p:nvSpPr>
        <p:spPr>
          <a:xfrm>
            <a:off x="247291" y="6379536"/>
            <a:ext cx="6350393" cy="338554"/>
          </a:xfrm>
          <a:prstGeom prst="rect">
            <a:avLst/>
          </a:prstGeom>
          <a:noFill/>
        </p:spPr>
        <p:txBody>
          <a:bodyPr wrap="none" rtlCol="0">
            <a:spAutoFit/>
          </a:bodyPr>
          <a:lstStyle/>
          <a:p>
            <a:pPr algn="l"/>
            <a:r>
              <a:rPr lang="en-US" altLang="zh-CN" sz="1600" dirty="0">
                <a:solidFill>
                  <a:srgbClr val="FAE7D7"/>
                </a:solidFill>
                <a:latin typeface="Arial" panose="020B0604020202020204" pitchFamily="34" charset="0"/>
                <a:cs typeface="Arial" panose="020B0604020202020204" pitchFamily="34" charset="0"/>
              </a:rPr>
              <a:t>MCMC Sampling of Visibility Boundaries for Differentiable Rendering</a:t>
            </a:r>
            <a:endParaRPr lang="zh-CN" altLang="en-US" sz="1600" dirty="0">
              <a:solidFill>
                <a:srgbClr val="FAE7D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5736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 white">
    <p:bg>
      <p:bgPr>
        <a:solidFill>
          <a:schemeClr val="tx1"/>
        </a:solidFill>
        <a:effectLst/>
      </p:bgPr>
    </p:bg>
    <p:spTree>
      <p:nvGrpSpPr>
        <p:cNvPr id="1" name=""/>
        <p:cNvGrpSpPr/>
        <p:nvPr/>
      </p:nvGrpSpPr>
      <p:grpSpPr>
        <a:xfrm>
          <a:off x="0" y="0"/>
          <a:ext cx="0" cy="0"/>
          <a:chOff x="0" y="0"/>
          <a:chExt cx="0" cy="0"/>
        </a:xfrm>
      </p:grpSpPr>
      <p:pic>
        <p:nvPicPr>
          <p:cNvPr id="5" name="Picture 4" descr="A black text on a black background&#10;&#10;Description automatically generated">
            <a:extLst>
              <a:ext uri="{FF2B5EF4-FFF2-40B4-BE49-F238E27FC236}">
                <a16:creationId xmlns:a16="http://schemas.microsoft.com/office/drawing/2014/main" id="{058FAB97-D9C6-6BA7-51A2-4279C3A727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29265" y="276291"/>
            <a:ext cx="3115445" cy="585203"/>
          </a:xfrm>
          <a:prstGeom prst="rect">
            <a:avLst/>
          </a:prstGeom>
        </p:spPr>
      </p:pic>
      <p:sp>
        <p:nvSpPr>
          <p:cNvPr id="2" name="Title 1">
            <a:extLst>
              <a:ext uri="{FF2B5EF4-FFF2-40B4-BE49-F238E27FC236}">
                <a16:creationId xmlns:a16="http://schemas.microsoft.com/office/drawing/2014/main" id="{10D1271C-9747-EEE4-619C-FEB6C16FDAAA}"/>
              </a:ext>
            </a:extLst>
          </p:cNvPr>
          <p:cNvSpPr>
            <a:spLocks noGrp="1"/>
          </p:cNvSpPr>
          <p:nvPr>
            <p:ph type="title"/>
          </p:nvPr>
        </p:nvSpPr>
        <p:spPr>
          <a:xfrm>
            <a:off x="247291" y="225244"/>
            <a:ext cx="11697418" cy="687298"/>
          </a:xfrm>
          <a:prstGeom prst="rect">
            <a:avLst/>
          </a:prstGeom>
        </p:spPr>
        <p:txBody>
          <a:bodyPr>
            <a:normAutofit/>
          </a:bodyPr>
          <a:lstStyle>
            <a:lvl1pPr>
              <a:defRPr sz="4000" b="1">
                <a:solidFill>
                  <a:schemeClr val="bg1"/>
                </a:solidFill>
                <a:latin typeface="Roboto" panose="02000000000000000000" pitchFamily="2" charset="0"/>
                <a:cs typeface="Roboto" panose="02000000000000000000" pitchFamily="2" charset="0"/>
              </a:defRPr>
            </a:lvl1pPr>
          </a:lstStyle>
          <a:p>
            <a:r>
              <a:rPr lang="en-US" altLang="zh-CN" dirty="0"/>
              <a:t>Click to edit Master title style</a:t>
            </a:r>
            <a:endParaRPr lang="zh-CN" altLang="en-US" dirty="0"/>
          </a:p>
        </p:txBody>
      </p:sp>
      <p:sp>
        <p:nvSpPr>
          <p:cNvPr id="6" name="TextBox 5">
            <a:extLst>
              <a:ext uri="{FF2B5EF4-FFF2-40B4-BE49-F238E27FC236}">
                <a16:creationId xmlns:a16="http://schemas.microsoft.com/office/drawing/2014/main" id="{4F97CEC0-4AFF-8DD9-5255-E6A06B5CDAE2}"/>
              </a:ext>
            </a:extLst>
          </p:cNvPr>
          <p:cNvSpPr txBox="1"/>
          <p:nvPr/>
        </p:nvSpPr>
        <p:spPr>
          <a:xfrm>
            <a:off x="11487533" y="6385855"/>
            <a:ext cx="436338" cy="338554"/>
          </a:xfrm>
          <a:prstGeom prst="rect">
            <a:avLst/>
          </a:prstGeom>
          <a:noFill/>
        </p:spPr>
        <p:txBody>
          <a:bodyPr wrap="none" rtlCol="0">
            <a:spAutoFit/>
          </a:bodyPr>
          <a:lstStyle/>
          <a:p>
            <a:pPr algn="r"/>
            <a:fld id="{EC5B7F13-F3E9-4760-9A6B-FF5761ABECEB}" type="slidenum">
              <a:rPr lang="zh-CN" altLang="en-US" sz="1600" smtClean="0">
                <a:latin typeface="Arial" panose="020B0604020202020204" pitchFamily="34" charset="0"/>
                <a:cs typeface="Arial" panose="020B0604020202020204" pitchFamily="34" charset="0"/>
              </a:rPr>
              <a:pPr algn="r"/>
              <a:t>‹#›</a:t>
            </a:fld>
            <a:endParaRPr lang="zh-CN" altLang="en-US" sz="16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A502B69-6B5A-CE8A-2EE8-DB61189B5793}"/>
              </a:ext>
            </a:extLst>
          </p:cNvPr>
          <p:cNvSpPr txBox="1"/>
          <p:nvPr userDrawn="1"/>
        </p:nvSpPr>
        <p:spPr>
          <a:xfrm>
            <a:off x="247291" y="6379536"/>
            <a:ext cx="6350393" cy="338554"/>
          </a:xfrm>
          <a:prstGeom prst="rect">
            <a:avLst/>
          </a:prstGeom>
          <a:noFill/>
        </p:spPr>
        <p:txBody>
          <a:bodyPr wrap="none" rtlCol="0">
            <a:spAutoFit/>
          </a:bodyPr>
          <a:lstStyle/>
          <a:p>
            <a:pPr algn="l"/>
            <a:r>
              <a:rPr lang="en-US" altLang="zh-CN" sz="1600" dirty="0">
                <a:solidFill>
                  <a:schemeClr val="bg1"/>
                </a:solidFill>
                <a:latin typeface="Arial" panose="020B0604020202020204" pitchFamily="34" charset="0"/>
                <a:cs typeface="Arial" panose="020B0604020202020204" pitchFamily="34" charset="0"/>
              </a:rPr>
              <a:t>MCMC Sampling of Visibility Boundaries for Differentiable Rendering</a:t>
            </a:r>
            <a:endParaRPr lang="zh-CN" alt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8450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two column">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1271C-9747-EEE4-619C-FEB6C16FDAAA}"/>
              </a:ext>
            </a:extLst>
          </p:cNvPr>
          <p:cNvSpPr>
            <a:spLocks noGrp="1"/>
          </p:cNvSpPr>
          <p:nvPr>
            <p:ph type="title"/>
          </p:nvPr>
        </p:nvSpPr>
        <p:spPr>
          <a:xfrm>
            <a:off x="247291" y="225244"/>
            <a:ext cx="11697418" cy="687298"/>
          </a:xfrm>
          <a:prstGeom prst="rect">
            <a:avLst/>
          </a:prstGeom>
        </p:spPr>
        <p:txBody>
          <a:bodyPr>
            <a:normAutofit/>
          </a:bodyPr>
          <a:lstStyle>
            <a:lvl1pPr>
              <a:defRPr sz="4000" b="1">
                <a:solidFill>
                  <a:srgbClr val="FAE7D7"/>
                </a:solidFill>
                <a:latin typeface="Roboto" panose="02000000000000000000" pitchFamily="2" charset="0"/>
                <a:cs typeface="Roboto" panose="02000000000000000000" pitchFamily="2" charset="0"/>
              </a:defRPr>
            </a:lvl1pPr>
          </a:lstStyle>
          <a:p>
            <a:r>
              <a:rPr lang="en-US" altLang="zh-CN"/>
              <a:t>Click to edit Master title style</a:t>
            </a:r>
            <a:endParaRPr lang="zh-CN" altLang="en-US"/>
          </a:p>
        </p:txBody>
      </p:sp>
      <p:sp>
        <p:nvSpPr>
          <p:cNvPr id="6" name="TextBox 5">
            <a:extLst>
              <a:ext uri="{FF2B5EF4-FFF2-40B4-BE49-F238E27FC236}">
                <a16:creationId xmlns:a16="http://schemas.microsoft.com/office/drawing/2014/main" id="{4F97CEC0-4AFF-8DD9-5255-E6A06B5CDAE2}"/>
              </a:ext>
            </a:extLst>
          </p:cNvPr>
          <p:cNvSpPr txBox="1"/>
          <p:nvPr/>
        </p:nvSpPr>
        <p:spPr>
          <a:xfrm>
            <a:off x="11487533" y="6385855"/>
            <a:ext cx="436338" cy="338554"/>
          </a:xfrm>
          <a:prstGeom prst="rect">
            <a:avLst/>
          </a:prstGeom>
          <a:noFill/>
        </p:spPr>
        <p:txBody>
          <a:bodyPr wrap="none" rtlCol="0">
            <a:spAutoFit/>
          </a:bodyPr>
          <a:lstStyle/>
          <a:p>
            <a:pPr algn="r"/>
            <a:fld id="{EC5B7F13-F3E9-4760-9A6B-FF5761ABECEB}" type="slidenum">
              <a:rPr lang="zh-CN" altLang="en-US" sz="1600" smtClean="0">
                <a:latin typeface="Arial" panose="020B0604020202020204" pitchFamily="34" charset="0"/>
                <a:cs typeface="Arial" panose="020B0604020202020204" pitchFamily="34" charset="0"/>
              </a:rPr>
              <a:pPr algn="r"/>
              <a:t>‹#›</a:t>
            </a:fld>
            <a:endParaRPr lang="zh-CN" altLang="en-US" sz="1600">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C4B7D6DD-D67E-3958-1CA1-BEC9A40469C5}"/>
              </a:ext>
            </a:extLst>
          </p:cNvPr>
          <p:cNvSpPr>
            <a:spLocks noGrp="1"/>
          </p:cNvSpPr>
          <p:nvPr>
            <p:ph sz="half" idx="1"/>
          </p:nvPr>
        </p:nvSpPr>
        <p:spPr>
          <a:xfrm>
            <a:off x="247291" y="1108364"/>
            <a:ext cx="5772509" cy="4821463"/>
          </a:xfrm>
        </p:spPr>
        <p:txBody>
          <a:bodyPr>
            <a:normAutofit/>
          </a:bodyPr>
          <a:lstStyle>
            <a:lvl1pPr>
              <a:defRPr sz="2400" baseline="0">
                <a:solidFill>
                  <a:schemeClr val="tx1"/>
                </a:solidFill>
                <a:latin typeface="Roboto" panose="02000000000000000000" pitchFamily="2" charset="0"/>
                <a:cs typeface="Roboto" panose="02000000000000000000" pitchFamily="2" charset="0"/>
              </a:defRPr>
            </a:lvl1pPr>
            <a:lvl2pPr>
              <a:defRPr sz="2000" baseline="0">
                <a:solidFill>
                  <a:schemeClr val="tx1"/>
                </a:solidFill>
                <a:latin typeface="Roboto" panose="02000000000000000000" pitchFamily="2" charset="0"/>
                <a:cs typeface="Roboto" panose="02000000000000000000" pitchFamily="2" charset="0"/>
              </a:defRPr>
            </a:lvl2pPr>
            <a:lvl3pPr>
              <a:defRPr sz="2000" baseline="0">
                <a:solidFill>
                  <a:schemeClr val="tx1"/>
                </a:solidFill>
                <a:latin typeface="Roboto" panose="02000000000000000000" pitchFamily="2" charset="0"/>
                <a:cs typeface="Roboto" panose="02000000000000000000" pitchFamily="2" charset="0"/>
              </a:defRPr>
            </a:lvl3pPr>
            <a:lvl4pPr>
              <a:defRPr sz="2000" baseline="0">
                <a:solidFill>
                  <a:schemeClr val="tx1"/>
                </a:solidFill>
                <a:latin typeface="Roboto" panose="02000000000000000000" pitchFamily="2" charset="0"/>
                <a:cs typeface="Roboto" panose="02000000000000000000" pitchFamily="2" charset="0"/>
              </a:defRPr>
            </a:lvl4pPr>
            <a:lvl5pPr>
              <a:defRPr sz="2000" baseline="0">
                <a:solidFill>
                  <a:schemeClr val="tx1"/>
                </a:solidFill>
                <a:latin typeface="Roboto" panose="02000000000000000000" pitchFamily="2" charset="0"/>
                <a:cs typeface="Roboto" panose="02000000000000000000" pitchFamily="2" charset="0"/>
              </a:defRPr>
            </a:lvl5p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en-US" dirty="0"/>
          </a:p>
        </p:txBody>
      </p:sp>
      <p:sp>
        <p:nvSpPr>
          <p:cNvPr id="9" name="Content Placeholder 3">
            <a:extLst>
              <a:ext uri="{FF2B5EF4-FFF2-40B4-BE49-F238E27FC236}">
                <a16:creationId xmlns:a16="http://schemas.microsoft.com/office/drawing/2014/main" id="{A5541A51-19C0-036B-E253-3BAA94B3D91E}"/>
              </a:ext>
            </a:extLst>
          </p:cNvPr>
          <p:cNvSpPr>
            <a:spLocks noGrp="1"/>
          </p:cNvSpPr>
          <p:nvPr>
            <p:ph sz="half" idx="2"/>
          </p:nvPr>
        </p:nvSpPr>
        <p:spPr>
          <a:xfrm>
            <a:off x="6172199" y="1108364"/>
            <a:ext cx="5751671" cy="4821463"/>
          </a:xfrm>
        </p:spPr>
        <p:txBody>
          <a:bodyPr>
            <a:normAutofit/>
          </a:bodyPr>
          <a:lstStyle>
            <a:lvl1pPr>
              <a:defRPr sz="2400" baseline="0">
                <a:solidFill>
                  <a:schemeClr val="tx1"/>
                </a:solidFill>
                <a:latin typeface="Roboto" panose="02000000000000000000" pitchFamily="2" charset="0"/>
                <a:cs typeface="Roboto" panose="02000000000000000000" pitchFamily="2" charset="0"/>
              </a:defRPr>
            </a:lvl1pPr>
            <a:lvl2pPr>
              <a:defRPr sz="2000" baseline="0">
                <a:solidFill>
                  <a:schemeClr val="tx1"/>
                </a:solidFill>
                <a:latin typeface="Roboto" panose="02000000000000000000" pitchFamily="2" charset="0"/>
                <a:cs typeface="Roboto" panose="02000000000000000000" pitchFamily="2" charset="0"/>
              </a:defRPr>
            </a:lvl2pPr>
            <a:lvl3pPr>
              <a:defRPr sz="2000" baseline="0">
                <a:solidFill>
                  <a:schemeClr val="tx1"/>
                </a:solidFill>
                <a:latin typeface="Roboto" panose="02000000000000000000" pitchFamily="2" charset="0"/>
                <a:cs typeface="Roboto" panose="02000000000000000000" pitchFamily="2" charset="0"/>
              </a:defRPr>
            </a:lvl3pPr>
            <a:lvl4pPr>
              <a:defRPr sz="2000" baseline="0">
                <a:solidFill>
                  <a:schemeClr val="tx1"/>
                </a:solidFill>
                <a:latin typeface="Roboto" panose="02000000000000000000" pitchFamily="2" charset="0"/>
                <a:cs typeface="Roboto" panose="02000000000000000000" pitchFamily="2" charset="0"/>
              </a:defRPr>
            </a:lvl4pPr>
            <a:lvl5pPr>
              <a:defRPr sz="2000" baseline="0">
                <a:solidFill>
                  <a:schemeClr val="tx1"/>
                </a:solidFill>
                <a:latin typeface="Roboto" panose="02000000000000000000" pitchFamily="2" charset="0"/>
                <a:cs typeface="Roboto" panose="02000000000000000000" pitchFamily="2" charset="0"/>
              </a:defRPr>
            </a:lvl5p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en-US" dirty="0"/>
          </a:p>
        </p:txBody>
      </p:sp>
      <p:pic>
        <p:nvPicPr>
          <p:cNvPr id="3" name="Picture 2" descr="A black background with white text&#10;&#10;Description automatically generated">
            <a:extLst>
              <a:ext uri="{FF2B5EF4-FFF2-40B4-BE49-F238E27FC236}">
                <a16:creationId xmlns:a16="http://schemas.microsoft.com/office/drawing/2014/main" id="{B442D841-D8DC-3F5E-0FE5-3B970D1D52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29265" y="276291"/>
            <a:ext cx="3115444" cy="585203"/>
          </a:xfrm>
          <a:prstGeom prst="rect">
            <a:avLst/>
          </a:prstGeom>
        </p:spPr>
      </p:pic>
      <p:sp>
        <p:nvSpPr>
          <p:cNvPr id="4" name="TextBox 3">
            <a:extLst>
              <a:ext uri="{FF2B5EF4-FFF2-40B4-BE49-F238E27FC236}">
                <a16:creationId xmlns:a16="http://schemas.microsoft.com/office/drawing/2014/main" id="{3388377C-AC0D-7534-013C-75B0B78ECD5E}"/>
              </a:ext>
            </a:extLst>
          </p:cNvPr>
          <p:cNvSpPr txBox="1"/>
          <p:nvPr userDrawn="1"/>
        </p:nvSpPr>
        <p:spPr>
          <a:xfrm>
            <a:off x="247291" y="6379536"/>
            <a:ext cx="6350393" cy="338554"/>
          </a:xfrm>
          <a:prstGeom prst="rect">
            <a:avLst/>
          </a:prstGeom>
          <a:noFill/>
        </p:spPr>
        <p:txBody>
          <a:bodyPr wrap="none" rtlCol="0">
            <a:spAutoFit/>
          </a:bodyPr>
          <a:lstStyle/>
          <a:p>
            <a:pPr algn="l"/>
            <a:r>
              <a:rPr lang="en-US" altLang="zh-CN" sz="1600" dirty="0">
                <a:solidFill>
                  <a:srgbClr val="FAE7D7"/>
                </a:solidFill>
                <a:latin typeface="Arial" panose="020B0604020202020204" pitchFamily="34" charset="0"/>
                <a:cs typeface="Arial" panose="020B0604020202020204" pitchFamily="34" charset="0"/>
              </a:rPr>
              <a:t>MCMC Sampling of Visibility Boundaries for Differentiable Rendering</a:t>
            </a:r>
            <a:endParaRPr lang="zh-CN" altLang="en-US" sz="1600" dirty="0">
              <a:solidFill>
                <a:srgbClr val="FAE7D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9958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26262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2372B4-B160-CB7F-8650-7E7190B1D378}"/>
              </a:ext>
            </a:extLst>
          </p:cNvPr>
          <p:cNvSpPr>
            <a:spLocks noGrp="1"/>
          </p:cNvSpPr>
          <p:nvPr>
            <p:ph type="title"/>
          </p:nvPr>
        </p:nvSpPr>
        <p:spPr>
          <a:xfrm>
            <a:off x="247291" y="225244"/>
            <a:ext cx="11697418" cy="687298"/>
          </a:xfrm>
          <a:prstGeom prst="rect">
            <a:avLst/>
          </a:prstGeom>
        </p:spPr>
        <p:txBody>
          <a:bodyPr vert="horz" lIns="91440" tIns="45720" rIns="91440" bIns="45720" rtlCol="0" anchor="ctr">
            <a:normAutofit/>
          </a:bodyPr>
          <a:lstStyle/>
          <a:p>
            <a:r>
              <a:rPr kumimoji="0" lang="en-US" altLang="zh-CN" sz="4400" b="0" i="0" u="none" strike="noStrike" kern="1200" cap="none" spc="0" normalizeH="0" baseline="0" noProof="0">
                <a:ln>
                  <a:noFill/>
                </a:ln>
                <a:solidFill>
                  <a:prstClr val="white"/>
                </a:solidFill>
                <a:effectLst/>
                <a:uLnTx/>
                <a:uFillTx/>
                <a:latin typeface="Arial" panose="020B0604020202020204" pitchFamily="34" charset="0"/>
                <a:ea typeface="等线 Light" panose="02010600030101010101" pitchFamily="2" charset="-122"/>
                <a:cs typeface="Arial" panose="020B0604020202020204" pitchFamily="34" charset="0"/>
              </a:rPr>
              <a:t>Click to edit Master title style</a:t>
            </a:r>
            <a:endParaRPr lang="en-US"/>
          </a:p>
        </p:txBody>
      </p:sp>
      <p:sp>
        <p:nvSpPr>
          <p:cNvPr id="3" name="Text Placeholder 2">
            <a:extLst>
              <a:ext uri="{FF2B5EF4-FFF2-40B4-BE49-F238E27FC236}">
                <a16:creationId xmlns:a16="http://schemas.microsoft.com/office/drawing/2014/main" id="{746E3181-AAD6-D326-A472-44DD5FECC854}"/>
              </a:ext>
            </a:extLst>
          </p:cNvPr>
          <p:cNvSpPr>
            <a:spLocks noGrp="1"/>
          </p:cNvSpPr>
          <p:nvPr>
            <p:ph type="body" idx="1"/>
          </p:nvPr>
        </p:nvSpPr>
        <p:spPr>
          <a:xfrm>
            <a:off x="247291" y="1121434"/>
            <a:ext cx="11697417" cy="5055529"/>
          </a:xfrm>
          <a:prstGeom prst="rect">
            <a:avLst/>
          </a:prstGeom>
        </p:spPr>
        <p:txBody>
          <a:bodyPr vert="horz" lIns="91440" tIns="45720" rIns="91440" bIns="45720" rtlCol="0">
            <a:normAutofit/>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en-US" dirty="0"/>
          </a:p>
        </p:txBody>
      </p:sp>
      <p:sp>
        <p:nvSpPr>
          <p:cNvPr id="8" name="TextBox 7">
            <a:extLst>
              <a:ext uri="{FF2B5EF4-FFF2-40B4-BE49-F238E27FC236}">
                <a16:creationId xmlns:a16="http://schemas.microsoft.com/office/drawing/2014/main" id="{CF3056C7-B250-2274-69E3-00267F21EA29}"/>
              </a:ext>
            </a:extLst>
          </p:cNvPr>
          <p:cNvSpPr txBox="1"/>
          <p:nvPr/>
        </p:nvSpPr>
        <p:spPr>
          <a:xfrm>
            <a:off x="11487533" y="6385855"/>
            <a:ext cx="436338" cy="338554"/>
          </a:xfrm>
          <a:prstGeom prst="rect">
            <a:avLst/>
          </a:prstGeom>
          <a:noFill/>
        </p:spPr>
        <p:txBody>
          <a:bodyPr wrap="none" rtlCol="0">
            <a:spAutoFit/>
          </a:bodyPr>
          <a:lstStyle/>
          <a:p>
            <a:pPr algn="r"/>
            <a:fld id="{EC5B7F13-F3E9-4760-9A6B-FF5761ABECEB}" type="slidenum">
              <a:rPr lang="zh-CN" altLang="en-US" sz="1600" smtClean="0">
                <a:solidFill>
                  <a:srgbClr val="FF8261"/>
                </a:solidFill>
                <a:latin typeface="Arial" panose="020B0604020202020204" pitchFamily="34" charset="0"/>
                <a:cs typeface="Arial" panose="020B0604020202020204" pitchFamily="34" charset="0"/>
              </a:rPr>
              <a:pPr algn="r"/>
              <a:t>‹#›</a:t>
            </a:fld>
            <a:endParaRPr lang="zh-CN" altLang="en-US" sz="1600">
              <a:solidFill>
                <a:srgbClr val="FF826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0739432"/>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7" r:id="rId3"/>
    <p:sldLayoutId id="2147483672" r:id="rId4"/>
    <p:sldLayoutId id="2147483678" r:id="rId5"/>
    <p:sldLayoutId id="2147483673" r:id="rId6"/>
    <p:sldLayoutId id="2147483675" r:id="rId7"/>
    <p:sldLayoutId id="2147483676" r:id="rId8"/>
    <p:sldLayoutId id="2147483674" r:id="rId9"/>
  </p:sldLayoutIdLst>
  <p:txStyles>
    <p:titleStyle>
      <a:lvl1pPr algn="l" defTabSz="914400" rtl="0" eaLnBrk="1" latinLnBrk="0" hangingPunct="1">
        <a:lnSpc>
          <a:spcPct val="90000"/>
        </a:lnSpc>
        <a:spcBef>
          <a:spcPct val="0"/>
        </a:spcBef>
        <a:buNone/>
        <a:defRPr sz="4400" b="1" kern="1200">
          <a:solidFill>
            <a:srgbClr val="FF8261"/>
          </a:solidFill>
          <a:latin typeface="Roboto" panose="02000000000000000000" pitchFamily="2" charset="0"/>
          <a:ea typeface="+mj-ea"/>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Roboto" panose="02000000000000000000" pitchFamily="2" charset="0"/>
          <a:ea typeface="+mn-ea"/>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panose="02000000000000000000" pitchFamily="2" charset="0"/>
          <a:ea typeface="+mn-ea"/>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panose="02000000000000000000" pitchFamily="2" charset="0"/>
          <a:ea typeface="+mn-ea"/>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panose="02000000000000000000" pitchFamily="2" charset="0"/>
          <a:ea typeface="+mn-ea"/>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5.jpg"/><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5.jpg"/><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80.png"/><Relationship Id="rId5" Type="http://schemas.openxmlformats.org/officeDocument/2006/relationships/image" Target="../media/image170.png"/><Relationship Id="rId4" Type="http://schemas.openxmlformats.org/officeDocument/2006/relationships/image" Target="../media/image160.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80.png"/><Relationship Id="rId5" Type="http://schemas.openxmlformats.org/officeDocument/2006/relationships/image" Target="../media/image170.png"/><Relationship Id="rId4" Type="http://schemas.openxmlformats.org/officeDocument/2006/relationships/image" Target="../media/image16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210.png"/><Relationship Id="rId5" Type="http://schemas.openxmlformats.org/officeDocument/2006/relationships/image" Target="../media/image200.png"/><Relationship Id="rId4" Type="http://schemas.openxmlformats.org/officeDocument/2006/relationships/image" Target="../media/image190.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210.png"/><Relationship Id="rId5" Type="http://schemas.openxmlformats.org/officeDocument/2006/relationships/image" Target="../media/image200.png"/><Relationship Id="rId4" Type="http://schemas.openxmlformats.org/officeDocument/2006/relationships/image" Target="../media/image190.png"/></Relationships>
</file>

<file path=ppt/slides/_rels/slide32.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60.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250.png"/><Relationship Id="rId5" Type="http://schemas.openxmlformats.org/officeDocument/2006/relationships/image" Target="../media/image240.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7.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30.jpg"/><Relationship Id="rId4" Type="http://schemas.openxmlformats.org/officeDocument/2006/relationships/image" Target="../media/image29.jpg"/></Relationships>
</file>

<file path=ppt/slides/_rels/slide3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6.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35.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1.jpg"/><Relationship Id="rId7"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6.png"/><Relationship Id="rId7"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61.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6.png"/><Relationship Id="rId7" Type="http://schemas.openxmlformats.org/officeDocument/2006/relationships/image" Target="../media/image80.jpg"/><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7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4"/><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5.xml"/><Relationship Id="rId5" Type="http://schemas.openxmlformats.org/officeDocument/2006/relationships/slideLayout" Target="../slideLayouts/slideLayout4.xml"/><Relationship Id="rId4" Type="http://schemas.openxmlformats.org/officeDocument/2006/relationships/video" Target="../media/media2.mp4"/></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09E5-6DBC-FD0C-752F-37D44134B75D}"/>
              </a:ext>
            </a:extLst>
          </p:cNvPr>
          <p:cNvSpPr>
            <a:spLocks noGrp="1"/>
          </p:cNvSpPr>
          <p:nvPr>
            <p:ph type="ctrTitle"/>
          </p:nvPr>
        </p:nvSpPr>
        <p:spPr/>
        <p:txBody>
          <a:bodyPr>
            <a:noAutofit/>
          </a:bodyPr>
          <a:lstStyle/>
          <a:p>
            <a:r>
              <a:rPr lang="en-US" altLang="zh-CN" sz="4000"/>
              <a:t>MCMC Sampling of Visibility Boundaries for Differentiable Rendering</a:t>
            </a:r>
            <a:endParaRPr lang="zh-CN" altLang="en-US" sz="4000"/>
          </a:p>
        </p:txBody>
      </p:sp>
      <p:sp>
        <p:nvSpPr>
          <p:cNvPr id="3" name="Content Placeholder 2">
            <a:extLst>
              <a:ext uri="{FF2B5EF4-FFF2-40B4-BE49-F238E27FC236}">
                <a16:creationId xmlns:a16="http://schemas.microsoft.com/office/drawing/2014/main" id="{5D6E2496-2B28-DE91-E7C3-9548E8D3FABD}"/>
              </a:ext>
            </a:extLst>
          </p:cNvPr>
          <p:cNvSpPr>
            <a:spLocks noGrp="1"/>
          </p:cNvSpPr>
          <p:nvPr>
            <p:ph sz="quarter" idx="10"/>
          </p:nvPr>
        </p:nvSpPr>
        <p:spPr/>
        <p:txBody>
          <a:bodyPr/>
          <a:lstStyle/>
          <a:p>
            <a:pPr marL="0" indent="0">
              <a:buNone/>
            </a:pPr>
            <a:r>
              <a:rPr lang="en-US" altLang="zh-CN" dirty="0"/>
              <a:t>Peiyu XU 		University of California, Irvine</a:t>
            </a:r>
          </a:p>
          <a:p>
            <a:pPr marL="0" indent="0">
              <a:buNone/>
            </a:pPr>
            <a:r>
              <a:rPr lang="en-US" altLang="zh-CN" dirty="0"/>
              <a:t>Sai Bangaru		MIT CSAIL</a:t>
            </a:r>
          </a:p>
          <a:p>
            <a:pPr marL="0" indent="0">
              <a:buNone/>
            </a:pPr>
            <a:r>
              <a:rPr lang="en-US" altLang="zh-CN" dirty="0"/>
              <a:t>Tzu-Mao Li		University of California, San Diego</a:t>
            </a:r>
          </a:p>
          <a:p>
            <a:pPr marL="0" indent="0">
              <a:buNone/>
            </a:pPr>
            <a:r>
              <a:rPr lang="en-US" altLang="zh-CN" dirty="0"/>
              <a:t>Shuang Zhao		University of California, Irvine</a:t>
            </a:r>
            <a:endParaRPr lang="zh-CN" altLang="en-US" dirty="0"/>
          </a:p>
        </p:txBody>
      </p:sp>
    </p:spTree>
    <p:extLst>
      <p:ext uri="{BB962C8B-B14F-4D97-AF65-F5344CB8AC3E}">
        <p14:creationId xmlns:p14="http://schemas.microsoft.com/office/powerpoint/2010/main" val="3611116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C8359-D98E-B1D5-41E4-359A12FD0B7B}"/>
              </a:ext>
            </a:extLst>
          </p:cNvPr>
          <p:cNvSpPr>
            <a:spLocks noGrp="1"/>
          </p:cNvSpPr>
          <p:nvPr>
            <p:ph type="title"/>
          </p:nvPr>
        </p:nvSpPr>
        <p:spPr/>
        <p:txBody>
          <a:bodyPr/>
          <a:lstStyle/>
          <a:p>
            <a:r>
              <a:rPr lang="en-US" altLang="zh-CN"/>
              <a:t>Preview of Results</a:t>
            </a:r>
            <a:endParaRPr lang="zh-CN" altLang="en-US"/>
          </a:p>
        </p:txBody>
      </p:sp>
      <p:sp>
        <p:nvSpPr>
          <p:cNvPr id="3" name="Content Placeholder 2">
            <a:extLst>
              <a:ext uri="{FF2B5EF4-FFF2-40B4-BE49-F238E27FC236}">
                <a16:creationId xmlns:a16="http://schemas.microsoft.com/office/drawing/2014/main" id="{72FE765B-D0A1-1159-7325-DB01F70141EA}"/>
              </a:ext>
            </a:extLst>
          </p:cNvPr>
          <p:cNvSpPr>
            <a:spLocks noGrp="1"/>
          </p:cNvSpPr>
          <p:nvPr>
            <p:ph idx="1"/>
          </p:nvPr>
        </p:nvSpPr>
        <p:spPr/>
        <p:txBody>
          <a:bodyPr/>
          <a:lstStyle/>
          <a:p>
            <a:pPr marL="0" indent="0">
              <a:buNone/>
            </a:pPr>
            <a:r>
              <a:rPr lang="en-US" altLang="zh-CN" dirty="0"/>
              <a:t> </a:t>
            </a:r>
            <a:endParaRPr lang="zh-CN" altLang="en-US" dirty="0"/>
          </a:p>
        </p:txBody>
      </p:sp>
      <p:pic>
        <p:nvPicPr>
          <p:cNvPr id="6" name="Picture 5" descr="A green screen with a green background&#10;&#10;Description automatically generated">
            <a:extLst>
              <a:ext uri="{FF2B5EF4-FFF2-40B4-BE49-F238E27FC236}">
                <a16:creationId xmlns:a16="http://schemas.microsoft.com/office/drawing/2014/main" id="{212616EF-0303-8449-E78B-DC6B38A8C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1311" y="3326447"/>
            <a:ext cx="1662498" cy="1662499"/>
          </a:xfrm>
          <a:prstGeom prst="rect">
            <a:avLst/>
          </a:prstGeom>
        </p:spPr>
      </p:pic>
      <p:pic>
        <p:nvPicPr>
          <p:cNvPr id="7" name="Picture 6" descr="A colorful outline of a person&#10;&#10;Description automatically generated with medium confidence">
            <a:extLst>
              <a:ext uri="{FF2B5EF4-FFF2-40B4-BE49-F238E27FC236}">
                <a16:creationId xmlns:a16="http://schemas.microsoft.com/office/drawing/2014/main" id="{3F7A41ED-844C-FC11-2A2C-AE9CDCDBF6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0777" y="1575736"/>
            <a:ext cx="1662500" cy="1662500"/>
          </a:xfrm>
          <a:prstGeom prst="rect">
            <a:avLst/>
          </a:prstGeom>
        </p:spPr>
      </p:pic>
      <p:pic>
        <p:nvPicPr>
          <p:cNvPr id="8" name="Picture 7" descr="A rainbow colored line on a green background&#10;&#10;Description automatically generated">
            <a:extLst>
              <a:ext uri="{FF2B5EF4-FFF2-40B4-BE49-F238E27FC236}">
                <a16:creationId xmlns:a16="http://schemas.microsoft.com/office/drawing/2014/main" id="{DE7B1402-39DA-210C-F002-F355D4D71B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0781" y="3339194"/>
            <a:ext cx="1662498" cy="1662499"/>
          </a:xfrm>
          <a:prstGeom prst="rect">
            <a:avLst/>
          </a:prstGeom>
        </p:spPr>
      </p:pic>
      <p:pic>
        <p:nvPicPr>
          <p:cNvPr id="9" name="Picture 8" descr="A bust of a person with a large mirror&#10;&#10;Description automatically generated">
            <a:extLst>
              <a:ext uri="{FF2B5EF4-FFF2-40B4-BE49-F238E27FC236}">
                <a16:creationId xmlns:a16="http://schemas.microsoft.com/office/drawing/2014/main" id="{1C2727CC-0B7F-4AF5-57F8-509AE96A4C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291" y="1570954"/>
            <a:ext cx="6117775" cy="3441249"/>
          </a:xfrm>
          <a:prstGeom prst="rect">
            <a:avLst/>
          </a:prstGeom>
        </p:spPr>
      </p:pic>
      <p:pic>
        <p:nvPicPr>
          <p:cNvPr id="12" name="Picture 11" descr="A colorful lines on a green background&#10;&#10;Description automatically generated">
            <a:extLst>
              <a:ext uri="{FF2B5EF4-FFF2-40B4-BE49-F238E27FC236}">
                <a16:creationId xmlns:a16="http://schemas.microsoft.com/office/drawing/2014/main" id="{3D591D0F-BC75-91F9-5FBA-DF73FD8BA8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71045" y="1575737"/>
            <a:ext cx="1662499" cy="1662499"/>
          </a:xfrm>
          <a:prstGeom prst="rect">
            <a:avLst/>
          </a:prstGeom>
        </p:spPr>
      </p:pic>
      <p:pic>
        <p:nvPicPr>
          <p:cNvPr id="13" name="Picture 12" descr="A colorful line on a green background&#10;&#10;Description automatically generated">
            <a:extLst>
              <a:ext uri="{FF2B5EF4-FFF2-40B4-BE49-F238E27FC236}">
                <a16:creationId xmlns:a16="http://schemas.microsoft.com/office/drawing/2014/main" id="{1F35D676-9D83-4034-A378-C9FBA6CBC8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71048" y="3339193"/>
            <a:ext cx="1662498" cy="1662499"/>
          </a:xfrm>
          <a:prstGeom prst="rect">
            <a:avLst/>
          </a:prstGeom>
        </p:spPr>
      </p:pic>
      <p:pic>
        <p:nvPicPr>
          <p:cNvPr id="14" name="Picture 13" descr="A green screen with a number on it&#10;&#10;Description automatically generated with medium confidence">
            <a:extLst>
              <a:ext uri="{FF2B5EF4-FFF2-40B4-BE49-F238E27FC236}">
                <a16:creationId xmlns:a16="http://schemas.microsoft.com/office/drawing/2014/main" id="{D56B8C6E-A894-B643-D624-078FDC8535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51311" y="1575736"/>
            <a:ext cx="1662498" cy="1662499"/>
          </a:xfrm>
          <a:prstGeom prst="rect">
            <a:avLst/>
          </a:prstGeom>
        </p:spPr>
      </p:pic>
      <p:sp>
        <p:nvSpPr>
          <p:cNvPr id="15" name="Rectangle 14">
            <a:extLst>
              <a:ext uri="{FF2B5EF4-FFF2-40B4-BE49-F238E27FC236}">
                <a16:creationId xmlns:a16="http://schemas.microsoft.com/office/drawing/2014/main" id="{5919DF3A-A44F-6C53-E109-095C4CFC30EB}"/>
              </a:ext>
            </a:extLst>
          </p:cNvPr>
          <p:cNvSpPr/>
          <p:nvPr/>
        </p:nvSpPr>
        <p:spPr>
          <a:xfrm>
            <a:off x="4917449" y="1973198"/>
            <a:ext cx="1415505" cy="1462150"/>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6"/>
          </a:p>
        </p:txBody>
      </p:sp>
      <p:sp>
        <p:nvSpPr>
          <p:cNvPr id="16" name="Rectangle 15">
            <a:extLst>
              <a:ext uri="{FF2B5EF4-FFF2-40B4-BE49-F238E27FC236}">
                <a16:creationId xmlns:a16="http://schemas.microsoft.com/office/drawing/2014/main" id="{BD827D44-3B0F-EA0C-B750-4807380030DD}"/>
              </a:ext>
            </a:extLst>
          </p:cNvPr>
          <p:cNvSpPr/>
          <p:nvPr/>
        </p:nvSpPr>
        <p:spPr>
          <a:xfrm>
            <a:off x="1012394" y="2727979"/>
            <a:ext cx="1225467" cy="1237320"/>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6"/>
          </a:p>
        </p:txBody>
      </p:sp>
      <p:sp>
        <p:nvSpPr>
          <p:cNvPr id="20" name="TextBox 19">
            <a:extLst>
              <a:ext uri="{FF2B5EF4-FFF2-40B4-BE49-F238E27FC236}">
                <a16:creationId xmlns:a16="http://schemas.microsoft.com/office/drawing/2014/main" id="{B39EBCFD-BE1C-4CB2-77FB-1C83F4101E78}"/>
              </a:ext>
            </a:extLst>
          </p:cNvPr>
          <p:cNvSpPr txBox="1"/>
          <p:nvPr/>
        </p:nvSpPr>
        <p:spPr>
          <a:xfrm>
            <a:off x="8371044" y="4990082"/>
            <a:ext cx="994183" cy="370230"/>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(c). Ours</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
        <p:nvSpPr>
          <p:cNvPr id="22" name="TextBox 21">
            <a:extLst>
              <a:ext uri="{FF2B5EF4-FFF2-40B4-BE49-F238E27FC236}">
                <a16:creationId xmlns:a16="http://schemas.microsoft.com/office/drawing/2014/main" id="{7AD0EE7A-BC1F-50D8-C020-55FF35D559AD}"/>
              </a:ext>
            </a:extLst>
          </p:cNvPr>
          <p:cNvSpPr txBox="1"/>
          <p:nvPr/>
        </p:nvSpPr>
        <p:spPr>
          <a:xfrm>
            <a:off x="10151311" y="4988946"/>
            <a:ext cx="1338828" cy="370230"/>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(d). Baseline</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
        <p:nvSpPr>
          <p:cNvPr id="23" name="TextBox 22">
            <a:extLst>
              <a:ext uri="{FF2B5EF4-FFF2-40B4-BE49-F238E27FC236}">
                <a16:creationId xmlns:a16="http://schemas.microsoft.com/office/drawing/2014/main" id="{0F35F29D-4556-5885-BCA3-DD26619D6F7D}"/>
              </a:ext>
            </a:extLst>
          </p:cNvPr>
          <p:cNvSpPr txBox="1"/>
          <p:nvPr/>
        </p:nvSpPr>
        <p:spPr>
          <a:xfrm>
            <a:off x="6567605" y="4988946"/>
            <a:ext cx="1481496" cy="370230"/>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(b). Reference</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
        <p:nvSpPr>
          <p:cNvPr id="24" name="TextBox 23">
            <a:extLst>
              <a:ext uri="{FF2B5EF4-FFF2-40B4-BE49-F238E27FC236}">
                <a16:creationId xmlns:a16="http://schemas.microsoft.com/office/drawing/2014/main" id="{A08EA79D-420B-D84E-5B54-32D81C156A89}"/>
              </a:ext>
            </a:extLst>
          </p:cNvPr>
          <p:cNvSpPr txBox="1"/>
          <p:nvPr/>
        </p:nvSpPr>
        <p:spPr>
          <a:xfrm>
            <a:off x="247291" y="5001692"/>
            <a:ext cx="2193229" cy="370230"/>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(a). Primal Rendering</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Tree>
    <p:extLst>
      <p:ext uri="{BB962C8B-B14F-4D97-AF65-F5344CB8AC3E}">
        <p14:creationId xmlns:p14="http://schemas.microsoft.com/office/powerpoint/2010/main" val="1696527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8F5A1-F8E0-17D6-6F0B-3843A2609EC6}"/>
              </a:ext>
            </a:extLst>
          </p:cNvPr>
          <p:cNvSpPr>
            <a:spLocks noGrp="1"/>
          </p:cNvSpPr>
          <p:nvPr>
            <p:ph type="ctrTitle"/>
          </p:nvPr>
        </p:nvSpPr>
        <p:spPr/>
        <p:txBody>
          <a:bodyPr/>
          <a:lstStyle/>
          <a:p>
            <a:r>
              <a:rPr lang="en-US" altLang="zh-CN"/>
              <a:t>Boundary Path Sampling</a:t>
            </a:r>
            <a:endParaRPr lang="zh-CN" altLang="en-US"/>
          </a:p>
        </p:txBody>
      </p:sp>
    </p:spTree>
    <p:extLst>
      <p:ext uri="{BB962C8B-B14F-4D97-AF65-F5344CB8AC3E}">
        <p14:creationId xmlns:p14="http://schemas.microsoft.com/office/powerpoint/2010/main" val="1652030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C0128-8E42-A197-0015-2010C0F3E755}"/>
            </a:ext>
          </a:extLst>
        </p:cNvPr>
        <p:cNvGrpSpPr/>
        <p:nvPr/>
      </p:nvGrpSpPr>
      <p:grpSpPr>
        <a:xfrm>
          <a:off x="0" y="0"/>
          <a:ext cx="0" cy="0"/>
          <a:chOff x="0" y="0"/>
          <a:chExt cx="0" cy="0"/>
        </a:xfrm>
      </p:grpSpPr>
      <p:pic>
        <p:nvPicPr>
          <p:cNvPr id="6" name="Picture 5" descr="A screen shot of a video game&#10;&#10;Description automatically generated">
            <a:extLst>
              <a:ext uri="{FF2B5EF4-FFF2-40B4-BE49-F238E27FC236}">
                <a16:creationId xmlns:a16="http://schemas.microsoft.com/office/drawing/2014/main" id="{1D1FF788-74CB-4B23-0F54-23A839820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928" y="912541"/>
            <a:ext cx="9708136" cy="5460827"/>
          </a:xfrm>
          <a:prstGeom prst="rect">
            <a:avLst/>
          </a:prstGeom>
        </p:spPr>
      </p:pic>
      <p:sp>
        <p:nvSpPr>
          <p:cNvPr id="2" name="Title 1">
            <a:extLst>
              <a:ext uri="{FF2B5EF4-FFF2-40B4-BE49-F238E27FC236}">
                <a16:creationId xmlns:a16="http://schemas.microsoft.com/office/drawing/2014/main" id="{B4925C51-0E37-A0E9-BFD6-37DB2E820E9C}"/>
              </a:ext>
            </a:extLst>
          </p:cNvPr>
          <p:cNvSpPr>
            <a:spLocks noGrp="1"/>
          </p:cNvSpPr>
          <p:nvPr>
            <p:ph type="title"/>
          </p:nvPr>
        </p:nvSpPr>
        <p:spPr/>
        <p:txBody>
          <a:bodyPr/>
          <a:lstStyle/>
          <a:p>
            <a:r>
              <a:rPr lang="en-US" altLang="zh-CN" dirty="0"/>
              <a:t>Boundary Path Sampling</a:t>
            </a:r>
            <a:endParaRPr lang="zh-CN" altLang="en-US" dirty="0"/>
          </a:p>
        </p:txBody>
      </p:sp>
    </p:spTree>
    <p:extLst>
      <p:ext uri="{BB962C8B-B14F-4D97-AF65-F5344CB8AC3E}">
        <p14:creationId xmlns:p14="http://schemas.microsoft.com/office/powerpoint/2010/main" val="372631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681F7-B5DE-B7EC-9ED0-433E0ACE2A4F}"/>
            </a:ext>
          </a:extLst>
        </p:cNvPr>
        <p:cNvGrpSpPr/>
        <p:nvPr/>
      </p:nvGrpSpPr>
      <p:grpSpPr>
        <a:xfrm>
          <a:off x="0" y="0"/>
          <a:ext cx="0" cy="0"/>
          <a:chOff x="0" y="0"/>
          <a:chExt cx="0" cy="0"/>
        </a:xfrm>
      </p:grpSpPr>
      <p:pic>
        <p:nvPicPr>
          <p:cNvPr id="6" name="Picture 5" descr="A screen shot of a video game&#10;&#10;Description automatically generated">
            <a:extLst>
              <a:ext uri="{FF2B5EF4-FFF2-40B4-BE49-F238E27FC236}">
                <a16:creationId xmlns:a16="http://schemas.microsoft.com/office/drawing/2014/main" id="{75BE8DE2-D317-3C2B-D433-325364876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928" y="912541"/>
            <a:ext cx="9708136" cy="5460827"/>
          </a:xfrm>
          <a:prstGeom prst="rect">
            <a:avLst/>
          </a:prstGeom>
        </p:spPr>
      </p:pic>
      <p:sp>
        <p:nvSpPr>
          <p:cNvPr id="2" name="Title 1">
            <a:extLst>
              <a:ext uri="{FF2B5EF4-FFF2-40B4-BE49-F238E27FC236}">
                <a16:creationId xmlns:a16="http://schemas.microsoft.com/office/drawing/2014/main" id="{37DC8973-9C93-FFDF-29E4-D1093F9B9487}"/>
              </a:ext>
            </a:extLst>
          </p:cNvPr>
          <p:cNvSpPr>
            <a:spLocks noGrp="1"/>
          </p:cNvSpPr>
          <p:nvPr>
            <p:ph type="title"/>
          </p:nvPr>
        </p:nvSpPr>
        <p:spPr/>
        <p:txBody>
          <a:bodyPr/>
          <a:lstStyle/>
          <a:p>
            <a:r>
              <a:rPr lang="en-US" altLang="zh-CN" dirty="0"/>
              <a:t>Boundary Path Sampling</a:t>
            </a:r>
            <a:endParaRPr lang="zh-CN" altLang="en-US" dirty="0"/>
          </a:p>
        </p:txBody>
      </p:sp>
      <p:sp>
        <p:nvSpPr>
          <p:cNvPr id="3" name="Oval 2">
            <a:extLst>
              <a:ext uri="{FF2B5EF4-FFF2-40B4-BE49-F238E27FC236}">
                <a16:creationId xmlns:a16="http://schemas.microsoft.com/office/drawing/2014/main" id="{27612874-A529-7C79-06E9-FDD8B1C3940C}"/>
              </a:ext>
            </a:extLst>
          </p:cNvPr>
          <p:cNvSpPr/>
          <p:nvPr/>
        </p:nvSpPr>
        <p:spPr>
          <a:xfrm>
            <a:off x="2306320" y="2621280"/>
            <a:ext cx="853440" cy="68729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Oval 4">
            <a:extLst>
              <a:ext uri="{FF2B5EF4-FFF2-40B4-BE49-F238E27FC236}">
                <a16:creationId xmlns:a16="http://schemas.microsoft.com/office/drawing/2014/main" id="{C52589FE-A6DA-D16D-51EC-28C45430E0AD}"/>
              </a:ext>
            </a:extLst>
          </p:cNvPr>
          <p:cNvSpPr/>
          <p:nvPr/>
        </p:nvSpPr>
        <p:spPr>
          <a:xfrm rot="20275608">
            <a:off x="7508240" y="4361927"/>
            <a:ext cx="2743200" cy="68729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2389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63B66-15DF-E5F1-7E27-FA47677B88DF}"/>
            </a:ext>
          </a:extLst>
        </p:cNvPr>
        <p:cNvGrpSpPr/>
        <p:nvPr/>
      </p:nvGrpSpPr>
      <p:grpSpPr>
        <a:xfrm>
          <a:off x="0" y="0"/>
          <a:ext cx="0" cy="0"/>
          <a:chOff x="0" y="0"/>
          <a:chExt cx="0" cy="0"/>
        </a:xfrm>
      </p:grpSpPr>
      <p:pic>
        <p:nvPicPr>
          <p:cNvPr id="4" name="Content Placeholder 5" descr="A screenshot of a video game&#10;&#10;Description automatically generated">
            <a:extLst>
              <a:ext uri="{FF2B5EF4-FFF2-40B4-BE49-F238E27FC236}">
                <a16:creationId xmlns:a16="http://schemas.microsoft.com/office/drawing/2014/main" id="{F15C0406-108E-C6DB-3221-EAB79621C86C}"/>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1241930" y="912542"/>
            <a:ext cx="9708135" cy="5460826"/>
          </a:xfrm>
          <a:prstGeom prst="rect">
            <a:avLst/>
          </a:prstGeom>
        </p:spPr>
      </p:pic>
      <p:sp>
        <p:nvSpPr>
          <p:cNvPr id="2" name="Title 1">
            <a:extLst>
              <a:ext uri="{FF2B5EF4-FFF2-40B4-BE49-F238E27FC236}">
                <a16:creationId xmlns:a16="http://schemas.microsoft.com/office/drawing/2014/main" id="{89748397-8F15-5C9A-A138-14464749AFE6}"/>
              </a:ext>
            </a:extLst>
          </p:cNvPr>
          <p:cNvSpPr>
            <a:spLocks noGrp="1"/>
          </p:cNvSpPr>
          <p:nvPr>
            <p:ph type="title"/>
          </p:nvPr>
        </p:nvSpPr>
        <p:spPr/>
        <p:txBody>
          <a:bodyPr/>
          <a:lstStyle/>
          <a:p>
            <a:r>
              <a:rPr lang="en-US" altLang="zh-CN"/>
              <a:t>Multi-directional Sampling</a:t>
            </a:r>
            <a:endParaRPr lang="zh-CN" altLang="en-US"/>
          </a:p>
        </p:txBody>
      </p:sp>
      <p:pic>
        <p:nvPicPr>
          <p:cNvPr id="7" name="Picture 6" descr="A screen shot of a video game&#10;&#10;Description automatically generated">
            <a:extLst>
              <a:ext uri="{FF2B5EF4-FFF2-40B4-BE49-F238E27FC236}">
                <a16:creationId xmlns:a16="http://schemas.microsoft.com/office/drawing/2014/main" id="{60310565-AF9B-304C-E970-A4D69121298C}"/>
              </a:ext>
            </a:extLst>
          </p:cNvPr>
          <p:cNvPicPr>
            <a:picLocks noChangeAspect="1"/>
          </p:cNvPicPr>
          <p:nvPr/>
        </p:nvPicPr>
        <p:blipFill>
          <a:blip r:embed="rId4">
            <a:extLst>
              <a:ext uri="{28A0092B-C50C-407E-A947-70E740481C1C}">
                <a14:useLocalDpi xmlns:a14="http://schemas.microsoft.com/office/drawing/2010/main" val="0"/>
              </a:ext>
            </a:extLst>
          </a:blip>
          <a:srcRect b="86012"/>
          <a:stretch/>
        </p:blipFill>
        <p:spPr>
          <a:xfrm>
            <a:off x="1241928" y="912541"/>
            <a:ext cx="9708136" cy="763859"/>
          </a:xfrm>
          <a:prstGeom prst="rect">
            <a:avLst/>
          </a:prstGeom>
        </p:spPr>
      </p:pic>
    </p:spTree>
    <p:extLst>
      <p:ext uri="{BB962C8B-B14F-4D97-AF65-F5344CB8AC3E}">
        <p14:creationId xmlns:p14="http://schemas.microsoft.com/office/powerpoint/2010/main" val="2645305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21D8D-D31E-42FE-C914-CE664830F8C4}"/>
            </a:ext>
          </a:extLst>
        </p:cNvPr>
        <p:cNvGrpSpPr/>
        <p:nvPr/>
      </p:nvGrpSpPr>
      <p:grpSpPr>
        <a:xfrm>
          <a:off x="0" y="0"/>
          <a:ext cx="0" cy="0"/>
          <a:chOff x="0" y="0"/>
          <a:chExt cx="0" cy="0"/>
        </a:xfrm>
      </p:grpSpPr>
      <p:pic>
        <p:nvPicPr>
          <p:cNvPr id="8" name="Picture 7" descr="A screen shot of a black background&#10;&#10;Description automatically generated">
            <a:extLst>
              <a:ext uri="{FF2B5EF4-FFF2-40B4-BE49-F238E27FC236}">
                <a16:creationId xmlns:a16="http://schemas.microsoft.com/office/drawing/2014/main" id="{2D5773C3-D46E-4BFB-8A60-33D957715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931" y="912542"/>
            <a:ext cx="9708135" cy="5460826"/>
          </a:xfrm>
          <a:prstGeom prst="rect">
            <a:avLst/>
          </a:prstGeom>
        </p:spPr>
      </p:pic>
      <p:sp>
        <p:nvSpPr>
          <p:cNvPr id="2" name="Title 1">
            <a:extLst>
              <a:ext uri="{FF2B5EF4-FFF2-40B4-BE49-F238E27FC236}">
                <a16:creationId xmlns:a16="http://schemas.microsoft.com/office/drawing/2014/main" id="{80D550C7-2DD0-D190-6AAC-9E9C86C315EC}"/>
              </a:ext>
            </a:extLst>
          </p:cNvPr>
          <p:cNvSpPr>
            <a:spLocks noGrp="1"/>
          </p:cNvSpPr>
          <p:nvPr>
            <p:ph type="title"/>
          </p:nvPr>
        </p:nvSpPr>
        <p:spPr/>
        <p:txBody>
          <a:bodyPr/>
          <a:lstStyle/>
          <a:p>
            <a:r>
              <a:rPr lang="en-US" altLang="zh-CN"/>
              <a:t>Multi-directional Sampling</a:t>
            </a:r>
            <a:endParaRPr lang="zh-CN" altLang="en-US"/>
          </a:p>
        </p:txBody>
      </p:sp>
      <p:pic>
        <p:nvPicPr>
          <p:cNvPr id="3" name="Content Placeholder 5" descr="A screenshot of a video game&#10;&#10;Description automatically generated">
            <a:extLst>
              <a:ext uri="{FF2B5EF4-FFF2-40B4-BE49-F238E27FC236}">
                <a16:creationId xmlns:a16="http://schemas.microsoft.com/office/drawing/2014/main" id="{E81A2B71-DA09-A2EA-62E0-E3F788D47965}"/>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b="87414"/>
          <a:stretch/>
        </p:blipFill>
        <p:spPr>
          <a:xfrm>
            <a:off x="1241932" y="912542"/>
            <a:ext cx="9708135" cy="687298"/>
          </a:xfrm>
        </p:spPr>
      </p:pic>
    </p:spTree>
    <p:extLst>
      <p:ext uri="{BB962C8B-B14F-4D97-AF65-F5344CB8AC3E}">
        <p14:creationId xmlns:p14="http://schemas.microsoft.com/office/powerpoint/2010/main" val="103550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 shot of a black background&#10;&#10;Description automatically generated">
            <a:extLst>
              <a:ext uri="{FF2B5EF4-FFF2-40B4-BE49-F238E27FC236}">
                <a16:creationId xmlns:a16="http://schemas.microsoft.com/office/drawing/2014/main" id="{DCD5E138-7CDC-E16B-7B80-7CC8463A4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931" y="912542"/>
            <a:ext cx="9708135" cy="5460826"/>
          </a:xfrm>
          <a:prstGeom prst="rect">
            <a:avLst/>
          </a:prstGeom>
        </p:spPr>
      </p:pic>
      <p:sp>
        <p:nvSpPr>
          <p:cNvPr id="2" name="Title 1">
            <a:extLst>
              <a:ext uri="{FF2B5EF4-FFF2-40B4-BE49-F238E27FC236}">
                <a16:creationId xmlns:a16="http://schemas.microsoft.com/office/drawing/2014/main" id="{6CF8A1F7-6374-C97F-F73E-0E6C2B523EB3}"/>
              </a:ext>
            </a:extLst>
          </p:cNvPr>
          <p:cNvSpPr>
            <a:spLocks noGrp="1"/>
          </p:cNvSpPr>
          <p:nvPr>
            <p:ph type="title"/>
          </p:nvPr>
        </p:nvSpPr>
        <p:spPr/>
        <p:txBody>
          <a:bodyPr/>
          <a:lstStyle/>
          <a:p>
            <a:r>
              <a:rPr lang="en-US" altLang="zh-CN"/>
              <a:t>Multi-directional Sampling</a:t>
            </a:r>
            <a:endParaRPr lang="zh-CN" altLang="en-US"/>
          </a:p>
        </p:txBody>
      </p:sp>
    </p:spTree>
    <p:extLst>
      <p:ext uri="{BB962C8B-B14F-4D97-AF65-F5344CB8AC3E}">
        <p14:creationId xmlns:p14="http://schemas.microsoft.com/office/powerpoint/2010/main" val="952262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460E0-D42A-4F01-7B13-3D461F260B8A}"/>
            </a:ext>
          </a:extLst>
        </p:cNvPr>
        <p:cNvGrpSpPr/>
        <p:nvPr/>
      </p:nvGrpSpPr>
      <p:grpSpPr>
        <a:xfrm>
          <a:off x="0" y="0"/>
          <a:ext cx="0" cy="0"/>
          <a:chOff x="0" y="0"/>
          <a:chExt cx="0" cy="0"/>
        </a:xfrm>
      </p:grpSpPr>
      <p:pic>
        <p:nvPicPr>
          <p:cNvPr id="4" name="Picture 3" descr="A screenshot of a video game&#10;&#10;Description automatically generated">
            <a:extLst>
              <a:ext uri="{FF2B5EF4-FFF2-40B4-BE49-F238E27FC236}">
                <a16:creationId xmlns:a16="http://schemas.microsoft.com/office/drawing/2014/main" id="{DFA8091D-AB38-A63A-CB39-2CC3DC935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931" y="912542"/>
            <a:ext cx="9708135" cy="5460826"/>
          </a:xfrm>
          <a:prstGeom prst="rect">
            <a:avLst/>
          </a:prstGeom>
        </p:spPr>
      </p:pic>
      <p:sp>
        <p:nvSpPr>
          <p:cNvPr id="2" name="Title 1">
            <a:extLst>
              <a:ext uri="{FF2B5EF4-FFF2-40B4-BE49-F238E27FC236}">
                <a16:creationId xmlns:a16="http://schemas.microsoft.com/office/drawing/2014/main" id="{9123CEBA-F18B-0247-7B75-1A765C5EDC29}"/>
              </a:ext>
            </a:extLst>
          </p:cNvPr>
          <p:cNvSpPr>
            <a:spLocks noGrp="1"/>
          </p:cNvSpPr>
          <p:nvPr>
            <p:ph type="title"/>
          </p:nvPr>
        </p:nvSpPr>
        <p:spPr/>
        <p:txBody>
          <a:bodyPr/>
          <a:lstStyle/>
          <a:p>
            <a:r>
              <a:rPr lang="en-US" altLang="zh-CN" dirty="0"/>
              <a:t>Multi-directional Sampling</a:t>
            </a:r>
            <a:endParaRPr lang="zh-CN" altLang="en-US" dirty="0"/>
          </a:p>
        </p:txBody>
      </p:sp>
    </p:spTree>
    <p:extLst>
      <p:ext uri="{BB962C8B-B14F-4D97-AF65-F5344CB8AC3E}">
        <p14:creationId xmlns:p14="http://schemas.microsoft.com/office/powerpoint/2010/main" val="4120221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A screenshot of a video game&#10;&#10;Description automatically generated">
            <a:extLst>
              <a:ext uri="{FF2B5EF4-FFF2-40B4-BE49-F238E27FC236}">
                <a16:creationId xmlns:a16="http://schemas.microsoft.com/office/drawing/2014/main" id="{E5DCDB8F-2294-D1E9-31D8-FEB9FE06AF05}"/>
              </a:ext>
            </a:extLst>
          </p:cNvPr>
          <p:cNvPicPr>
            <a:picLocks noChangeAspect="1"/>
          </p:cNvPicPr>
          <p:nvPr/>
        </p:nvPicPr>
        <p:blipFill>
          <a:blip r:embed="rId3">
            <a:extLst>
              <a:ext uri="{28A0092B-C50C-407E-A947-70E740481C1C}">
                <a14:useLocalDpi xmlns:a14="http://schemas.microsoft.com/office/drawing/2010/main" val="0"/>
              </a:ext>
            </a:extLst>
          </a:blip>
          <a:srcRect l="33760" t="29636" r="36684" b="31254"/>
          <a:stretch/>
        </p:blipFill>
        <p:spPr>
          <a:xfrm>
            <a:off x="6136788" y="1267537"/>
            <a:ext cx="5807921" cy="4322925"/>
          </a:xfrm>
          <a:prstGeom prst="rect">
            <a:avLst/>
          </a:prstGeom>
        </p:spPr>
      </p:pic>
      <p:sp>
        <p:nvSpPr>
          <p:cNvPr id="2" name="Title 1">
            <a:extLst>
              <a:ext uri="{FF2B5EF4-FFF2-40B4-BE49-F238E27FC236}">
                <a16:creationId xmlns:a16="http://schemas.microsoft.com/office/drawing/2014/main" id="{607A394D-AD04-A3F8-5E5E-60EA3D3C1172}"/>
              </a:ext>
            </a:extLst>
          </p:cNvPr>
          <p:cNvSpPr>
            <a:spLocks noGrp="1"/>
          </p:cNvSpPr>
          <p:nvPr>
            <p:ph type="title"/>
          </p:nvPr>
        </p:nvSpPr>
        <p:spPr/>
        <p:txBody>
          <a:bodyPr/>
          <a:lstStyle/>
          <a:p>
            <a:r>
              <a:rPr lang="en-US" altLang="zh-CN" dirty="0"/>
              <a:t>Boundary Segment Sampling</a:t>
            </a:r>
            <a:endParaRPr lang="zh-CN" altLang="en-US" dirty="0"/>
          </a:p>
        </p:txBody>
      </p:sp>
      <p:sp>
        <p:nvSpPr>
          <p:cNvPr id="3" name="Content Placeholder 2">
            <a:extLst>
              <a:ext uri="{FF2B5EF4-FFF2-40B4-BE49-F238E27FC236}">
                <a16:creationId xmlns:a16="http://schemas.microsoft.com/office/drawing/2014/main" id="{EC18266E-352F-B74B-214B-8C0F81CB17F0}"/>
              </a:ext>
            </a:extLst>
          </p:cNvPr>
          <p:cNvSpPr>
            <a:spLocks noGrp="1"/>
          </p:cNvSpPr>
          <p:nvPr>
            <p:ph idx="1"/>
          </p:nvPr>
        </p:nvSpPr>
        <p:spPr>
          <a:xfrm>
            <a:off x="748902" y="2416563"/>
            <a:ext cx="6211192" cy="2187738"/>
          </a:xfrm>
        </p:spPr>
        <p:txBody>
          <a:bodyPr>
            <a:normAutofit lnSpcReduction="10000"/>
          </a:bodyPr>
          <a:lstStyle/>
          <a:p>
            <a:pPr marL="0" indent="0">
              <a:buNone/>
            </a:pPr>
            <a:r>
              <a:rPr lang="en-US" altLang="zh-CN" dirty="0"/>
              <a:t>Important operation: </a:t>
            </a:r>
            <a:r>
              <a:rPr lang="en-US" altLang="zh-CN" b="1" dirty="0"/>
              <a:t>sampling the boundary segment.</a:t>
            </a:r>
          </a:p>
          <a:p>
            <a:pPr marL="0" indent="0">
              <a:buNone/>
            </a:pPr>
            <a:endParaRPr lang="en-US" altLang="zh-CN" dirty="0"/>
          </a:p>
          <a:p>
            <a:pPr marL="0" indent="0">
              <a:buNone/>
            </a:pPr>
            <a:r>
              <a:rPr lang="en-US" altLang="zh-CN" dirty="0"/>
              <a:t>Here lies the major difficulties of boundary handling.</a:t>
            </a:r>
            <a:endParaRPr lang="zh-CN" altLang="en-US" dirty="0"/>
          </a:p>
        </p:txBody>
      </p:sp>
    </p:spTree>
    <p:extLst>
      <p:ext uri="{BB962C8B-B14F-4D97-AF65-F5344CB8AC3E}">
        <p14:creationId xmlns:p14="http://schemas.microsoft.com/office/powerpoint/2010/main" val="1499920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933C8-DACB-C26E-71CF-AAC30F95F74D}"/>
              </a:ext>
            </a:extLst>
          </p:cNvPr>
          <p:cNvSpPr>
            <a:spLocks noGrp="1"/>
          </p:cNvSpPr>
          <p:nvPr>
            <p:ph type="title"/>
          </p:nvPr>
        </p:nvSpPr>
        <p:spPr/>
        <p:txBody>
          <a:bodyPr>
            <a:normAutofit/>
          </a:bodyPr>
          <a:lstStyle/>
          <a:p>
            <a:r>
              <a:rPr lang="en-US" altLang="zh-CN" dirty="0"/>
              <a:t>Boundary Segment Sampling </a:t>
            </a:r>
            <a:r>
              <a:rPr lang="en-US" altLang="zh-CN" sz="1800" dirty="0"/>
              <a:t>[Yan et al, 2022]</a:t>
            </a:r>
            <a:endParaRPr lang="zh-CN" altLang="en-US" sz="2000" dirty="0"/>
          </a:p>
        </p:txBody>
      </p:sp>
      <p:pic>
        <p:nvPicPr>
          <p:cNvPr id="3" name="SampleU0">
            <a:hlinkClick r:id="" action="ppaction://media"/>
            <a:extLst>
              <a:ext uri="{FF2B5EF4-FFF2-40B4-BE49-F238E27FC236}">
                <a16:creationId xmlns:a16="http://schemas.microsoft.com/office/drawing/2014/main" id="{71F54B13-95FA-41A3-8876-8D119AB5D37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00797" y="951896"/>
            <a:ext cx="9590405" cy="5394603"/>
          </a:xfrm>
          <a:prstGeom prst="rect">
            <a:avLst/>
          </a:prstGeom>
        </p:spPr>
      </p:pic>
    </p:spTree>
    <p:extLst>
      <p:ext uri="{BB962C8B-B14F-4D97-AF65-F5344CB8AC3E}">
        <p14:creationId xmlns:p14="http://schemas.microsoft.com/office/powerpoint/2010/main" val="9448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9BD6E-F924-03EA-6B45-723BCD2D1736}"/>
              </a:ext>
            </a:extLst>
          </p:cNvPr>
          <p:cNvSpPr>
            <a:spLocks noGrp="1"/>
          </p:cNvSpPr>
          <p:nvPr>
            <p:ph type="ctrTitle"/>
          </p:nvPr>
        </p:nvSpPr>
        <p:spPr/>
        <p:txBody>
          <a:bodyPr/>
          <a:lstStyle/>
          <a:p>
            <a:r>
              <a:rPr lang="en-US" altLang="zh-CN"/>
              <a:t>Introduction</a:t>
            </a:r>
            <a:endParaRPr lang="zh-CN" altLang="en-US"/>
          </a:p>
        </p:txBody>
      </p:sp>
    </p:spTree>
    <p:extLst>
      <p:ext uri="{BB962C8B-B14F-4D97-AF65-F5344CB8AC3E}">
        <p14:creationId xmlns:p14="http://schemas.microsoft.com/office/powerpoint/2010/main" val="3793266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39756-DEEE-7F3B-EE93-8D0F0757C5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37C3F3-28C9-7786-F07A-9D3F6E517B57}"/>
              </a:ext>
            </a:extLst>
          </p:cNvPr>
          <p:cNvSpPr>
            <a:spLocks noGrp="1"/>
          </p:cNvSpPr>
          <p:nvPr>
            <p:ph type="title"/>
          </p:nvPr>
        </p:nvSpPr>
        <p:spPr>
          <a:xfrm>
            <a:off x="247291" y="225244"/>
            <a:ext cx="8504823" cy="687298"/>
          </a:xfrm>
        </p:spPr>
        <p:txBody>
          <a:bodyPr>
            <a:noAutofit/>
          </a:bodyPr>
          <a:lstStyle/>
          <a:p>
            <a:r>
              <a:rPr lang="en-US" altLang="zh-CN" sz="3200" dirty="0"/>
              <a:t>Challenges in Boundary Segment Sampling</a:t>
            </a:r>
            <a:endParaRPr lang="zh-CN" altLang="en-US" sz="3200" dirty="0"/>
          </a:p>
        </p:txBody>
      </p:sp>
      <p:sp>
        <p:nvSpPr>
          <p:cNvPr id="3" name="Content Placeholder 2">
            <a:extLst>
              <a:ext uri="{FF2B5EF4-FFF2-40B4-BE49-F238E27FC236}">
                <a16:creationId xmlns:a16="http://schemas.microsoft.com/office/drawing/2014/main" id="{BDF8FF3C-C034-3993-5AA8-9C23026804A1}"/>
              </a:ext>
            </a:extLst>
          </p:cNvPr>
          <p:cNvSpPr>
            <a:spLocks noGrp="1"/>
          </p:cNvSpPr>
          <p:nvPr>
            <p:ph idx="1"/>
          </p:nvPr>
        </p:nvSpPr>
        <p:spPr/>
        <p:txBody>
          <a:bodyPr/>
          <a:lstStyle/>
          <a:p>
            <a:pPr marL="0" indent="0">
              <a:buNone/>
            </a:pPr>
            <a:r>
              <a:rPr lang="en-US" altLang="zh-CN" dirty="0"/>
              <a:t>Critical Challenge: High contribution region is </a:t>
            </a:r>
            <a:r>
              <a:rPr lang="en-US" altLang="zh-CN" b="1" dirty="0"/>
              <a:t>small</a:t>
            </a:r>
            <a:endParaRPr lang="en-US" altLang="zh-CN" dirty="0"/>
          </a:p>
        </p:txBody>
      </p:sp>
    </p:spTree>
    <p:extLst>
      <p:ext uri="{BB962C8B-B14F-4D97-AF65-F5344CB8AC3E}">
        <p14:creationId xmlns:p14="http://schemas.microsoft.com/office/powerpoint/2010/main" val="2650380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058FF-FD98-07AA-9A46-A0BF3DD4D63B}"/>
            </a:ext>
          </a:extLst>
        </p:cNvPr>
        <p:cNvGrpSpPr/>
        <p:nvPr/>
      </p:nvGrpSpPr>
      <p:grpSpPr>
        <a:xfrm>
          <a:off x="0" y="0"/>
          <a:ext cx="0" cy="0"/>
          <a:chOff x="0" y="0"/>
          <a:chExt cx="0" cy="0"/>
        </a:xfrm>
      </p:grpSpPr>
      <p:pic>
        <p:nvPicPr>
          <p:cNvPr id="20" name="Picture 19" descr="A purple ball in the air&#10;&#10;Description automatically generated">
            <a:extLst>
              <a:ext uri="{FF2B5EF4-FFF2-40B4-BE49-F238E27FC236}">
                <a16:creationId xmlns:a16="http://schemas.microsoft.com/office/drawing/2014/main" id="{19196986-34C3-6EFA-FA94-4C23B589E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341" y="2058418"/>
            <a:ext cx="4327438" cy="4327438"/>
          </a:xfrm>
          <a:prstGeom prst="rect">
            <a:avLst/>
          </a:prstGeom>
        </p:spPr>
      </p:pic>
      <p:pic>
        <p:nvPicPr>
          <p:cNvPr id="18" name="Picture 17" descr="A statue of a person&#10;&#10;Description automatically generated">
            <a:extLst>
              <a:ext uri="{FF2B5EF4-FFF2-40B4-BE49-F238E27FC236}">
                <a16:creationId xmlns:a16="http://schemas.microsoft.com/office/drawing/2014/main" id="{8FA10E4C-2B08-2CA6-502C-8774C04BD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1400" y="2058418"/>
            <a:ext cx="4327438" cy="4327438"/>
          </a:xfrm>
          <a:prstGeom prst="rect">
            <a:avLst/>
          </a:prstGeom>
        </p:spPr>
      </p:pic>
      <p:sp>
        <p:nvSpPr>
          <p:cNvPr id="2" name="Title 1">
            <a:extLst>
              <a:ext uri="{FF2B5EF4-FFF2-40B4-BE49-F238E27FC236}">
                <a16:creationId xmlns:a16="http://schemas.microsoft.com/office/drawing/2014/main" id="{AF396B08-4BDF-571E-84F7-40B490CF3E93}"/>
              </a:ext>
            </a:extLst>
          </p:cNvPr>
          <p:cNvSpPr>
            <a:spLocks noGrp="1"/>
          </p:cNvSpPr>
          <p:nvPr>
            <p:ph type="title"/>
          </p:nvPr>
        </p:nvSpPr>
        <p:spPr>
          <a:xfrm>
            <a:off x="247291" y="225244"/>
            <a:ext cx="8504823" cy="687298"/>
          </a:xfrm>
        </p:spPr>
        <p:txBody>
          <a:bodyPr>
            <a:noAutofit/>
          </a:bodyPr>
          <a:lstStyle/>
          <a:p>
            <a:r>
              <a:rPr lang="en-US" altLang="zh-CN" sz="3200" dirty="0"/>
              <a:t>Challenges in Boundary Segment Sampling</a:t>
            </a:r>
            <a:endParaRPr lang="zh-CN" altLang="en-US" sz="3200" dirty="0"/>
          </a:p>
        </p:txBody>
      </p:sp>
      <p:sp>
        <p:nvSpPr>
          <p:cNvPr id="3" name="Content Placeholder 2">
            <a:extLst>
              <a:ext uri="{FF2B5EF4-FFF2-40B4-BE49-F238E27FC236}">
                <a16:creationId xmlns:a16="http://schemas.microsoft.com/office/drawing/2014/main" id="{59C3BF96-82D0-FA64-EBA1-8F2D0E1E7E69}"/>
              </a:ext>
            </a:extLst>
          </p:cNvPr>
          <p:cNvSpPr>
            <a:spLocks noGrp="1"/>
          </p:cNvSpPr>
          <p:nvPr>
            <p:ph idx="1"/>
          </p:nvPr>
        </p:nvSpPr>
        <p:spPr/>
        <p:txBody>
          <a:bodyPr/>
          <a:lstStyle/>
          <a:p>
            <a:pPr marL="0" indent="0">
              <a:buNone/>
            </a:pPr>
            <a:r>
              <a:rPr lang="en-US" altLang="zh-CN" dirty="0"/>
              <a:t>Critical Challenge: High contribution region is </a:t>
            </a:r>
            <a:r>
              <a:rPr lang="en-US" altLang="zh-CN" b="1" dirty="0"/>
              <a:t>small</a:t>
            </a:r>
            <a:r>
              <a:rPr lang="en-US" altLang="zh-CN" dirty="0"/>
              <a:t>, often due to:</a:t>
            </a:r>
          </a:p>
        </p:txBody>
      </p:sp>
      <p:sp>
        <p:nvSpPr>
          <p:cNvPr id="9" name="TextBox 8">
            <a:extLst>
              <a:ext uri="{FF2B5EF4-FFF2-40B4-BE49-F238E27FC236}">
                <a16:creationId xmlns:a16="http://schemas.microsoft.com/office/drawing/2014/main" id="{E8D42D38-3663-2762-AA90-38F158A8FC9F}"/>
              </a:ext>
            </a:extLst>
          </p:cNvPr>
          <p:cNvSpPr txBox="1"/>
          <p:nvPr/>
        </p:nvSpPr>
        <p:spPr>
          <a:xfrm>
            <a:off x="6471400" y="5884575"/>
            <a:ext cx="3044952" cy="584775"/>
          </a:xfrm>
          <a:prstGeom prst="rect">
            <a:avLst/>
          </a:prstGeom>
          <a:noFill/>
        </p:spPr>
        <p:txBody>
          <a:bodyPr wrap="square" rtlCol="0">
            <a:spAutoFit/>
          </a:bodyPr>
          <a:lstStyle/>
          <a:p>
            <a:r>
              <a:rPr lang="en-US" altLang="zh-CN" sz="1600" b="1">
                <a:solidFill>
                  <a:srgbClr val="C00000"/>
                </a:solidFill>
              </a:rPr>
              <a:t>Red intensity shows the edge's contribution.</a:t>
            </a:r>
            <a:endParaRPr lang="zh-CN" altLang="en-US" sz="1600" b="1">
              <a:solidFill>
                <a:srgbClr val="C00000"/>
              </a:solidFill>
            </a:endParaRPr>
          </a:p>
        </p:txBody>
      </p:sp>
      <p:cxnSp>
        <p:nvCxnSpPr>
          <p:cNvPr id="11" name="Straight Arrow Connector 10">
            <a:extLst>
              <a:ext uri="{FF2B5EF4-FFF2-40B4-BE49-F238E27FC236}">
                <a16:creationId xmlns:a16="http://schemas.microsoft.com/office/drawing/2014/main" id="{B1AD232C-2AC6-7994-18C9-8E3D140C6D8E}"/>
              </a:ext>
            </a:extLst>
          </p:cNvPr>
          <p:cNvCxnSpPr>
            <a:cxnSpLocks/>
          </p:cNvCxnSpPr>
          <p:nvPr/>
        </p:nvCxnSpPr>
        <p:spPr>
          <a:xfrm flipH="1" flipV="1">
            <a:off x="4499702" y="5367528"/>
            <a:ext cx="2074200" cy="594360"/>
          </a:xfrm>
          <a:prstGeom prst="straightConnector1">
            <a:avLst/>
          </a:prstGeom>
          <a:ln w="28575">
            <a:solidFill>
              <a:srgbClr val="BE4242"/>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D06D1AE-D493-03EA-EB0C-31B3310A0F3F}"/>
              </a:ext>
            </a:extLst>
          </p:cNvPr>
          <p:cNvSpPr txBox="1"/>
          <p:nvPr/>
        </p:nvSpPr>
        <p:spPr>
          <a:xfrm>
            <a:off x="1733476" y="1659324"/>
            <a:ext cx="3044952" cy="461665"/>
          </a:xfrm>
          <a:prstGeom prst="rect">
            <a:avLst/>
          </a:prstGeom>
          <a:noFill/>
        </p:spPr>
        <p:txBody>
          <a:bodyPr wrap="square" rtlCol="0">
            <a:spAutoFit/>
          </a:bodyPr>
          <a:lstStyle/>
          <a:p>
            <a:pPr algn="ctr"/>
            <a:r>
              <a:rPr lang="en-US" altLang="zh-CN" sz="2400" b="1" dirty="0"/>
              <a:t>High Frequency BRDFs</a:t>
            </a:r>
            <a:endParaRPr lang="zh-CN" altLang="en-US" sz="2400" b="1" dirty="0"/>
          </a:p>
        </p:txBody>
      </p:sp>
      <p:cxnSp>
        <p:nvCxnSpPr>
          <p:cNvPr id="23" name="Straight Arrow Connector 22">
            <a:extLst>
              <a:ext uri="{FF2B5EF4-FFF2-40B4-BE49-F238E27FC236}">
                <a16:creationId xmlns:a16="http://schemas.microsoft.com/office/drawing/2014/main" id="{D3712896-8175-962F-6F37-508CD83C4790}"/>
              </a:ext>
            </a:extLst>
          </p:cNvPr>
          <p:cNvCxnSpPr>
            <a:cxnSpLocks/>
          </p:cNvCxnSpPr>
          <p:nvPr/>
        </p:nvCxnSpPr>
        <p:spPr>
          <a:xfrm flipV="1">
            <a:off x="7181831" y="5367528"/>
            <a:ext cx="316249" cy="579157"/>
          </a:xfrm>
          <a:prstGeom prst="straightConnector1">
            <a:avLst/>
          </a:prstGeom>
          <a:ln w="28575">
            <a:solidFill>
              <a:srgbClr val="BE4242"/>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0C8CA1D-5A67-0565-2EB9-13E68B9B4DF5}"/>
              </a:ext>
            </a:extLst>
          </p:cNvPr>
          <p:cNvSpPr txBox="1"/>
          <p:nvPr/>
        </p:nvSpPr>
        <p:spPr>
          <a:xfrm>
            <a:off x="7107608" y="1658307"/>
            <a:ext cx="3439064" cy="461665"/>
          </a:xfrm>
          <a:prstGeom prst="rect">
            <a:avLst/>
          </a:prstGeom>
          <a:noFill/>
        </p:spPr>
        <p:txBody>
          <a:bodyPr wrap="square" rtlCol="0">
            <a:spAutoFit/>
          </a:bodyPr>
          <a:lstStyle/>
          <a:p>
            <a:pPr algn="ctr"/>
            <a:r>
              <a:rPr lang="en-US" altLang="zh-CN" sz="2400" b="1" dirty="0"/>
              <a:t>High Frequency Emitters</a:t>
            </a:r>
            <a:endParaRPr lang="zh-CN" altLang="en-US" sz="2400" b="1" dirty="0"/>
          </a:p>
        </p:txBody>
      </p:sp>
    </p:spTree>
    <p:extLst>
      <p:ext uri="{BB962C8B-B14F-4D97-AF65-F5344CB8AC3E}">
        <p14:creationId xmlns:p14="http://schemas.microsoft.com/office/powerpoint/2010/main" val="2325406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dgeDistrib_composite">
            <a:hlinkClick r:id="" action="ppaction://media"/>
            <a:extLst>
              <a:ext uri="{FF2B5EF4-FFF2-40B4-BE49-F238E27FC236}">
                <a16:creationId xmlns:a16="http://schemas.microsoft.com/office/drawing/2014/main" id="{5C69B65B-CC5F-5211-E833-2E7BFB868B6E}"/>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2574" t="4495" r="9901" b="16284"/>
          <a:stretch/>
        </p:blipFill>
        <p:spPr>
          <a:xfrm>
            <a:off x="2173785" y="1735941"/>
            <a:ext cx="8089580" cy="4649914"/>
          </a:xfrm>
          <a:prstGeom prst="rect">
            <a:avLst/>
          </a:prstGeom>
        </p:spPr>
      </p:pic>
      <p:sp>
        <p:nvSpPr>
          <p:cNvPr id="2" name="Title 1">
            <a:extLst>
              <a:ext uri="{FF2B5EF4-FFF2-40B4-BE49-F238E27FC236}">
                <a16:creationId xmlns:a16="http://schemas.microsoft.com/office/drawing/2014/main" id="{64659FBA-A6C9-6ADE-3CC6-AB69193AE3BC}"/>
              </a:ext>
            </a:extLst>
          </p:cNvPr>
          <p:cNvSpPr>
            <a:spLocks noGrp="1"/>
          </p:cNvSpPr>
          <p:nvPr>
            <p:ph type="title"/>
          </p:nvPr>
        </p:nvSpPr>
        <p:spPr>
          <a:xfrm>
            <a:off x="247291" y="225244"/>
            <a:ext cx="8504823" cy="687298"/>
          </a:xfrm>
        </p:spPr>
        <p:txBody>
          <a:bodyPr>
            <a:noAutofit/>
          </a:bodyPr>
          <a:lstStyle/>
          <a:p>
            <a:r>
              <a:rPr lang="en-US" altLang="zh-CN" sz="3200" dirty="0"/>
              <a:t>Challenges in Boundary Segment Sampling</a:t>
            </a:r>
            <a:endParaRPr lang="zh-CN" altLang="en-US" sz="3200" dirty="0"/>
          </a:p>
        </p:txBody>
      </p:sp>
      <p:sp>
        <p:nvSpPr>
          <p:cNvPr id="3" name="Content Placeholder 2">
            <a:extLst>
              <a:ext uri="{FF2B5EF4-FFF2-40B4-BE49-F238E27FC236}">
                <a16:creationId xmlns:a16="http://schemas.microsoft.com/office/drawing/2014/main" id="{A06119EF-192B-74C6-122B-59E0004ED2CB}"/>
              </a:ext>
            </a:extLst>
          </p:cNvPr>
          <p:cNvSpPr>
            <a:spLocks noGrp="1"/>
          </p:cNvSpPr>
          <p:nvPr>
            <p:ph idx="1"/>
          </p:nvPr>
        </p:nvSpPr>
        <p:spPr/>
        <p:txBody>
          <a:bodyPr/>
          <a:lstStyle/>
          <a:p>
            <a:pPr marL="0" indent="0">
              <a:buNone/>
            </a:pPr>
            <a:r>
              <a:rPr lang="en-US" altLang="zh-CN" dirty="0"/>
              <a:t>High contribution region is </a:t>
            </a:r>
            <a:r>
              <a:rPr lang="en-US" altLang="zh-CN" b="1" dirty="0"/>
              <a:t>highly</a:t>
            </a:r>
            <a:r>
              <a:rPr lang="en-US" altLang="zh-CN" dirty="0"/>
              <a:t> </a:t>
            </a:r>
            <a:r>
              <a:rPr lang="en-US" altLang="zh-CN" b="1" dirty="0"/>
              <a:t>discontinuous</a:t>
            </a:r>
            <a:r>
              <a:rPr lang="en-US" altLang="zh-CN" dirty="0"/>
              <a:t> in PSS due to the </a:t>
            </a:r>
            <a:r>
              <a:rPr lang="en-US" altLang="zh-CN" b="1" dirty="0"/>
              <a:t>parameterization</a:t>
            </a:r>
          </a:p>
          <a:p>
            <a:endParaRPr lang="en-US" altLang="zh-CN" dirty="0"/>
          </a:p>
        </p:txBody>
      </p:sp>
    </p:spTree>
    <p:extLst>
      <p:ext uri="{BB962C8B-B14F-4D97-AF65-F5344CB8AC3E}">
        <p14:creationId xmlns:p14="http://schemas.microsoft.com/office/powerpoint/2010/main" val="103770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F167D-873A-76EE-CDED-3DE5F9F2CD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BE3252-F74A-D6AF-0267-E5316A262554}"/>
              </a:ext>
            </a:extLst>
          </p:cNvPr>
          <p:cNvSpPr>
            <a:spLocks noGrp="1"/>
          </p:cNvSpPr>
          <p:nvPr>
            <p:ph type="title"/>
          </p:nvPr>
        </p:nvSpPr>
        <p:spPr/>
        <p:txBody>
          <a:bodyPr>
            <a:normAutofit/>
          </a:bodyPr>
          <a:lstStyle/>
          <a:p>
            <a:r>
              <a:rPr lang="en-US" altLang="zh-CN" sz="3200" dirty="0"/>
              <a:t>Existing Solutions: Path Guiding</a:t>
            </a:r>
            <a:endParaRPr lang="zh-CN" altLang="en-US" sz="3200" dirty="0"/>
          </a:p>
        </p:txBody>
      </p:sp>
      <p:pic>
        <p:nvPicPr>
          <p:cNvPr id="5" name="Picture 4" descr="A close-up of a newspaper&#10;&#10;Description automatically generated">
            <a:extLst>
              <a:ext uri="{FF2B5EF4-FFF2-40B4-BE49-F238E27FC236}">
                <a16:creationId xmlns:a16="http://schemas.microsoft.com/office/drawing/2014/main" id="{972991E0-449B-E9BF-29AB-25B367270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597" y="1701839"/>
            <a:ext cx="3309688" cy="4680502"/>
          </a:xfrm>
          <a:prstGeom prst="rect">
            <a:avLst/>
          </a:prstGeom>
          <a:effectLst>
            <a:outerShdw blurRad="50800" dist="38100" dir="2700000" algn="tl" rotWithShape="0">
              <a:prstClr val="black">
                <a:alpha val="40000"/>
              </a:prstClr>
            </a:outerShdw>
          </a:effectLst>
        </p:spPr>
      </p:pic>
      <p:pic>
        <p:nvPicPr>
          <p:cNvPr id="7" name="Picture 6" descr="A close-up of a newspaper&#10;&#10;Description automatically generated">
            <a:extLst>
              <a:ext uri="{FF2B5EF4-FFF2-40B4-BE49-F238E27FC236}">
                <a16:creationId xmlns:a16="http://schemas.microsoft.com/office/drawing/2014/main" id="{9648BDBB-910F-191F-8F8B-E559E3FBD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4019" y="1307190"/>
            <a:ext cx="3309688" cy="4680502"/>
          </a:xfrm>
          <a:prstGeom prst="rect">
            <a:avLst/>
          </a:prstGeom>
          <a:effectLst>
            <a:outerShdw blurRad="50800" dist="38100" dir="2700000" algn="tl" rotWithShape="0">
              <a:prstClr val="black">
                <a:alpha val="40000"/>
              </a:prstClr>
            </a:outerShdw>
          </a:effectLst>
        </p:spPr>
      </p:pic>
      <p:pic>
        <p:nvPicPr>
          <p:cNvPr id="9" name="Picture 8" descr="A close-up of a newspaper&#10;&#10;Description automatically generated">
            <a:extLst>
              <a:ext uri="{FF2B5EF4-FFF2-40B4-BE49-F238E27FC236}">
                <a16:creationId xmlns:a16="http://schemas.microsoft.com/office/drawing/2014/main" id="{31CA2893-F57B-AB13-BAF8-C84FCCFC75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1441" y="912542"/>
            <a:ext cx="3309687" cy="4680501"/>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EF996401-DACD-B777-006C-A00F2DD46429}"/>
              </a:ext>
            </a:extLst>
          </p:cNvPr>
          <p:cNvSpPr txBox="1"/>
          <p:nvPr/>
        </p:nvSpPr>
        <p:spPr>
          <a:xfrm>
            <a:off x="1426084" y="4042090"/>
            <a:ext cx="4669916" cy="2523768"/>
          </a:xfrm>
          <a:prstGeom prst="rect">
            <a:avLst/>
          </a:prstGeom>
          <a:noFill/>
        </p:spPr>
        <p:txBody>
          <a:bodyPr wrap="square" rtlCol="0">
            <a:spAutoFit/>
          </a:bodyPr>
          <a:lstStyle/>
          <a:p>
            <a:pPr>
              <a:buFontTx/>
              <a:buChar char="-"/>
            </a:pPr>
            <a:endParaRPr lang="en-US" altLang="zh-CN" dirty="0">
              <a:solidFill>
                <a:srgbClr val="FF0000"/>
              </a:solidFill>
            </a:endParaRPr>
          </a:p>
          <a:p>
            <a:pPr marL="285750" indent="-285750">
              <a:buFont typeface="Arial" panose="020B0604020202020204" pitchFamily="34" charset="0"/>
              <a:buChar char="•"/>
            </a:pPr>
            <a:r>
              <a:rPr lang="en-US" altLang="zh-CN" sz="1800" i="1" dirty="0"/>
              <a:t>Path-Space Differentiable Rendering </a:t>
            </a:r>
            <a:r>
              <a:rPr lang="en-US" altLang="zh-CN" sz="1600" dirty="0"/>
              <a:t>[Zhang et al., 2020]</a:t>
            </a:r>
          </a:p>
          <a:p>
            <a:pPr marL="285750" indent="-285750">
              <a:buFont typeface="Arial" panose="020B0604020202020204" pitchFamily="34" charset="0"/>
              <a:buChar char="•"/>
            </a:pPr>
            <a:r>
              <a:rPr lang="en-US" altLang="zh-CN" sz="1800" i="1" dirty="0"/>
              <a:t>Efficient Estimation of Boundary Integrals for Path-Space Differentiable Rendering </a:t>
            </a:r>
            <a:r>
              <a:rPr lang="en-US" altLang="zh-CN" sz="1600" dirty="0"/>
              <a:t>[Yan et al., 2022]</a:t>
            </a:r>
          </a:p>
          <a:p>
            <a:pPr marL="285750" indent="-285750">
              <a:buFont typeface="Arial" panose="020B0604020202020204" pitchFamily="34" charset="0"/>
              <a:buChar char="•"/>
            </a:pPr>
            <a:r>
              <a:rPr lang="en-US" altLang="zh-CN" sz="1800" i="1" dirty="0"/>
              <a:t>Projective Sampling for Differentiable Rendering of Geometry </a:t>
            </a:r>
            <a:r>
              <a:rPr lang="en-US" altLang="zh-CN" sz="1600" dirty="0"/>
              <a:t>[Zhang et al. 2023]</a:t>
            </a:r>
            <a:endParaRPr lang="zh-CN" altLang="en-US" sz="1600" i="1" dirty="0"/>
          </a:p>
          <a:p>
            <a:endParaRPr lang="zh-CN" altLang="en-US" dirty="0"/>
          </a:p>
        </p:txBody>
      </p:sp>
      <p:sp>
        <p:nvSpPr>
          <p:cNvPr id="8" name="Content Placeholder 2">
            <a:extLst>
              <a:ext uri="{FF2B5EF4-FFF2-40B4-BE49-F238E27FC236}">
                <a16:creationId xmlns:a16="http://schemas.microsoft.com/office/drawing/2014/main" id="{C5E09256-2779-2DA2-709C-488CC25DE5AB}"/>
              </a:ext>
            </a:extLst>
          </p:cNvPr>
          <p:cNvSpPr txBox="1">
            <a:spLocks/>
          </p:cNvSpPr>
          <p:nvPr/>
        </p:nvSpPr>
        <p:spPr>
          <a:xfrm>
            <a:off x="247290" y="1121434"/>
            <a:ext cx="5949324" cy="50555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mn-ea"/>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mn-ea"/>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dirty="0">
                <a:solidFill>
                  <a:schemeClr val="accent6"/>
                </a:solidFill>
              </a:rPr>
              <a:t>+ Efficiently tracks </a:t>
            </a:r>
            <a:r>
              <a:rPr lang="en-US" altLang="zh-CN" b="1" u="sng" dirty="0">
                <a:solidFill>
                  <a:schemeClr val="accent6"/>
                </a:solidFill>
              </a:rPr>
              <a:t>high contribution region</a:t>
            </a:r>
          </a:p>
          <a:p>
            <a:pPr>
              <a:buFontTx/>
              <a:buChar char="-"/>
            </a:pPr>
            <a:endParaRPr lang="en-US" altLang="zh-CN" dirty="0">
              <a:solidFill>
                <a:srgbClr val="FF0000"/>
              </a:solidFill>
            </a:endParaRPr>
          </a:p>
          <a:p>
            <a:pPr marL="0" indent="0">
              <a:buFont typeface="Arial" panose="020B0604020202020204" pitchFamily="34" charset="0"/>
              <a:buNone/>
            </a:pPr>
            <a:endParaRPr lang="en-US" altLang="zh-CN" sz="1800" dirty="0">
              <a:solidFill>
                <a:srgbClr val="FF0000"/>
              </a:solidFill>
            </a:endParaRPr>
          </a:p>
          <a:p>
            <a:pPr>
              <a:buFontTx/>
              <a:buChar char="-"/>
            </a:pPr>
            <a:endParaRPr lang="en-US" altLang="zh-CN" dirty="0">
              <a:solidFill>
                <a:srgbClr val="FF0000"/>
              </a:solidFill>
            </a:endParaRPr>
          </a:p>
        </p:txBody>
      </p:sp>
    </p:spTree>
    <p:extLst>
      <p:ext uri="{BB962C8B-B14F-4D97-AF65-F5344CB8AC3E}">
        <p14:creationId xmlns:p14="http://schemas.microsoft.com/office/powerpoint/2010/main" val="2446186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5FBF3-570E-9D95-6450-7A7701E391AA}"/>
              </a:ext>
            </a:extLst>
          </p:cNvPr>
          <p:cNvSpPr>
            <a:spLocks noGrp="1"/>
          </p:cNvSpPr>
          <p:nvPr>
            <p:ph type="title"/>
          </p:nvPr>
        </p:nvSpPr>
        <p:spPr/>
        <p:txBody>
          <a:bodyPr>
            <a:normAutofit/>
          </a:bodyPr>
          <a:lstStyle/>
          <a:p>
            <a:r>
              <a:rPr lang="en-US" altLang="zh-CN" sz="3200" dirty="0"/>
              <a:t>Existing Solutions: Path Guiding</a:t>
            </a:r>
            <a:endParaRPr lang="zh-CN" altLang="en-US" sz="3200" dirty="0"/>
          </a:p>
        </p:txBody>
      </p:sp>
      <p:sp>
        <p:nvSpPr>
          <p:cNvPr id="3" name="Content Placeholder 2">
            <a:extLst>
              <a:ext uri="{FF2B5EF4-FFF2-40B4-BE49-F238E27FC236}">
                <a16:creationId xmlns:a16="http://schemas.microsoft.com/office/drawing/2014/main" id="{671E846B-5EA5-EF29-CD10-B8E0C96BACED}"/>
              </a:ext>
            </a:extLst>
          </p:cNvPr>
          <p:cNvSpPr>
            <a:spLocks noGrp="1"/>
          </p:cNvSpPr>
          <p:nvPr>
            <p:ph idx="1"/>
          </p:nvPr>
        </p:nvSpPr>
        <p:spPr>
          <a:xfrm>
            <a:off x="247290" y="1121434"/>
            <a:ext cx="5949324" cy="5055529"/>
          </a:xfrm>
        </p:spPr>
        <p:txBody>
          <a:bodyPr/>
          <a:lstStyle/>
          <a:p>
            <a:pPr marL="0" indent="0">
              <a:buNone/>
            </a:pPr>
            <a:r>
              <a:rPr lang="en-US" altLang="zh-CN" dirty="0">
                <a:solidFill>
                  <a:schemeClr val="accent6"/>
                </a:solidFill>
              </a:rPr>
              <a:t>+ Efficiently tracks </a:t>
            </a:r>
            <a:r>
              <a:rPr lang="en-US" altLang="zh-CN" b="1" u="sng" dirty="0">
                <a:solidFill>
                  <a:schemeClr val="accent6"/>
                </a:solidFill>
              </a:rPr>
              <a:t>high contribution region</a:t>
            </a:r>
          </a:p>
          <a:p>
            <a:pPr marL="0" indent="0">
              <a:buNone/>
            </a:pPr>
            <a:endParaRPr lang="en-US" altLang="zh-CN" dirty="0">
              <a:solidFill>
                <a:schemeClr val="accent6"/>
              </a:solidFill>
            </a:endParaRPr>
          </a:p>
          <a:p>
            <a:pPr marL="0" indent="0">
              <a:buNone/>
            </a:pPr>
            <a:r>
              <a:rPr lang="en-US" altLang="zh-CN" dirty="0">
                <a:solidFill>
                  <a:srgbClr val="FF0000"/>
                </a:solidFill>
              </a:rPr>
              <a:t>- Relies on acceleration structure, suffers from </a:t>
            </a:r>
            <a:r>
              <a:rPr lang="en-US" altLang="zh-CN" b="1" u="sng" dirty="0">
                <a:solidFill>
                  <a:srgbClr val="FF0000"/>
                </a:solidFill>
              </a:rPr>
              <a:t>parameterization discontinuities</a:t>
            </a:r>
          </a:p>
          <a:p>
            <a:pPr>
              <a:buFontTx/>
              <a:buChar char="-"/>
            </a:pPr>
            <a:endParaRPr lang="en-US" altLang="zh-CN" dirty="0">
              <a:solidFill>
                <a:srgbClr val="FF0000"/>
              </a:solidFill>
            </a:endParaRPr>
          </a:p>
          <a:p>
            <a:pPr marL="0" indent="0">
              <a:buNone/>
            </a:pPr>
            <a:endParaRPr lang="en-US" altLang="zh-CN" sz="1800" dirty="0">
              <a:solidFill>
                <a:srgbClr val="FF0000"/>
              </a:solidFill>
            </a:endParaRPr>
          </a:p>
          <a:p>
            <a:pPr>
              <a:buFontTx/>
              <a:buChar char="-"/>
            </a:pPr>
            <a:endParaRPr lang="en-US" altLang="zh-CN" dirty="0">
              <a:solidFill>
                <a:srgbClr val="FF0000"/>
              </a:solidFill>
            </a:endParaRPr>
          </a:p>
        </p:txBody>
      </p:sp>
      <p:pic>
        <p:nvPicPr>
          <p:cNvPr id="5" name="Picture 4" descr="A close-up of a newspaper&#10;&#10;Description automatically generated">
            <a:extLst>
              <a:ext uri="{FF2B5EF4-FFF2-40B4-BE49-F238E27FC236}">
                <a16:creationId xmlns:a16="http://schemas.microsoft.com/office/drawing/2014/main" id="{71A9B0C3-2C1D-7A53-89B1-78609E0A5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597" y="1701839"/>
            <a:ext cx="3309688" cy="4680502"/>
          </a:xfrm>
          <a:prstGeom prst="rect">
            <a:avLst/>
          </a:prstGeom>
          <a:effectLst>
            <a:outerShdw blurRad="50800" dist="38100" dir="2700000" algn="tl" rotWithShape="0">
              <a:prstClr val="black">
                <a:alpha val="40000"/>
              </a:prstClr>
            </a:outerShdw>
          </a:effectLst>
        </p:spPr>
      </p:pic>
      <p:pic>
        <p:nvPicPr>
          <p:cNvPr id="7" name="Picture 6" descr="A close-up of a newspaper&#10;&#10;Description automatically generated">
            <a:extLst>
              <a:ext uri="{FF2B5EF4-FFF2-40B4-BE49-F238E27FC236}">
                <a16:creationId xmlns:a16="http://schemas.microsoft.com/office/drawing/2014/main" id="{597AD208-748C-FA67-C36B-84C529F870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4019" y="1307190"/>
            <a:ext cx="3309688" cy="4680502"/>
          </a:xfrm>
          <a:prstGeom prst="rect">
            <a:avLst/>
          </a:prstGeom>
          <a:effectLst>
            <a:outerShdw blurRad="50800" dist="38100" dir="2700000" algn="tl" rotWithShape="0">
              <a:prstClr val="black">
                <a:alpha val="40000"/>
              </a:prstClr>
            </a:outerShdw>
          </a:effectLst>
        </p:spPr>
      </p:pic>
      <p:pic>
        <p:nvPicPr>
          <p:cNvPr id="9" name="Picture 8" descr="A close-up of a newspaper&#10;&#10;Description automatically generated">
            <a:extLst>
              <a:ext uri="{FF2B5EF4-FFF2-40B4-BE49-F238E27FC236}">
                <a16:creationId xmlns:a16="http://schemas.microsoft.com/office/drawing/2014/main" id="{EB7E7AEF-8153-33B0-2552-DE43C68E6F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1441" y="912542"/>
            <a:ext cx="3309687" cy="4680501"/>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BD9C47E4-D9C2-F2F9-7B85-487D53B00D85}"/>
              </a:ext>
            </a:extLst>
          </p:cNvPr>
          <p:cNvSpPr txBox="1"/>
          <p:nvPr/>
        </p:nvSpPr>
        <p:spPr>
          <a:xfrm>
            <a:off x="1426084" y="4042090"/>
            <a:ext cx="4669916" cy="2523768"/>
          </a:xfrm>
          <a:prstGeom prst="rect">
            <a:avLst/>
          </a:prstGeom>
          <a:noFill/>
        </p:spPr>
        <p:txBody>
          <a:bodyPr wrap="square" rtlCol="0">
            <a:spAutoFit/>
          </a:bodyPr>
          <a:lstStyle/>
          <a:p>
            <a:pPr>
              <a:buFontTx/>
              <a:buChar char="-"/>
            </a:pPr>
            <a:endParaRPr lang="en-US" altLang="zh-CN" dirty="0">
              <a:solidFill>
                <a:srgbClr val="FF0000"/>
              </a:solidFill>
            </a:endParaRPr>
          </a:p>
          <a:p>
            <a:pPr marL="285750" indent="-285750">
              <a:buFont typeface="Arial" panose="020B0604020202020204" pitchFamily="34" charset="0"/>
              <a:buChar char="•"/>
            </a:pPr>
            <a:r>
              <a:rPr lang="en-US" altLang="zh-CN" sz="1800" i="1" dirty="0"/>
              <a:t>Path-Space Differentiable Rendering </a:t>
            </a:r>
            <a:r>
              <a:rPr lang="en-US" altLang="zh-CN" sz="1600" dirty="0"/>
              <a:t>[Zhang et al., 2020]</a:t>
            </a:r>
          </a:p>
          <a:p>
            <a:pPr marL="285750" indent="-285750">
              <a:buFont typeface="Arial" panose="020B0604020202020204" pitchFamily="34" charset="0"/>
              <a:buChar char="•"/>
            </a:pPr>
            <a:r>
              <a:rPr lang="en-US" altLang="zh-CN" sz="1800" i="1" dirty="0"/>
              <a:t>Efficient Estimation of Boundary Integrals for Path-Space Differentiable Rendering </a:t>
            </a:r>
            <a:r>
              <a:rPr lang="en-US" altLang="zh-CN" sz="1600" dirty="0"/>
              <a:t>[Yan et al., 2022]</a:t>
            </a:r>
          </a:p>
          <a:p>
            <a:pPr marL="285750" indent="-285750">
              <a:buFont typeface="Arial" panose="020B0604020202020204" pitchFamily="34" charset="0"/>
              <a:buChar char="•"/>
            </a:pPr>
            <a:r>
              <a:rPr lang="en-US" altLang="zh-CN" sz="1800" i="1" dirty="0"/>
              <a:t>Projective Sampling for Differentiable Rendering of Geometry </a:t>
            </a:r>
            <a:r>
              <a:rPr lang="en-US" altLang="zh-CN" sz="1600" dirty="0"/>
              <a:t>[Zhang et al. 2023]</a:t>
            </a:r>
            <a:endParaRPr lang="zh-CN" altLang="en-US" sz="1600" i="1" dirty="0"/>
          </a:p>
          <a:p>
            <a:endParaRPr lang="zh-CN" altLang="en-US" dirty="0"/>
          </a:p>
        </p:txBody>
      </p:sp>
    </p:spTree>
    <p:extLst>
      <p:ext uri="{BB962C8B-B14F-4D97-AF65-F5344CB8AC3E}">
        <p14:creationId xmlns:p14="http://schemas.microsoft.com/office/powerpoint/2010/main" val="265096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272A0-F8E0-F7A3-884D-79C152CDA26E}"/>
              </a:ext>
            </a:extLst>
          </p:cNvPr>
          <p:cNvSpPr>
            <a:spLocks noGrp="1"/>
          </p:cNvSpPr>
          <p:nvPr>
            <p:ph type="title"/>
          </p:nvPr>
        </p:nvSpPr>
        <p:spPr/>
        <p:txBody>
          <a:bodyPr/>
          <a:lstStyle/>
          <a:p>
            <a:r>
              <a:rPr lang="en-US" altLang="zh-CN"/>
              <a:t>Our method</a:t>
            </a:r>
            <a:endParaRPr lang="zh-CN" altLang="en-US"/>
          </a:p>
        </p:txBody>
      </p:sp>
      <p:sp>
        <p:nvSpPr>
          <p:cNvPr id="3" name="Content Placeholder 2">
            <a:extLst>
              <a:ext uri="{FF2B5EF4-FFF2-40B4-BE49-F238E27FC236}">
                <a16:creationId xmlns:a16="http://schemas.microsoft.com/office/drawing/2014/main" id="{7263D1DE-B7E7-53D7-F0FA-C31187683DD7}"/>
              </a:ext>
            </a:extLst>
          </p:cNvPr>
          <p:cNvSpPr>
            <a:spLocks noGrp="1"/>
          </p:cNvSpPr>
          <p:nvPr>
            <p:ph idx="1"/>
          </p:nvPr>
        </p:nvSpPr>
        <p:spPr>
          <a:xfrm>
            <a:off x="247291" y="2889504"/>
            <a:ext cx="11697418" cy="687298"/>
          </a:xfrm>
        </p:spPr>
        <p:txBody>
          <a:bodyPr/>
          <a:lstStyle/>
          <a:p>
            <a:pPr marL="0" indent="0" algn="ctr">
              <a:buNone/>
            </a:pPr>
            <a:r>
              <a:rPr lang="en-US" altLang="zh-CN" sz="3200"/>
              <a:t>Our solution: Markov-Chain Monte Carlo</a:t>
            </a:r>
          </a:p>
        </p:txBody>
      </p:sp>
    </p:spTree>
    <p:extLst>
      <p:ext uri="{BB962C8B-B14F-4D97-AF65-F5344CB8AC3E}">
        <p14:creationId xmlns:p14="http://schemas.microsoft.com/office/powerpoint/2010/main" val="2124517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C608F-970E-447D-FD10-44765690B8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5B4859-FE91-8C78-4098-4117E4813117}"/>
              </a:ext>
            </a:extLst>
          </p:cNvPr>
          <p:cNvSpPr>
            <a:spLocks noGrp="1"/>
          </p:cNvSpPr>
          <p:nvPr>
            <p:ph type="title"/>
          </p:nvPr>
        </p:nvSpPr>
        <p:spPr/>
        <p:txBody>
          <a:bodyPr/>
          <a:lstStyle/>
          <a:p>
            <a:r>
              <a:rPr lang="en-US" altLang="zh-CN"/>
              <a:t>Why MCMC?</a:t>
            </a:r>
            <a:endParaRPr lang="zh-CN" altLang="en-US"/>
          </a:p>
        </p:txBody>
      </p:sp>
      <p:sp>
        <p:nvSpPr>
          <p:cNvPr id="3" name="Content Placeholder 2">
            <a:extLst>
              <a:ext uri="{FF2B5EF4-FFF2-40B4-BE49-F238E27FC236}">
                <a16:creationId xmlns:a16="http://schemas.microsoft.com/office/drawing/2014/main" id="{8769D60A-E900-D482-70A1-50B2B872383C}"/>
              </a:ext>
            </a:extLst>
          </p:cNvPr>
          <p:cNvSpPr>
            <a:spLocks noGrp="1"/>
          </p:cNvSpPr>
          <p:nvPr>
            <p:ph idx="1"/>
          </p:nvPr>
        </p:nvSpPr>
        <p:spPr>
          <a:xfrm>
            <a:off x="247291" y="1121434"/>
            <a:ext cx="5330549" cy="5055529"/>
          </a:xfrm>
        </p:spPr>
        <p:txBody>
          <a:bodyPr>
            <a:normAutofit/>
          </a:bodyPr>
          <a:lstStyle/>
          <a:p>
            <a:pPr marL="457200" indent="-457200">
              <a:buAutoNum type="arabicPeriod"/>
            </a:pPr>
            <a:r>
              <a:rPr lang="en-US" altLang="zh-CN"/>
              <a:t>MCMC can efficiently explore high contribution regions</a:t>
            </a:r>
          </a:p>
        </p:txBody>
      </p:sp>
    </p:spTree>
    <p:extLst>
      <p:ext uri="{BB962C8B-B14F-4D97-AF65-F5344CB8AC3E}">
        <p14:creationId xmlns:p14="http://schemas.microsoft.com/office/powerpoint/2010/main" val="1274508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6017D-64D4-307C-1754-17031B4A0152}"/>
              </a:ext>
            </a:extLst>
          </p:cNvPr>
          <p:cNvSpPr>
            <a:spLocks noGrp="1"/>
          </p:cNvSpPr>
          <p:nvPr>
            <p:ph type="title"/>
          </p:nvPr>
        </p:nvSpPr>
        <p:spPr/>
        <p:txBody>
          <a:bodyPr/>
          <a:lstStyle/>
          <a:p>
            <a:r>
              <a:rPr lang="en-US" altLang="zh-CN"/>
              <a:t>Why MCMC?</a:t>
            </a:r>
            <a:endParaRPr lang="zh-CN" altLang="en-US"/>
          </a:p>
        </p:txBody>
      </p:sp>
      <p:sp>
        <p:nvSpPr>
          <p:cNvPr id="3" name="Content Placeholder 2">
            <a:extLst>
              <a:ext uri="{FF2B5EF4-FFF2-40B4-BE49-F238E27FC236}">
                <a16:creationId xmlns:a16="http://schemas.microsoft.com/office/drawing/2014/main" id="{48E6FBBF-288C-2BBD-CF0C-FE8750F55FD5}"/>
              </a:ext>
            </a:extLst>
          </p:cNvPr>
          <p:cNvSpPr>
            <a:spLocks noGrp="1"/>
          </p:cNvSpPr>
          <p:nvPr>
            <p:ph idx="1"/>
          </p:nvPr>
        </p:nvSpPr>
        <p:spPr>
          <a:xfrm>
            <a:off x="247291" y="1121434"/>
            <a:ext cx="5330549" cy="5055529"/>
          </a:xfrm>
        </p:spPr>
        <p:txBody>
          <a:bodyPr>
            <a:normAutofit/>
          </a:bodyPr>
          <a:lstStyle/>
          <a:p>
            <a:pPr marL="457200" indent="-457200">
              <a:buAutoNum type="arabicPeriod"/>
            </a:pPr>
            <a:r>
              <a:rPr lang="en-US" altLang="zh-CN" dirty="0">
                <a:solidFill>
                  <a:schemeClr val="tx1">
                    <a:lumMod val="75000"/>
                  </a:schemeClr>
                </a:solidFill>
              </a:rPr>
              <a:t>MCMC can efficiently explore high contribution regions</a:t>
            </a:r>
          </a:p>
          <a:p>
            <a:pPr marL="457200" indent="-457200">
              <a:buAutoNum type="arabicPeriod"/>
            </a:pPr>
            <a:r>
              <a:rPr lang="en-US" altLang="zh-CN" dirty="0"/>
              <a:t>Important observation: </a:t>
            </a:r>
          </a:p>
          <a:p>
            <a:pPr marL="457200" lvl="1" indent="0">
              <a:buNone/>
            </a:pPr>
            <a:r>
              <a:rPr lang="en-US" altLang="zh-CN" dirty="0"/>
              <a:t>Although a well-behaved global parameterization is hard to find…</a:t>
            </a:r>
          </a:p>
          <a:p>
            <a:pPr marL="457200" lvl="1" indent="0">
              <a:buNone/>
            </a:pPr>
            <a:endParaRPr lang="zh-CN" altLang="en-US" sz="2000" dirty="0"/>
          </a:p>
        </p:txBody>
      </p:sp>
    </p:spTree>
    <p:extLst>
      <p:ext uri="{BB962C8B-B14F-4D97-AF65-F5344CB8AC3E}">
        <p14:creationId xmlns:p14="http://schemas.microsoft.com/office/powerpoint/2010/main" val="2418362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71624-997A-B799-019F-CD24250BA5AD}"/>
            </a:ext>
          </a:extLst>
        </p:cNvPr>
        <p:cNvGrpSpPr/>
        <p:nvPr/>
      </p:nvGrpSpPr>
      <p:grpSpPr>
        <a:xfrm>
          <a:off x="0" y="0"/>
          <a:ext cx="0" cy="0"/>
          <a:chOff x="0" y="0"/>
          <a:chExt cx="0" cy="0"/>
        </a:xfrm>
      </p:grpSpPr>
      <p:pic>
        <p:nvPicPr>
          <p:cNvPr id="4" name="Picture 3" descr="A white sphere with a black background&#10;&#10;Description automatically generated">
            <a:extLst>
              <a:ext uri="{FF2B5EF4-FFF2-40B4-BE49-F238E27FC236}">
                <a16:creationId xmlns:a16="http://schemas.microsoft.com/office/drawing/2014/main" id="{47215FED-E043-FE60-E310-9C29A22B1244}"/>
              </a:ext>
            </a:extLst>
          </p:cNvPr>
          <p:cNvPicPr>
            <a:picLocks noChangeAspect="1"/>
          </p:cNvPicPr>
          <p:nvPr/>
        </p:nvPicPr>
        <p:blipFill rotWithShape="1">
          <a:blip r:embed="rId3">
            <a:extLst>
              <a:ext uri="{28A0092B-C50C-407E-A947-70E740481C1C}">
                <a14:useLocalDpi xmlns:a14="http://schemas.microsoft.com/office/drawing/2010/main" val="0"/>
              </a:ext>
            </a:extLst>
          </a:blip>
          <a:srcRect l="36484" t="13194" r="25390" b="19305"/>
          <a:stretch/>
        </p:blipFill>
        <p:spPr>
          <a:xfrm>
            <a:off x="6614162" y="1269158"/>
            <a:ext cx="4664805" cy="4645687"/>
          </a:xfrm>
          <a:prstGeom prst="rect">
            <a:avLst/>
          </a:prstGeom>
        </p:spPr>
      </p:pic>
      <p:sp>
        <p:nvSpPr>
          <p:cNvPr id="24" name="Isosceles Triangle 21">
            <a:extLst>
              <a:ext uri="{FF2B5EF4-FFF2-40B4-BE49-F238E27FC236}">
                <a16:creationId xmlns:a16="http://schemas.microsoft.com/office/drawing/2014/main" id="{A03B0CE2-547F-2EAB-C92C-9AC0BFCB1187}"/>
              </a:ext>
            </a:extLst>
          </p:cNvPr>
          <p:cNvSpPr/>
          <p:nvPr/>
        </p:nvSpPr>
        <p:spPr>
          <a:xfrm>
            <a:off x="8530936" y="2857684"/>
            <a:ext cx="1327740" cy="1410522"/>
          </a:xfrm>
          <a:custGeom>
            <a:avLst/>
            <a:gdLst>
              <a:gd name="connsiteX0" fmla="*/ 0 w 669372"/>
              <a:gd name="connsiteY0" fmla="*/ 866334 h 866334"/>
              <a:gd name="connsiteX1" fmla="*/ 334686 w 669372"/>
              <a:gd name="connsiteY1" fmla="*/ 0 h 866334"/>
              <a:gd name="connsiteX2" fmla="*/ 669372 w 669372"/>
              <a:gd name="connsiteY2" fmla="*/ 866334 h 866334"/>
              <a:gd name="connsiteX3" fmla="*/ 0 w 669372"/>
              <a:gd name="connsiteY3" fmla="*/ 866334 h 866334"/>
              <a:gd name="connsiteX0" fmla="*/ 0 w 1282020"/>
              <a:gd name="connsiteY0" fmla="*/ 866334 h 866334"/>
              <a:gd name="connsiteX1" fmla="*/ 334686 w 1282020"/>
              <a:gd name="connsiteY1" fmla="*/ 0 h 866334"/>
              <a:gd name="connsiteX2" fmla="*/ 1282020 w 1282020"/>
              <a:gd name="connsiteY2" fmla="*/ 701742 h 866334"/>
              <a:gd name="connsiteX3" fmla="*/ 0 w 1282020"/>
              <a:gd name="connsiteY3" fmla="*/ 866334 h 866334"/>
              <a:gd name="connsiteX0" fmla="*/ 0 w 1327740"/>
              <a:gd name="connsiteY0" fmla="*/ 912054 h 912054"/>
              <a:gd name="connsiteX1" fmla="*/ 380406 w 1327740"/>
              <a:gd name="connsiteY1" fmla="*/ 0 h 912054"/>
              <a:gd name="connsiteX2" fmla="*/ 1327740 w 1327740"/>
              <a:gd name="connsiteY2" fmla="*/ 701742 h 912054"/>
              <a:gd name="connsiteX3" fmla="*/ 0 w 1327740"/>
              <a:gd name="connsiteY3" fmla="*/ 912054 h 912054"/>
              <a:gd name="connsiteX0" fmla="*/ 0 w 1327740"/>
              <a:gd name="connsiteY0" fmla="*/ 1195518 h 1195518"/>
              <a:gd name="connsiteX1" fmla="*/ 179238 w 1327740"/>
              <a:gd name="connsiteY1" fmla="*/ 0 h 1195518"/>
              <a:gd name="connsiteX2" fmla="*/ 1327740 w 1327740"/>
              <a:gd name="connsiteY2" fmla="*/ 985206 h 1195518"/>
              <a:gd name="connsiteX3" fmla="*/ 0 w 1327740"/>
              <a:gd name="connsiteY3" fmla="*/ 1195518 h 1195518"/>
              <a:gd name="connsiteX0" fmla="*/ 0 w 1327740"/>
              <a:gd name="connsiteY0" fmla="*/ 210312 h 1410522"/>
              <a:gd name="connsiteX1" fmla="*/ 755310 w 1327740"/>
              <a:gd name="connsiteY1" fmla="*/ 1410522 h 1410522"/>
              <a:gd name="connsiteX2" fmla="*/ 1327740 w 1327740"/>
              <a:gd name="connsiteY2" fmla="*/ 0 h 1410522"/>
              <a:gd name="connsiteX3" fmla="*/ 0 w 1327740"/>
              <a:gd name="connsiteY3" fmla="*/ 210312 h 1410522"/>
            </a:gdLst>
            <a:ahLst/>
            <a:cxnLst>
              <a:cxn ang="0">
                <a:pos x="connsiteX0" y="connsiteY0"/>
              </a:cxn>
              <a:cxn ang="0">
                <a:pos x="connsiteX1" y="connsiteY1"/>
              </a:cxn>
              <a:cxn ang="0">
                <a:pos x="connsiteX2" y="connsiteY2"/>
              </a:cxn>
              <a:cxn ang="0">
                <a:pos x="connsiteX3" y="connsiteY3"/>
              </a:cxn>
            </a:cxnLst>
            <a:rect l="l" t="t" r="r" b="b"/>
            <a:pathLst>
              <a:path w="1327740" h="1410522">
                <a:moveTo>
                  <a:pt x="0" y="210312"/>
                </a:moveTo>
                <a:lnTo>
                  <a:pt x="755310" y="1410522"/>
                </a:lnTo>
                <a:lnTo>
                  <a:pt x="1327740" y="0"/>
                </a:lnTo>
                <a:lnTo>
                  <a:pt x="0" y="210312"/>
                </a:lnTo>
                <a:close/>
              </a:path>
            </a:pathLst>
          </a:custGeom>
          <a:solidFill>
            <a:srgbClr val="4472C4">
              <a:alpha val="50196"/>
            </a:srgb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Isosceles Triangle 21">
            <a:extLst>
              <a:ext uri="{FF2B5EF4-FFF2-40B4-BE49-F238E27FC236}">
                <a16:creationId xmlns:a16="http://schemas.microsoft.com/office/drawing/2014/main" id="{FF08D1DD-AE13-4B7C-606B-60DC1392001E}"/>
              </a:ext>
            </a:extLst>
          </p:cNvPr>
          <p:cNvSpPr/>
          <p:nvPr/>
        </p:nvSpPr>
        <p:spPr>
          <a:xfrm>
            <a:off x="8516889" y="1867838"/>
            <a:ext cx="1327740" cy="1195518"/>
          </a:xfrm>
          <a:custGeom>
            <a:avLst/>
            <a:gdLst>
              <a:gd name="connsiteX0" fmla="*/ 0 w 669372"/>
              <a:gd name="connsiteY0" fmla="*/ 866334 h 866334"/>
              <a:gd name="connsiteX1" fmla="*/ 334686 w 669372"/>
              <a:gd name="connsiteY1" fmla="*/ 0 h 866334"/>
              <a:gd name="connsiteX2" fmla="*/ 669372 w 669372"/>
              <a:gd name="connsiteY2" fmla="*/ 866334 h 866334"/>
              <a:gd name="connsiteX3" fmla="*/ 0 w 669372"/>
              <a:gd name="connsiteY3" fmla="*/ 866334 h 866334"/>
              <a:gd name="connsiteX0" fmla="*/ 0 w 1282020"/>
              <a:gd name="connsiteY0" fmla="*/ 866334 h 866334"/>
              <a:gd name="connsiteX1" fmla="*/ 334686 w 1282020"/>
              <a:gd name="connsiteY1" fmla="*/ 0 h 866334"/>
              <a:gd name="connsiteX2" fmla="*/ 1282020 w 1282020"/>
              <a:gd name="connsiteY2" fmla="*/ 701742 h 866334"/>
              <a:gd name="connsiteX3" fmla="*/ 0 w 1282020"/>
              <a:gd name="connsiteY3" fmla="*/ 866334 h 866334"/>
              <a:gd name="connsiteX0" fmla="*/ 0 w 1327740"/>
              <a:gd name="connsiteY0" fmla="*/ 912054 h 912054"/>
              <a:gd name="connsiteX1" fmla="*/ 380406 w 1327740"/>
              <a:gd name="connsiteY1" fmla="*/ 0 h 912054"/>
              <a:gd name="connsiteX2" fmla="*/ 1327740 w 1327740"/>
              <a:gd name="connsiteY2" fmla="*/ 701742 h 912054"/>
              <a:gd name="connsiteX3" fmla="*/ 0 w 1327740"/>
              <a:gd name="connsiteY3" fmla="*/ 912054 h 912054"/>
              <a:gd name="connsiteX0" fmla="*/ 0 w 1327740"/>
              <a:gd name="connsiteY0" fmla="*/ 1195518 h 1195518"/>
              <a:gd name="connsiteX1" fmla="*/ 179238 w 1327740"/>
              <a:gd name="connsiteY1" fmla="*/ 0 h 1195518"/>
              <a:gd name="connsiteX2" fmla="*/ 1327740 w 1327740"/>
              <a:gd name="connsiteY2" fmla="*/ 985206 h 1195518"/>
              <a:gd name="connsiteX3" fmla="*/ 0 w 1327740"/>
              <a:gd name="connsiteY3" fmla="*/ 1195518 h 1195518"/>
            </a:gdLst>
            <a:ahLst/>
            <a:cxnLst>
              <a:cxn ang="0">
                <a:pos x="connsiteX0" y="connsiteY0"/>
              </a:cxn>
              <a:cxn ang="0">
                <a:pos x="connsiteX1" y="connsiteY1"/>
              </a:cxn>
              <a:cxn ang="0">
                <a:pos x="connsiteX2" y="connsiteY2"/>
              </a:cxn>
              <a:cxn ang="0">
                <a:pos x="connsiteX3" y="connsiteY3"/>
              </a:cxn>
            </a:cxnLst>
            <a:rect l="l" t="t" r="r" b="b"/>
            <a:pathLst>
              <a:path w="1327740" h="1195518">
                <a:moveTo>
                  <a:pt x="0" y="1195518"/>
                </a:moveTo>
                <a:lnTo>
                  <a:pt x="179238" y="0"/>
                </a:lnTo>
                <a:lnTo>
                  <a:pt x="1327740" y="985206"/>
                </a:lnTo>
                <a:lnTo>
                  <a:pt x="0" y="1195518"/>
                </a:lnTo>
                <a:close/>
              </a:path>
            </a:pathLst>
          </a:custGeom>
          <a:solidFill>
            <a:srgbClr val="4472C4">
              <a:alpha val="50196"/>
            </a:srgb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1">
            <a:extLst>
              <a:ext uri="{FF2B5EF4-FFF2-40B4-BE49-F238E27FC236}">
                <a16:creationId xmlns:a16="http://schemas.microsoft.com/office/drawing/2014/main" id="{0B55EFA7-B8DB-0840-0BBD-0EA216172520}"/>
              </a:ext>
            </a:extLst>
          </p:cNvPr>
          <p:cNvSpPr>
            <a:spLocks noGrp="1"/>
          </p:cNvSpPr>
          <p:nvPr>
            <p:ph type="title"/>
          </p:nvPr>
        </p:nvSpPr>
        <p:spPr/>
        <p:txBody>
          <a:bodyPr/>
          <a:lstStyle/>
          <a:p>
            <a:r>
              <a:rPr lang="en-US" altLang="zh-CN"/>
              <a:t>Why MCMC?</a:t>
            </a:r>
            <a:endParaRPr lang="zh-CN" altLang="en-US"/>
          </a:p>
        </p:txBody>
      </p:sp>
      <p:sp>
        <p:nvSpPr>
          <p:cNvPr id="3" name="Content Placeholder 2">
            <a:extLst>
              <a:ext uri="{FF2B5EF4-FFF2-40B4-BE49-F238E27FC236}">
                <a16:creationId xmlns:a16="http://schemas.microsoft.com/office/drawing/2014/main" id="{C623EEC9-B4AC-85C8-ED96-59D0DC68F2FA}"/>
              </a:ext>
            </a:extLst>
          </p:cNvPr>
          <p:cNvSpPr>
            <a:spLocks noGrp="1"/>
          </p:cNvSpPr>
          <p:nvPr>
            <p:ph idx="1"/>
          </p:nvPr>
        </p:nvSpPr>
        <p:spPr>
          <a:xfrm>
            <a:off x="247291" y="1121434"/>
            <a:ext cx="5330549" cy="5055529"/>
          </a:xfrm>
        </p:spPr>
        <p:txBody>
          <a:bodyPr>
            <a:normAutofit/>
          </a:bodyPr>
          <a:lstStyle/>
          <a:p>
            <a:pPr marL="457200" indent="-457200">
              <a:buAutoNum type="arabicPeriod"/>
            </a:pPr>
            <a:r>
              <a:rPr lang="en-US" altLang="zh-CN" dirty="0">
                <a:solidFill>
                  <a:schemeClr val="tx1">
                    <a:lumMod val="75000"/>
                  </a:schemeClr>
                </a:solidFill>
              </a:rPr>
              <a:t>MCMC can efficiently explore high contribution regions</a:t>
            </a:r>
          </a:p>
          <a:p>
            <a:pPr marL="457200" indent="-457200">
              <a:buAutoNum type="arabicPeriod"/>
            </a:pPr>
            <a:r>
              <a:rPr lang="en-US" altLang="zh-CN" dirty="0"/>
              <a:t>Important observation: </a:t>
            </a:r>
          </a:p>
          <a:p>
            <a:pPr marL="457200" lvl="1" indent="0">
              <a:buNone/>
            </a:pPr>
            <a:r>
              <a:rPr lang="en-US" altLang="zh-CN" dirty="0">
                <a:solidFill>
                  <a:schemeClr val="tx1">
                    <a:lumMod val="75000"/>
                  </a:schemeClr>
                </a:solidFill>
              </a:rPr>
              <a:t>Although a well-behaved global parameterization is hard to find…</a:t>
            </a:r>
          </a:p>
          <a:p>
            <a:pPr marL="457200" lvl="1" indent="0">
              <a:buNone/>
            </a:pPr>
            <a:r>
              <a:rPr lang="en-US" altLang="zh-CN" b="1" dirty="0"/>
              <a:t>Local Perturbations </a:t>
            </a:r>
            <a:r>
              <a:rPr lang="en-US" altLang="zh-CN" dirty="0"/>
              <a:t>can be made continuous in Path Space</a:t>
            </a:r>
            <a:endParaRPr lang="zh-CN" altLang="en-US" dirty="0"/>
          </a:p>
        </p:txBody>
      </p:sp>
      <p:cxnSp>
        <p:nvCxnSpPr>
          <p:cNvPr id="5" name="Straight Connector 4">
            <a:extLst>
              <a:ext uri="{FF2B5EF4-FFF2-40B4-BE49-F238E27FC236}">
                <a16:creationId xmlns:a16="http://schemas.microsoft.com/office/drawing/2014/main" id="{6CD242D9-50E2-4BB3-835C-5C85B7172A42}"/>
              </a:ext>
            </a:extLst>
          </p:cNvPr>
          <p:cNvCxnSpPr/>
          <p:nvPr/>
        </p:nvCxnSpPr>
        <p:spPr>
          <a:xfrm flipV="1">
            <a:off x="8516409" y="2845080"/>
            <a:ext cx="1359293" cy="22117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BC8741B-60D5-A40E-54A4-8D0478166E96}"/>
                  </a:ext>
                </a:extLst>
              </p:cNvPr>
              <p:cNvSpPr txBox="1"/>
              <p:nvPr/>
            </p:nvSpPr>
            <p:spPr>
              <a:xfrm>
                <a:off x="9171820" y="2514328"/>
                <a:ext cx="493725" cy="432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812" i="1" smtClean="0">
                              <a:solidFill>
                                <a:schemeClr val="bg1"/>
                              </a:solidFill>
                              <a:latin typeface="Cambria Math" panose="02040503050406030204" pitchFamily="18" charset="0"/>
                            </a:rPr>
                          </m:ctrlPr>
                        </m:sSupPr>
                        <m:e>
                          <m:r>
                            <a:rPr lang="en-US" altLang="zh-CN" sz="2812" i="1">
                              <a:solidFill>
                                <a:schemeClr val="bg1"/>
                              </a:solidFill>
                              <a:latin typeface="Cambria Math" panose="02040503050406030204" pitchFamily="18" charset="0"/>
                            </a:rPr>
                            <m:t>𝑥</m:t>
                          </m:r>
                        </m:e>
                        <m:sup>
                          <m:r>
                            <a:rPr lang="en-US" altLang="zh-CN" sz="2812" i="1">
                              <a:solidFill>
                                <a:schemeClr val="bg1"/>
                              </a:solidFill>
                              <a:latin typeface="Cambria Math" panose="02040503050406030204" pitchFamily="18" charset="0"/>
                            </a:rPr>
                            <m:t>𝐵</m:t>
                          </m:r>
                        </m:sup>
                      </m:sSup>
                    </m:oMath>
                  </m:oMathPara>
                </a14:m>
                <a:endParaRPr lang="zh-CN" altLang="en-US" sz="2812" dirty="0">
                  <a:solidFill>
                    <a:schemeClr val="bg1"/>
                  </a:solidFill>
                </a:endParaRPr>
              </a:p>
            </p:txBody>
          </p:sp>
        </mc:Choice>
        <mc:Fallback xmlns="">
          <p:sp>
            <p:nvSpPr>
              <p:cNvPr id="7" name="TextBox 6">
                <a:extLst>
                  <a:ext uri="{FF2B5EF4-FFF2-40B4-BE49-F238E27FC236}">
                    <a16:creationId xmlns:a16="http://schemas.microsoft.com/office/drawing/2014/main" id="{2BC8741B-60D5-A40E-54A4-8D0478166E96}"/>
                  </a:ext>
                </a:extLst>
              </p:cNvPr>
              <p:cNvSpPr txBox="1">
                <a:spLocks noRot="1" noChangeAspect="1" noMove="1" noResize="1" noEditPoints="1" noAdjustHandles="1" noChangeArrowheads="1" noChangeShapeType="1" noTextEdit="1"/>
              </p:cNvSpPr>
              <p:nvPr/>
            </p:nvSpPr>
            <p:spPr>
              <a:xfrm>
                <a:off x="9171820" y="2514328"/>
                <a:ext cx="493725" cy="432747"/>
              </a:xfrm>
              <a:prstGeom prst="rect">
                <a:avLst/>
              </a:prstGeom>
              <a:blipFill>
                <a:blip r:embed="rId4"/>
                <a:stretch>
                  <a:fillRect/>
                </a:stretch>
              </a:blipFill>
            </p:spPr>
            <p:txBody>
              <a:bodyPr/>
              <a:lstStyle/>
              <a:p>
                <a:r>
                  <a:rPr lang="zh-CN" altLang="en-US">
                    <a:noFill/>
                  </a:rPr>
                  <a:t> </a:t>
                </a:r>
              </a:p>
            </p:txBody>
          </p:sp>
        </mc:Fallback>
      </mc:AlternateContent>
      <p:cxnSp>
        <p:nvCxnSpPr>
          <p:cNvPr id="8" name="Straight Arrow Connector 7">
            <a:extLst>
              <a:ext uri="{FF2B5EF4-FFF2-40B4-BE49-F238E27FC236}">
                <a16:creationId xmlns:a16="http://schemas.microsoft.com/office/drawing/2014/main" id="{16897FA1-BB13-4391-A9EC-9FD90C200715}"/>
              </a:ext>
            </a:extLst>
          </p:cNvPr>
          <p:cNvCxnSpPr>
            <a:cxnSpLocks/>
          </p:cNvCxnSpPr>
          <p:nvPr/>
        </p:nvCxnSpPr>
        <p:spPr>
          <a:xfrm>
            <a:off x="9089794" y="2964304"/>
            <a:ext cx="401678" cy="339077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AB75F8D-004D-4D4A-1E37-8667D5CD0E16}"/>
              </a:ext>
            </a:extLst>
          </p:cNvPr>
          <p:cNvCxnSpPr>
            <a:cxnSpLocks/>
          </p:cNvCxnSpPr>
          <p:nvPr/>
        </p:nvCxnSpPr>
        <p:spPr>
          <a:xfrm>
            <a:off x="8839087" y="966653"/>
            <a:ext cx="257602" cy="2021831"/>
          </a:xfrm>
          <a:prstGeom prst="straightConnector1">
            <a:avLst/>
          </a:prstGeom>
          <a:ln w="3810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5CF967A-1A2F-9DDE-5BDE-65C0CA54D723}"/>
              </a:ext>
            </a:extLst>
          </p:cNvPr>
          <p:cNvSpPr/>
          <p:nvPr/>
        </p:nvSpPr>
        <p:spPr>
          <a:xfrm>
            <a:off x="9049244" y="2924563"/>
            <a:ext cx="81100" cy="794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12" dirty="0">
              <a:solidFill>
                <a:schemeClr val="accent1"/>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BE25EFB-BA94-1CC8-D089-4E746BB4E0B1}"/>
                  </a:ext>
                </a:extLst>
              </p:cNvPr>
              <p:cNvSpPr txBox="1"/>
              <p:nvPr/>
            </p:nvSpPr>
            <p:spPr>
              <a:xfrm>
                <a:off x="9202032" y="3182580"/>
                <a:ext cx="550856" cy="432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812" i="1" smtClean="0">
                              <a:solidFill>
                                <a:schemeClr val="accent5">
                                  <a:lumMod val="75000"/>
                                </a:schemeClr>
                              </a:solidFill>
                              <a:latin typeface="Cambria Math" panose="02040503050406030204" pitchFamily="18" charset="0"/>
                            </a:rPr>
                          </m:ctrlPr>
                        </m:sSupPr>
                        <m:e>
                          <m:r>
                            <a:rPr lang="en-US" altLang="zh-CN" sz="2812" i="1">
                              <a:solidFill>
                                <a:schemeClr val="accent5">
                                  <a:lumMod val="75000"/>
                                </a:schemeClr>
                              </a:solidFill>
                              <a:latin typeface="Cambria Math" panose="02040503050406030204" pitchFamily="18" charset="0"/>
                            </a:rPr>
                            <m:t>𝜔</m:t>
                          </m:r>
                        </m:e>
                        <m:sup>
                          <m:r>
                            <a:rPr lang="en-US" altLang="zh-CN" sz="2812" i="1">
                              <a:solidFill>
                                <a:schemeClr val="accent5">
                                  <a:lumMod val="75000"/>
                                </a:schemeClr>
                              </a:solidFill>
                              <a:latin typeface="Cambria Math" panose="02040503050406030204" pitchFamily="18" charset="0"/>
                            </a:rPr>
                            <m:t>𝐵</m:t>
                          </m:r>
                        </m:sup>
                      </m:sSup>
                    </m:oMath>
                  </m:oMathPara>
                </a14:m>
                <a:endParaRPr lang="zh-CN" altLang="en-US" sz="2812" dirty="0">
                  <a:solidFill>
                    <a:schemeClr val="accent5">
                      <a:lumMod val="75000"/>
                    </a:schemeClr>
                  </a:solidFill>
                </a:endParaRPr>
              </a:p>
            </p:txBody>
          </p:sp>
        </mc:Choice>
        <mc:Fallback xmlns="">
          <p:sp>
            <p:nvSpPr>
              <p:cNvPr id="11" name="TextBox 10">
                <a:extLst>
                  <a:ext uri="{FF2B5EF4-FFF2-40B4-BE49-F238E27FC236}">
                    <a16:creationId xmlns:a16="http://schemas.microsoft.com/office/drawing/2014/main" id="{2BE25EFB-BA94-1CC8-D089-4E746BB4E0B1}"/>
                  </a:ext>
                </a:extLst>
              </p:cNvPr>
              <p:cNvSpPr txBox="1">
                <a:spLocks noRot="1" noChangeAspect="1" noMove="1" noResize="1" noEditPoints="1" noAdjustHandles="1" noChangeArrowheads="1" noChangeShapeType="1" noTextEdit="1"/>
              </p:cNvSpPr>
              <p:nvPr/>
            </p:nvSpPr>
            <p:spPr>
              <a:xfrm>
                <a:off x="9202032" y="3182580"/>
                <a:ext cx="550856" cy="432747"/>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A4F7ABF-C3F4-531E-D0B6-B4AA182A4FCE}"/>
                  </a:ext>
                </a:extLst>
              </p:cNvPr>
              <p:cNvSpPr txBox="1"/>
              <p:nvPr/>
            </p:nvSpPr>
            <p:spPr>
              <a:xfrm>
                <a:off x="9865075" y="2633509"/>
                <a:ext cx="312265" cy="432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812" i="1">
                          <a:solidFill>
                            <a:schemeClr val="bg1"/>
                          </a:solidFill>
                          <a:latin typeface="Cambria Math" panose="02040503050406030204" pitchFamily="18" charset="0"/>
                        </a:rPr>
                        <m:t>𝐸</m:t>
                      </m:r>
                    </m:oMath>
                  </m:oMathPara>
                </a14:m>
                <a:endParaRPr lang="zh-CN" altLang="en-US" sz="2812" dirty="0">
                  <a:solidFill>
                    <a:schemeClr val="bg1"/>
                  </a:solidFill>
                </a:endParaRPr>
              </a:p>
            </p:txBody>
          </p:sp>
        </mc:Choice>
        <mc:Fallback xmlns="">
          <p:sp>
            <p:nvSpPr>
              <p:cNvPr id="16" name="TextBox 15">
                <a:extLst>
                  <a:ext uri="{FF2B5EF4-FFF2-40B4-BE49-F238E27FC236}">
                    <a16:creationId xmlns:a16="http://schemas.microsoft.com/office/drawing/2014/main" id="{5A4F7ABF-C3F4-531E-D0B6-B4AA182A4FCE}"/>
                  </a:ext>
                </a:extLst>
              </p:cNvPr>
              <p:cNvSpPr txBox="1">
                <a:spLocks noRot="1" noChangeAspect="1" noMove="1" noResize="1" noEditPoints="1" noAdjustHandles="1" noChangeArrowheads="1" noChangeShapeType="1" noTextEdit="1"/>
              </p:cNvSpPr>
              <p:nvPr/>
            </p:nvSpPr>
            <p:spPr>
              <a:xfrm>
                <a:off x="9865075" y="2633509"/>
                <a:ext cx="312265" cy="432747"/>
              </a:xfrm>
              <a:prstGeom prst="rect">
                <a:avLst/>
              </a:prstGeom>
              <a:blipFill>
                <a:blip r:embed="rId6"/>
                <a:stretch>
                  <a:fillRect/>
                </a:stretch>
              </a:blipFill>
            </p:spPr>
            <p:txBody>
              <a:bodyPr/>
              <a:lstStyle/>
              <a:p>
                <a:r>
                  <a:rPr lang="zh-CN" altLang="en-US">
                    <a:noFill/>
                  </a:rPr>
                  <a:t> </a:t>
                </a:r>
              </a:p>
            </p:txBody>
          </p:sp>
        </mc:Fallback>
      </mc:AlternateContent>
      <p:sp>
        <p:nvSpPr>
          <p:cNvPr id="18" name="Oval 17">
            <a:extLst>
              <a:ext uri="{FF2B5EF4-FFF2-40B4-BE49-F238E27FC236}">
                <a16:creationId xmlns:a16="http://schemas.microsoft.com/office/drawing/2014/main" id="{47599C55-077D-F4BA-BC6D-3FC26DE91ABF}"/>
              </a:ext>
            </a:extLst>
          </p:cNvPr>
          <p:cNvSpPr/>
          <p:nvPr/>
        </p:nvSpPr>
        <p:spPr>
          <a:xfrm>
            <a:off x="8481509" y="3017636"/>
            <a:ext cx="81100" cy="794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12" dirty="0">
              <a:solidFill>
                <a:schemeClr val="accent1"/>
              </a:solidFill>
            </a:endParaRPr>
          </a:p>
        </p:txBody>
      </p:sp>
    </p:spTree>
    <p:extLst>
      <p:ext uri="{BB962C8B-B14F-4D97-AF65-F5344CB8AC3E}">
        <p14:creationId xmlns:p14="http://schemas.microsoft.com/office/powerpoint/2010/main" val="434503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ED081-561F-436D-1740-D11320D14F5D}"/>
            </a:ext>
          </a:extLst>
        </p:cNvPr>
        <p:cNvGrpSpPr/>
        <p:nvPr/>
      </p:nvGrpSpPr>
      <p:grpSpPr>
        <a:xfrm>
          <a:off x="0" y="0"/>
          <a:ext cx="0" cy="0"/>
          <a:chOff x="0" y="0"/>
          <a:chExt cx="0" cy="0"/>
        </a:xfrm>
      </p:grpSpPr>
      <p:pic>
        <p:nvPicPr>
          <p:cNvPr id="4" name="Picture 3" descr="A white sphere with a black background&#10;&#10;Description automatically generated">
            <a:extLst>
              <a:ext uri="{FF2B5EF4-FFF2-40B4-BE49-F238E27FC236}">
                <a16:creationId xmlns:a16="http://schemas.microsoft.com/office/drawing/2014/main" id="{FF0469B6-997B-33BA-F589-C66EB71FED33}"/>
              </a:ext>
            </a:extLst>
          </p:cNvPr>
          <p:cNvPicPr>
            <a:picLocks noChangeAspect="1"/>
          </p:cNvPicPr>
          <p:nvPr/>
        </p:nvPicPr>
        <p:blipFill rotWithShape="1">
          <a:blip r:embed="rId3">
            <a:extLst>
              <a:ext uri="{28A0092B-C50C-407E-A947-70E740481C1C}">
                <a14:useLocalDpi xmlns:a14="http://schemas.microsoft.com/office/drawing/2010/main" val="0"/>
              </a:ext>
            </a:extLst>
          </a:blip>
          <a:srcRect l="36484" t="13194" r="25390" b="19305"/>
          <a:stretch/>
        </p:blipFill>
        <p:spPr>
          <a:xfrm>
            <a:off x="6614162" y="1269158"/>
            <a:ext cx="4664805" cy="4645687"/>
          </a:xfrm>
          <a:prstGeom prst="rect">
            <a:avLst/>
          </a:prstGeom>
        </p:spPr>
      </p:pic>
      <p:sp>
        <p:nvSpPr>
          <p:cNvPr id="24" name="Isosceles Triangle 21">
            <a:extLst>
              <a:ext uri="{FF2B5EF4-FFF2-40B4-BE49-F238E27FC236}">
                <a16:creationId xmlns:a16="http://schemas.microsoft.com/office/drawing/2014/main" id="{85FDEEDD-46BC-BECB-6A95-33F3E2E81CAC}"/>
              </a:ext>
            </a:extLst>
          </p:cNvPr>
          <p:cNvSpPr/>
          <p:nvPr/>
        </p:nvSpPr>
        <p:spPr>
          <a:xfrm>
            <a:off x="8530936" y="2857684"/>
            <a:ext cx="1327740" cy="1410522"/>
          </a:xfrm>
          <a:custGeom>
            <a:avLst/>
            <a:gdLst>
              <a:gd name="connsiteX0" fmla="*/ 0 w 669372"/>
              <a:gd name="connsiteY0" fmla="*/ 866334 h 866334"/>
              <a:gd name="connsiteX1" fmla="*/ 334686 w 669372"/>
              <a:gd name="connsiteY1" fmla="*/ 0 h 866334"/>
              <a:gd name="connsiteX2" fmla="*/ 669372 w 669372"/>
              <a:gd name="connsiteY2" fmla="*/ 866334 h 866334"/>
              <a:gd name="connsiteX3" fmla="*/ 0 w 669372"/>
              <a:gd name="connsiteY3" fmla="*/ 866334 h 866334"/>
              <a:gd name="connsiteX0" fmla="*/ 0 w 1282020"/>
              <a:gd name="connsiteY0" fmla="*/ 866334 h 866334"/>
              <a:gd name="connsiteX1" fmla="*/ 334686 w 1282020"/>
              <a:gd name="connsiteY1" fmla="*/ 0 h 866334"/>
              <a:gd name="connsiteX2" fmla="*/ 1282020 w 1282020"/>
              <a:gd name="connsiteY2" fmla="*/ 701742 h 866334"/>
              <a:gd name="connsiteX3" fmla="*/ 0 w 1282020"/>
              <a:gd name="connsiteY3" fmla="*/ 866334 h 866334"/>
              <a:gd name="connsiteX0" fmla="*/ 0 w 1327740"/>
              <a:gd name="connsiteY0" fmla="*/ 912054 h 912054"/>
              <a:gd name="connsiteX1" fmla="*/ 380406 w 1327740"/>
              <a:gd name="connsiteY1" fmla="*/ 0 h 912054"/>
              <a:gd name="connsiteX2" fmla="*/ 1327740 w 1327740"/>
              <a:gd name="connsiteY2" fmla="*/ 701742 h 912054"/>
              <a:gd name="connsiteX3" fmla="*/ 0 w 1327740"/>
              <a:gd name="connsiteY3" fmla="*/ 912054 h 912054"/>
              <a:gd name="connsiteX0" fmla="*/ 0 w 1327740"/>
              <a:gd name="connsiteY0" fmla="*/ 1195518 h 1195518"/>
              <a:gd name="connsiteX1" fmla="*/ 179238 w 1327740"/>
              <a:gd name="connsiteY1" fmla="*/ 0 h 1195518"/>
              <a:gd name="connsiteX2" fmla="*/ 1327740 w 1327740"/>
              <a:gd name="connsiteY2" fmla="*/ 985206 h 1195518"/>
              <a:gd name="connsiteX3" fmla="*/ 0 w 1327740"/>
              <a:gd name="connsiteY3" fmla="*/ 1195518 h 1195518"/>
              <a:gd name="connsiteX0" fmla="*/ 0 w 1327740"/>
              <a:gd name="connsiteY0" fmla="*/ 210312 h 1410522"/>
              <a:gd name="connsiteX1" fmla="*/ 755310 w 1327740"/>
              <a:gd name="connsiteY1" fmla="*/ 1410522 h 1410522"/>
              <a:gd name="connsiteX2" fmla="*/ 1327740 w 1327740"/>
              <a:gd name="connsiteY2" fmla="*/ 0 h 1410522"/>
              <a:gd name="connsiteX3" fmla="*/ 0 w 1327740"/>
              <a:gd name="connsiteY3" fmla="*/ 210312 h 1410522"/>
            </a:gdLst>
            <a:ahLst/>
            <a:cxnLst>
              <a:cxn ang="0">
                <a:pos x="connsiteX0" y="connsiteY0"/>
              </a:cxn>
              <a:cxn ang="0">
                <a:pos x="connsiteX1" y="connsiteY1"/>
              </a:cxn>
              <a:cxn ang="0">
                <a:pos x="connsiteX2" y="connsiteY2"/>
              </a:cxn>
              <a:cxn ang="0">
                <a:pos x="connsiteX3" y="connsiteY3"/>
              </a:cxn>
            </a:cxnLst>
            <a:rect l="l" t="t" r="r" b="b"/>
            <a:pathLst>
              <a:path w="1327740" h="1410522">
                <a:moveTo>
                  <a:pt x="0" y="210312"/>
                </a:moveTo>
                <a:lnTo>
                  <a:pt x="755310" y="1410522"/>
                </a:lnTo>
                <a:lnTo>
                  <a:pt x="1327740" y="0"/>
                </a:lnTo>
                <a:lnTo>
                  <a:pt x="0" y="210312"/>
                </a:lnTo>
                <a:close/>
              </a:path>
            </a:pathLst>
          </a:custGeom>
          <a:solidFill>
            <a:srgbClr val="4472C4">
              <a:alpha val="50196"/>
            </a:srgb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Isosceles Triangle 21">
            <a:extLst>
              <a:ext uri="{FF2B5EF4-FFF2-40B4-BE49-F238E27FC236}">
                <a16:creationId xmlns:a16="http://schemas.microsoft.com/office/drawing/2014/main" id="{3C77B561-A50E-0B77-D9B6-051B0712DD7B}"/>
              </a:ext>
            </a:extLst>
          </p:cNvPr>
          <p:cNvSpPr/>
          <p:nvPr/>
        </p:nvSpPr>
        <p:spPr>
          <a:xfrm>
            <a:off x="8516889" y="1867838"/>
            <a:ext cx="1327740" cy="1195518"/>
          </a:xfrm>
          <a:custGeom>
            <a:avLst/>
            <a:gdLst>
              <a:gd name="connsiteX0" fmla="*/ 0 w 669372"/>
              <a:gd name="connsiteY0" fmla="*/ 866334 h 866334"/>
              <a:gd name="connsiteX1" fmla="*/ 334686 w 669372"/>
              <a:gd name="connsiteY1" fmla="*/ 0 h 866334"/>
              <a:gd name="connsiteX2" fmla="*/ 669372 w 669372"/>
              <a:gd name="connsiteY2" fmla="*/ 866334 h 866334"/>
              <a:gd name="connsiteX3" fmla="*/ 0 w 669372"/>
              <a:gd name="connsiteY3" fmla="*/ 866334 h 866334"/>
              <a:gd name="connsiteX0" fmla="*/ 0 w 1282020"/>
              <a:gd name="connsiteY0" fmla="*/ 866334 h 866334"/>
              <a:gd name="connsiteX1" fmla="*/ 334686 w 1282020"/>
              <a:gd name="connsiteY1" fmla="*/ 0 h 866334"/>
              <a:gd name="connsiteX2" fmla="*/ 1282020 w 1282020"/>
              <a:gd name="connsiteY2" fmla="*/ 701742 h 866334"/>
              <a:gd name="connsiteX3" fmla="*/ 0 w 1282020"/>
              <a:gd name="connsiteY3" fmla="*/ 866334 h 866334"/>
              <a:gd name="connsiteX0" fmla="*/ 0 w 1327740"/>
              <a:gd name="connsiteY0" fmla="*/ 912054 h 912054"/>
              <a:gd name="connsiteX1" fmla="*/ 380406 w 1327740"/>
              <a:gd name="connsiteY1" fmla="*/ 0 h 912054"/>
              <a:gd name="connsiteX2" fmla="*/ 1327740 w 1327740"/>
              <a:gd name="connsiteY2" fmla="*/ 701742 h 912054"/>
              <a:gd name="connsiteX3" fmla="*/ 0 w 1327740"/>
              <a:gd name="connsiteY3" fmla="*/ 912054 h 912054"/>
              <a:gd name="connsiteX0" fmla="*/ 0 w 1327740"/>
              <a:gd name="connsiteY0" fmla="*/ 1195518 h 1195518"/>
              <a:gd name="connsiteX1" fmla="*/ 179238 w 1327740"/>
              <a:gd name="connsiteY1" fmla="*/ 0 h 1195518"/>
              <a:gd name="connsiteX2" fmla="*/ 1327740 w 1327740"/>
              <a:gd name="connsiteY2" fmla="*/ 985206 h 1195518"/>
              <a:gd name="connsiteX3" fmla="*/ 0 w 1327740"/>
              <a:gd name="connsiteY3" fmla="*/ 1195518 h 1195518"/>
            </a:gdLst>
            <a:ahLst/>
            <a:cxnLst>
              <a:cxn ang="0">
                <a:pos x="connsiteX0" y="connsiteY0"/>
              </a:cxn>
              <a:cxn ang="0">
                <a:pos x="connsiteX1" y="connsiteY1"/>
              </a:cxn>
              <a:cxn ang="0">
                <a:pos x="connsiteX2" y="connsiteY2"/>
              </a:cxn>
              <a:cxn ang="0">
                <a:pos x="connsiteX3" y="connsiteY3"/>
              </a:cxn>
            </a:cxnLst>
            <a:rect l="l" t="t" r="r" b="b"/>
            <a:pathLst>
              <a:path w="1327740" h="1195518">
                <a:moveTo>
                  <a:pt x="0" y="1195518"/>
                </a:moveTo>
                <a:lnTo>
                  <a:pt x="179238" y="0"/>
                </a:lnTo>
                <a:lnTo>
                  <a:pt x="1327740" y="985206"/>
                </a:lnTo>
                <a:lnTo>
                  <a:pt x="0" y="1195518"/>
                </a:lnTo>
                <a:close/>
              </a:path>
            </a:pathLst>
          </a:custGeom>
          <a:solidFill>
            <a:srgbClr val="4472C4">
              <a:alpha val="50196"/>
            </a:srgb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1">
            <a:extLst>
              <a:ext uri="{FF2B5EF4-FFF2-40B4-BE49-F238E27FC236}">
                <a16:creationId xmlns:a16="http://schemas.microsoft.com/office/drawing/2014/main" id="{8A2F8BA0-5190-0E51-6DD5-A75F9B5FB487}"/>
              </a:ext>
            </a:extLst>
          </p:cNvPr>
          <p:cNvSpPr>
            <a:spLocks noGrp="1"/>
          </p:cNvSpPr>
          <p:nvPr>
            <p:ph type="title"/>
          </p:nvPr>
        </p:nvSpPr>
        <p:spPr/>
        <p:txBody>
          <a:bodyPr/>
          <a:lstStyle/>
          <a:p>
            <a:r>
              <a:rPr lang="en-US" altLang="zh-CN"/>
              <a:t>Why MCMC?</a:t>
            </a:r>
            <a:endParaRPr lang="zh-CN" altLang="en-US"/>
          </a:p>
        </p:txBody>
      </p:sp>
      <p:sp>
        <p:nvSpPr>
          <p:cNvPr id="3" name="Content Placeholder 2">
            <a:extLst>
              <a:ext uri="{FF2B5EF4-FFF2-40B4-BE49-F238E27FC236}">
                <a16:creationId xmlns:a16="http://schemas.microsoft.com/office/drawing/2014/main" id="{EBEB845F-0DF8-96E4-A4A3-19F39A8397E9}"/>
              </a:ext>
            </a:extLst>
          </p:cNvPr>
          <p:cNvSpPr>
            <a:spLocks noGrp="1"/>
          </p:cNvSpPr>
          <p:nvPr>
            <p:ph idx="1"/>
          </p:nvPr>
        </p:nvSpPr>
        <p:spPr>
          <a:xfrm>
            <a:off x="247291" y="1121434"/>
            <a:ext cx="5330549" cy="5055529"/>
          </a:xfrm>
        </p:spPr>
        <p:txBody>
          <a:bodyPr>
            <a:normAutofit/>
          </a:bodyPr>
          <a:lstStyle/>
          <a:p>
            <a:pPr marL="457200" indent="-457200">
              <a:buAutoNum type="arabicPeriod"/>
            </a:pPr>
            <a:r>
              <a:rPr lang="en-US" altLang="zh-CN" dirty="0">
                <a:solidFill>
                  <a:schemeClr val="tx1">
                    <a:lumMod val="75000"/>
                  </a:schemeClr>
                </a:solidFill>
              </a:rPr>
              <a:t>MCMC can efficiently explore high contribution regions</a:t>
            </a:r>
          </a:p>
          <a:p>
            <a:pPr marL="457200" indent="-457200">
              <a:buAutoNum type="arabicPeriod"/>
            </a:pPr>
            <a:r>
              <a:rPr lang="en-US" altLang="zh-CN" dirty="0"/>
              <a:t>Important observation: </a:t>
            </a:r>
          </a:p>
          <a:p>
            <a:pPr marL="457200" lvl="1" indent="0">
              <a:buNone/>
            </a:pPr>
            <a:r>
              <a:rPr lang="en-US" altLang="zh-CN" dirty="0">
                <a:solidFill>
                  <a:schemeClr val="tx1">
                    <a:lumMod val="75000"/>
                  </a:schemeClr>
                </a:solidFill>
              </a:rPr>
              <a:t>Although a well-behaved global parameterization is hard to find…</a:t>
            </a:r>
          </a:p>
          <a:p>
            <a:pPr marL="457200" lvl="1" indent="0">
              <a:buNone/>
            </a:pPr>
            <a:r>
              <a:rPr lang="en-US" altLang="zh-CN" b="1" dirty="0"/>
              <a:t>Local Perturbations </a:t>
            </a:r>
            <a:r>
              <a:rPr lang="en-US" altLang="zh-CN" dirty="0"/>
              <a:t>can be made continuous in Path Space</a:t>
            </a:r>
            <a:endParaRPr lang="zh-CN" altLang="en-US" dirty="0"/>
          </a:p>
        </p:txBody>
      </p:sp>
      <p:cxnSp>
        <p:nvCxnSpPr>
          <p:cNvPr id="5" name="Straight Connector 4">
            <a:extLst>
              <a:ext uri="{FF2B5EF4-FFF2-40B4-BE49-F238E27FC236}">
                <a16:creationId xmlns:a16="http://schemas.microsoft.com/office/drawing/2014/main" id="{0DF35646-12D9-F846-2AC6-D6AD2C21A90F}"/>
              </a:ext>
            </a:extLst>
          </p:cNvPr>
          <p:cNvCxnSpPr/>
          <p:nvPr/>
        </p:nvCxnSpPr>
        <p:spPr>
          <a:xfrm flipV="1">
            <a:off x="8516409" y="2845080"/>
            <a:ext cx="1359293" cy="22117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DE26120-0E7B-647D-D28A-BFD6F68FED4C}"/>
                  </a:ext>
                </a:extLst>
              </p:cNvPr>
              <p:cNvSpPr txBox="1"/>
              <p:nvPr/>
            </p:nvSpPr>
            <p:spPr>
              <a:xfrm>
                <a:off x="9171820" y="2514328"/>
                <a:ext cx="493725" cy="432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812" i="1" smtClean="0">
                              <a:solidFill>
                                <a:schemeClr val="bg1"/>
                              </a:solidFill>
                              <a:latin typeface="Cambria Math" panose="02040503050406030204" pitchFamily="18" charset="0"/>
                            </a:rPr>
                          </m:ctrlPr>
                        </m:sSupPr>
                        <m:e>
                          <m:r>
                            <a:rPr lang="en-US" altLang="zh-CN" sz="2812" i="1">
                              <a:solidFill>
                                <a:schemeClr val="bg1"/>
                              </a:solidFill>
                              <a:latin typeface="Cambria Math" panose="02040503050406030204" pitchFamily="18" charset="0"/>
                            </a:rPr>
                            <m:t>𝑥</m:t>
                          </m:r>
                        </m:e>
                        <m:sup>
                          <m:r>
                            <a:rPr lang="en-US" altLang="zh-CN" sz="2812" i="1">
                              <a:solidFill>
                                <a:schemeClr val="bg1"/>
                              </a:solidFill>
                              <a:latin typeface="Cambria Math" panose="02040503050406030204" pitchFamily="18" charset="0"/>
                            </a:rPr>
                            <m:t>𝐵</m:t>
                          </m:r>
                        </m:sup>
                      </m:sSup>
                    </m:oMath>
                  </m:oMathPara>
                </a14:m>
                <a:endParaRPr lang="zh-CN" altLang="en-US" sz="2812" dirty="0">
                  <a:solidFill>
                    <a:schemeClr val="bg1"/>
                  </a:solidFill>
                </a:endParaRPr>
              </a:p>
            </p:txBody>
          </p:sp>
        </mc:Choice>
        <mc:Fallback xmlns="">
          <p:sp>
            <p:nvSpPr>
              <p:cNvPr id="7" name="TextBox 6">
                <a:extLst>
                  <a:ext uri="{FF2B5EF4-FFF2-40B4-BE49-F238E27FC236}">
                    <a16:creationId xmlns:a16="http://schemas.microsoft.com/office/drawing/2014/main" id="{ADE26120-0E7B-647D-D28A-BFD6F68FED4C}"/>
                  </a:ext>
                </a:extLst>
              </p:cNvPr>
              <p:cNvSpPr txBox="1">
                <a:spLocks noRot="1" noChangeAspect="1" noMove="1" noResize="1" noEditPoints="1" noAdjustHandles="1" noChangeArrowheads="1" noChangeShapeType="1" noTextEdit="1"/>
              </p:cNvSpPr>
              <p:nvPr/>
            </p:nvSpPr>
            <p:spPr>
              <a:xfrm>
                <a:off x="9171820" y="2514328"/>
                <a:ext cx="493725" cy="432747"/>
              </a:xfrm>
              <a:prstGeom prst="rect">
                <a:avLst/>
              </a:prstGeom>
              <a:blipFill>
                <a:blip r:embed="rId4"/>
                <a:stretch>
                  <a:fillRect/>
                </a:stretch>
              </a:blipFill>
            </p:spPr>
            <p:txBody>
              <a:bodyPr/>
              <a:lstStyle/>
              <a:p>
                <a:r>
                  <a:rPr lang="zh-CN" altLang="en-US">
                    <a:noFill/>
                  </a:rPr>
                  <a:t> </a:t>
                </a:r>
              </a:p>
            </p:txBody>
          </p:sp>
        </mc:Fallback>
      </mc:AlternateContent>
      <p:cxnSp>
        <p:nvCxnSpPr>
          <p:cNvPr id="8" name="Straight Arrow Connector 7">
            <a:extLst>
              <a:ext uri="{FF2B5EF4-FFF2-40B4-BE49-F238E27FC236}">
                <a16:creationId xmlns:a16="http://schemas.microsoft.com/office/drawing/2014/main" id="{6088F915-55CD-DC73-9FAD-F9B7E6693655}"/>
              </a:ext>
            </a:extLst>
          </p:cNvPr>
          <p:cNvCxnSpPr>
            <a:cxnSpLocks/>
          </p:cNvCxnSpPr>
          <p:nvPr/>
        </p:nvCxnSpPr>
        <p:spPr>
          <a:xfrm>
            <a:off x="9089794" y="2964304"/>
            <a:ext cx="401678" cy="339077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447B662-87DC-6F42-A760-48707F682F10}"/>
              </a:ext>
            </a:extLst>
          </p:cNvPr>
          <p:cNvCxnSpPr>
            <a:cxnSpLocks/>
          </p:cNvCxnSpPr>
          <p:nvPr/>
        </p:nvCxnSpPr>
        <p:spPr>
          <a:xfrm>
            <a:off x="8839087" y="966653"/>
            <a:ext cx="257602" cy="2021831"/>
          </a:xfrm>
          <a:prstGeom prst="straightConnector1">
            <a:avLst/>
          </a:prstGeom>
          <a:ln w="3810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500B112-F1E6-248C-86D5-DAD023047A96}"/>
              </a:ext>
            </a:extLst>
          </p:cNvPr>
          <p:cNvSpPr/>
          <p:nvPr/>
        </p:nvSpPr>
        <p:spPr>
          <a:xfrm>
            <a:off x="9049244" y="2924563"/>
            <a:ext cx="81100" cy="794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12" dirty="0">
              <a:solidFill>
                <a:schemeClr val="accent1"/>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8E6267F-DDCE-F289-0AAE-8A8BF77C2014}"/>
                  </a:ext>
                </a:extLst>
              </p:cNvPr>
              <p:cNvSpPr txBox="1"/>
              <p:nvPr/>
            </p:nvSpPr>
            <p:spPr>
              <a:xfrm>
                <a:off x="9202032" y="3182580"/>
                <a:ext cx="550856" cy="432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812" i="1" smtClean="0">
                              <a:solidFill>
                                <a:schemeClr val="accent5">
                                  <a:lumMod val="75000"/>
                                </a:schemeClr>
                              </a:solidFill>
                              <a:latin typeface="Cambria Math" panose="02040503050406030204" pitchFamily="18" charset="0"/>
                            </a:rPr>
                          </m:ctrlPr>
                        </m:sSupPr>
                        <m:e>
                          <m:r>
                            <a:rPr lang="en-US" altLang="zh-CN" sz="2812" i="1">
                              <a:solidFill>
                                <a:schemeClr val="accent5">
                                  <a:lumMod val="75000"/>
                                </a:schemeClr>
                              </a:solidFill>
                              <a:latin typeface="Cambria Math" panose="02040503050406030204" pitchFamily="18" charset="0"/>
                            </a:rPr>
                            <m:t>𝜔</m:t>
                          </m:r>
                        </m:e>
                        <m:sup>
                          <m:r>
                            <a:rPr lang="en-US" altLang="zh-CN" sz="2812" i="1">
                              <a:solidFill>
                                <a:schemeClr val="accent5">
                                  <a:lumMod val="75000"/>
                                </a:schemeClr>
                              </a:solidFill>
                              <a:latin typeface="Cambria Math" panose="02040503050406030204" pitchFamily="18" charset="0"/>
                            </a:rPr>
                            <m:t>𝐵</m:t>
                          </m:r>
                        </m:sup>
                      </m:sSup>
                    </m:oMath>
                  </m:oMathPara>
                </a14:m>
                <a:endParaRPr lang="zh-CN" altLang="en-US" sz="2812" dirty="0">
                  <a:solidFill>
                    <a:schemeClr val="accent5">
                      <a:lumMod val="75000"/>
                    </a:schemeClr>
                  </a:solidFill>
                </a:endParaRPr>
              </a:p>
            </p:txBody>
          </p:sp>
        </mc:Choice>
        <mc:Fallback xmlns="">
          <p:sp>
            <p:nvSpPr>
              <p:cNvPr id="11" name="TextBox 10">
                <a:extLst>
                  <a:ext uri="{FF2B5EF4-FFF2-40B4-BE49-F238E27FC236}">
                    <a16:creationId xmlns:a16="http://schemas.microsoft.com/office/drawing/2014/main" id="{48E6267F-DDCE-F289-0AAE-8A8BF77C2014}"/>
                  </a:ext>
                </a:extLst>
              </p:cNvPr>
              <p:cNvSpPr txBox="1">
                <a:spLocks noRot="1" noChangeAspect="1" noMove="1" noResize="1" noEditPoints="1" noAdjustHandles="1" noChangeArrowheads="1" noChangeShapeType="1" noTextEdit="1"/>
              </p:cNvSpPr>
              <p:nvPr/>
            </p:nvSpPr>
            <p:spPr>
              <a:xfrm>
                <a:off x="9202032" y="3182580"/>
                <a:ext cx="550856" cy="432747"/>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D7AA02D-ACB7-A6AA-9AE3-E8330B37B146}"/>
                  </a:ext>
                </a:extLst>
              </p:cNvPr>
              <p:cNvSpPr txBox="1"/>
              <p:nvPr/>
            </p:nvSpPr>
            <p:spPr>
              <a:xfrm>
                <a:off x="9865075" y="2633509"/>
                <a:ext cx="312265" cy="432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812" i="1">
                          <a:solidFill>
                            <a:schemeClr val="bg1"/>
                          </a:solidFill>
                          <a:latin typeface="Cambria Math" panose="02040503050406030204" pitchFamily="18" charset="0"/>
                        </a:rPr>
                        <m:t>𝐸</m:t>
                      </m:r>
                    </m:oMath>
                  </m:oMathPara>
                </a14:m>
                <a:endParaRPr lang="zh-CN" altLang="en-US" sz="2812" dirty="0">
                  <a:solidFill>
                    <a:schemeClr val="bg1"/>
                  </a:solidFill>
                </a:endParaRPr>
              </a:p>
            </p:txBody>
          </p:sp>
        </mc:Choice>
        <mc:Fallback xmlns="">
          <p:sp>
            <p:nvSpPr>
              <p:cNvPr id="16" name="TextBox 15">
                <a:extLst>
                  <a:ext uri="{FF2B5EF4-FFF2-40B4-BE49-F238E27FC236}">
                    <a16:creationId xmlns:a16="http://schemas.microsoft.com/office/drawing/2014/main" id="{7D7AA02D-ACB7-A6AA-9AE3-E8330B37B146}"/>
                  </a:ext>
                </a:extLst>
              </p:cNvPr>
              <p:cNvSpPr txBox="1">
                <a:spLocks noRot="1" noChangeAspect="1" noMove="1" noResize="1" noEditPoints="1" noAdjustHandles="1" noChangeArrowheads="1" noChangeShapeType="1" noTextEdit="1"/>
              </p:cNvSpPr>
              <p:nvPr/>
            </p:nvSpPr>
            <p:spPr>
              <a:xfrm>
                <a:off x="9865075" y="2633509"/>
                <a:ext cx="312265" cy="432747"/>
              </a:xfrm>
              <a:prstGeom prst="rect">
                <a:avLst/>
              </a:prstGeom>
              <a:blipFill>
                <a:blip r:embed="rId6"/>
                <a:stretch>
                  <a:fillRect/>
                </a:stretch>
              </a:blipFill>
            </p:spPr>
            <p:txBody>
              <a:bodyPr/>
              <a:lstStyle/>
              <a:p>
                <a:r>
                  <a:rPr lang="zh-CN" altLang="en-US">
                    <a:noFill/>
                  </a:rPr>
                  <a:t> </a:t>
                </a:r>
              </a:p>
            </p:txBody>
          </p:sp>
        </mc:Fallback>
      </mc:AlternateContent>
      <p:sp>
        <p:nvSpPr>
          <p:cNvPr id="18" name="Oval 17">
            <a:extLst>
              <a:ext uri="{FF2B5EF4-FFF2-40B4-BE49-F238E27FC236}">
                <a16:creationId xmlns:a16="http://schemas.microsoft.com/office/drawing/2014/main" id="{B67506D3-225B-138C-56D6-7DF7763458B9}"/>
              </a:ext>
            </a:extLst>
          </p:cNvPr>
          <p:cNvSpPr/>
          <p:nvPr/>
        </p:nvSpPr>
        <p:spPr>
          <a:xfrm>
            <a:off x="8481509" y="3017636"/>
            <a:ext cx="81100" cy="794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12" dirty="0">
              <a:solidFill>
                <a:schemeClr val="accent1"/>
              </a:solidFill>
            </a:endParaRPr>
          </a:p>
        </p:txBody>
      </p:sp>
      <p:sp>
        <p:nvSpPr>
          <p:cNvPr id="14" name="Freeform: Shape 13">
            <a:extLst>
              <a:ext uri="{FF2B5EF4-FFF2-40B4-BE49-F238E27FC236}">
                <a16:creationId xmlns:a16="http://schemas.microsoft.com/office/drawing/2014/main" id="{D3E6A68B-2697-DD41-617A-B791F164B93C}"/>
              </a:ext>
            </a:extLst>
          </p:cNvPr>
          <p:cNvSpPr/>
          <p:nvPr/>
        </p:nvSpPr>
        <p:spPr>
          <a:xfrm rot="203997" flipV="1">
            <a:off x="7995591" y="4429766"/>
            <a:ext cx="1251966" cy="163106"/>
          </a:xfrm>
          <a:custGeom>
            <a:avLst/>
            <a:gdLst>
              <a:gd name="connsiteX0" fmla="*/ 2293620 w 2293620"/>
              <a:gd name="connsiteY0" fmla="*/ 208187 h 208187"/>
              <a:gd name="connsiteX1" fmla="*/ 1737360 w 2293620"/>
              <a:gd name="connsiteY1" fmla="*/ 2447 h 208187"/>
              <a:gd name="connsiteX2" fmla="*/ 815340 w 2293620"/>
              <a:gd name="connsiteY2" fmla="*/ 101507 h 208187"/>
              <a:gd name="connsiteX3" fmla="*/ 0 w 2293620"/>
              <a:gd name="connsiteY3" fmla="*/ 200567 h 208187"/>
              <a:gd name="connsiteX4" fmla="*/ 0 w 2293620"/>
              <a:gd name="connsiteY4" fmla="*/ 200567 h 208187"/>
              <a:gd name="connsiteX0" fmla="*/ 2293620 w 2293620"/>
              <a:gd name="connsiteY0" fmla="*/ 223607 h 223607"/>
              <a:gd name="connsiteX1" fmla="*/ 1737360 w 2293620"/>
              <a:gd name="connsiteY1" fmla="*/ 17867 h 223607"/>
              <a:gd name="connsiteX2" fmla="*/ 594360 w 2293620"/>
              <a:gd name="connsiteY2" fmla="*/ 33107 h 223607"/>
              <a:gd name="connsiteX3" fmla="*/ 0 w 2293620"/>
              <a:gd name="connsiteY3" fmla="*/ 215987 h 223607"/>
              <a:gd name="connsiteX4" fmla="*/ 0 w 2293620"/>
              <a:gd name="connsiteY4" fmla="*/ 215987 h 223607"/>
              <a:gd name="connsiteX0" fmla="*/ 2293620 w 2293620"/>
              <a:gd name="connsiteY0" fmla="*/ 234640 h 234640"/>
              <a:gd name="connsiteX1" fmla="*/ 1264920 w 2293620"/>
              <a:gd name="connsiteY1" fmla="*/ 13660 h 234640"/>
              <a:gd name="connsiteX2" fmla="*/ 594360 w 2293620"/>
              <a:gd name="connsiteY2" fmla="*/ 44140 h 234640"/>
              <a:gd name="connsiteX3" fmla="*/ 0 w 2293620"/>
              <a:gd name="connsiteY3" fmla="*/ 227020 h 234640"/>
              <a:gd name="connsiteX4" fmla="*/ 0 w 2293620"/>
              <a:gd name="connsiteY4" fmla="*/ 227020 h 234640"/>
              <a:gd name="connsiteX0" fmla="*/ 2293620 w 2293620"/>
              <a:gd name="connsiteY0" fmla="*/ 220987 h 220987"/>
              <a:gd name="connsiteX1" fmla="*/ 1264920 w 2293620"/>
              <a:gd name="connsiteY1" fmla="*/ 7 h 220987"/>
              <a:gd name="connsiteX2" fmla="*/ 0 w 2293620"/>
              <a:gd name="connsiteY2" fmla="*/ 213367 h 220987"/>
              <a:gd name="connsiteX3" fmla="*/ 0 w 2293620"/>
              <a:gd name="connsiteY3" fmla="*/ 213367 h 220987"/>
              <a:gd name="connsiteX0" fmla="*/ 2293620 w 2293620"/>
              <a:gd name="connsiteY0" fmla="*/ 228606 h 228606"/>
              <a:gd name="connsiteX1" fmla="*/ 1135380 w 2293620"/>
              <a:gd name="connsiteY1" fmla="*/ 6 h 228606"/>
              <a:gd name="connsiteX2" fmla="*/ 0 w 2293620"/>
              <a:gd name="connsiteY2" fmla="*/ 220986 h 228606"/>
              <a:gd name="connsiteX3" fmla="*/ 0 w 2293620"/>
              <a:gd name="connsiteY3" fmla="*/ 220986 h 228606"/>
              <a:gd name="connsiteX0" fmla="*/ 2293620 w 2293620"/>
              <a:gd name="connsiteY0" fmla="*/ 182889 h 182889"/>
              <a:gd name="connsiteX1" fmla="*/ 1135380 w 2293620"/>
              <a:gd name="connsiteY1" fmla="*/ 9 h 182889"/>
              <a:gd name="connsiteX2" fmla="*/ 0 w 2293620"/>
              <a:gd name="connsiteY2" fmla="*/ 175269 h 182889"/>
              <a:gd name="connsiteX3" fmla="*/ 0 w 2293620"/>
              <a:gd name="connsiteY3" fmla="*/ 175269 h 182889"/>
              <a:gd name="connsiteX0" fmla="*/ 2293620 w 2293620"/>
              <a:gd name="connsiteY0" fmla="*/ 182889 h 182889"/>
              <a:gd name="connsiteX1" fmla="*/ 1082040 w 2293620"/>
              <a:gd name="connsiteY1" fmla="*/ 9 h 182889"/>
              <a:gd name="connsiteX2" fmla="*/ 0 w 2293620"/>
              <a:gd name="connsiteY2" fmla="*/ 175269 h 182889"/>
              <a:gd name="connsiteX3" fmla="*/ 0 w 2293620"/>
              <a:gd name="connsiteY3" fmla="*/ 175269 h 182889"/>
              <a:gd name="connsiteX0" fmla="*/ 2293620 w 2293620"/>
              <a:gd name="connsiteY0" fmla="*/ 190508 h 190508"/>
              <a:gd name="connsiteX1" fmla="*/ 1104900 w 2293620"/>
              <a:gd name="connsiteY1" fmla="*/ 8 h 190508"/>
              <a:gd name="connsiteX2" fmla="*/ 0 w 2293620"/>
              <a:gd name="connsiteY2" fmla="*/ 182888 h 190508"/>
              <a:gd name="connsiteX3" fmla="*/ 0 w 2293620"/>
              <a:gd name="connsiteY3" fmla="*/ 182888 h 190508"/>
              <a:gd name="connsiteX0" fmla="*/ 2293620 w 2293620"/>
              <a:gd name="connsiteY0" fmla="*/ 190508 h 190508"/>
              <a:gd name="connsiteX1" fmla="*/ 1104900 w 2293620"/>
              <a:gd name="connsiteY1" fmla="*/ 8 h 190508"/>
              <a:gd name="connsiteX2" fmla="*/ 0 w 2293620"/>
              <a:gd name="connsiteY2" fmla="*/ 182888 h 190508"/>
              <a:gd name="connsiteX3" fmla="*/ 0 w 2293620"/>
              <a:gd name="connsiteY3" fmla="*/ 182888 h 190508"/>
              <a:gd name="connsiteX0" fmla="*/ 2293620 w 2293620"/>
              <a:gd name="connsiteY0" fmla="*/ 190523 h 190523"/>
              <a:gd name="connsiteX1" fmla="*/ 1104900 w 2293620"/>
              <a:gd name="connsiteY1" fmla="*/ 23 h 190523"/>
              <a:gd name="connsiteX2" fmla="*/ 0 w 2293620"/>
              <a:gd name="connsiteY2" fmla="*/ 182903 h 190523"/>
              <a:gd name="connsiteX3" fmla="*/ 0 w 2293620"/>
              <a:gd name="connsiteY3" fmla="*/ 182903 h 190523"/>
              <a:gd name="connsiteX0" fmla="*/ 2293620 w 2293620"/>
              <a:gd name="connsiteY0" fmla="*/ 191514 h 191514"/>
              <a:gd name="connsiteX1" fmla="*/ 1104900 w 2293620"/>
              <a:gd name="connsiteY1" fmla="*/ 1014 h 191514"/>
              <a:gd name="connsiteX2" fmla="*/ 0 w 2293620"/>
              <a:gd name="connsiteY2" fmla="*/ 183894 h 191514"/>
              <a:gd name="connsiteX3" fmla="*/ 0 w 2293620"/>
              <a:gd name="connsiteY3" fmla="*/ 183894 h 191514"/>
              <a:gd name="connsiteX0" fmla="*/ 2293620 w 2293620"/>
              <a:gd name="connsiteY0" fmla="*/ 191514 h 191514"/>
              <a:gd name="connsiteX1" fmla="*/ 1104900 w 2293620"/>
              <a:gd name="connsiteY1" fmla="*/ 1014 h 191514"/>
              <a:gd name="connsiteX2" fmla="*/ 0 w 2293620"/>
              <a:gd name="connsiteY2" fmla="*/ 183894 h 191514"/>
              <a:gd name="connsiteX3" fmla="*/ 0 w 2293620"/>
              <a:gd name="connsiteY3" fmla="*/ 183894 h 191514"/>
              <a:gd name="connsiteX0" fmla="*/ 2293620 w 2293620"/>
              <a:gd name="connsiteY0" fmla="*/ 194212 h 194212"/>
              <a:gd name="connsiteX1" fmla="*/ 1216297 w 2293620"/>
              <a:gd name="connsiteY1" fmla="*/ 791 h 194212"/>
              <a:gd name="connsiteX2" fmla="*/ 0 w 2293620"/>
              <a:gd name="connsiteY2" fmla="*/ 186592 h 194212"/>
              <a:gd name="connsiteX3" fmla="*/ 0 w 2293620"/>
              <a:gd name="connsiteY3" fmla="*/ 186592 h 194212"/>
              <a:gd name="connsiteX0" fmla="*/ 2293620 w 2293620"/>
              <a:gd name="connsiteY0" fmla="*/ 195844 h 195844"/>
              <a:gd name="connsiteX1" fmla="*/ 1216297 w 2293620"/>
              <a:gd name="connsiteY1" fmla="*/ 2423 h 195844"/>
              <a:gd name="connsiteX2" fmla="*/ 0 w 2293620"/>
              <a:gd name="connsiteY2" fmla="*/ 188224 h 195844"/>
              <a:gd name="connsiteX3" fmla="*/ 0 w 2293620"/>
              <a:gd name="connsiteY3" fmla="*/ 188224 h 195844"/>
              <a:gd name="connsiteX0" fmla="*/ 2293620 w 2293620"/>
              <a:gd name="connsiteY0" fmla="*/ 195800 h 195800"/>
              <a:gd name="connsiteX1" fmla="*/ 1216297 w 2293620"/>
              <a:gd name="connsiteY1" fmla="*/ 2379 h 195800"/>
              <a:gd name="connsiteX2" fmla="*/ 0 w 2293620"/>
              <a:gd name="connsiteY2" fmla="*/ 188180 h 195800"/>
              <a:gd name="connsiteX3" fmla="*/ 0 w 2293620"/>
              <a:gd name="connsiteY3" fmla="*/ 188180 h 195800"/>
            </a:gdLst>
            <a:ahLst/>
            <a:cxnLst>
              <a:cxn ang="0">
                <a:pos x="connsiteX0" y="connsiteY0"/>
              </a:cxn>
              <a:cxn ang="0">
                <a:pos x="connsiteX1" y="connsiteY1"/>
              </a:cxn>
              <a:cxn ang="0">
                <a:pos x="connsiteX2" y="connsiteY2"/>
              </a:cxn>
              <a:cxn ang="0">
                <a:pos x="connsiteX3" y="connsiteY3"/>
              </a:cxn>
            </a:cxnLst>
            <a:rect l="l" t="t" r="r" b="b"/>
            <a:pathLst>
              <a:path w="2293620" h="195800">
                <a:moveTo>
                  <a:pt x="2293620" y="195800"/>
                </a:moveTo>
                <a:cubicBezTo>
                  <a:pt x="1917700" y="18000"/>
                  <a:pt x="1600072" y="8065"/>
                  <a:pt x="1216297" y="2379"/>
                </a:cubicBezTo>
                <a:cubicBezTo>
                  <a:pt x="832522" y="-3307"/>
                  <a:pt x="500380" y="-15020"/>
                  <a:pt x="0" y="188180"/>
                </a:cubicBezTo>
                <a:lnTo>
                  <a:pt x="0" y="188180"/>
                </a:lnTo>
              </a:path>
            </a:pathLst>
          </a:custGeom>
          <a:noFill/>
          <a:ln w="57150">
            <a:solidFill>
              <a:schemeClr val="accent2"/>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7"/>
          </a:p>
        </p:txBody>
      </p:sp>
    </p:spTree>
    <p:extLst>
      <p:ext uri="{BB962C8B-B14F-4D97-AF65-F5344CB8AC3E}">
        <p14:creationId xmlns:p14="http://schemas.microsoft.com/office/powerpoint/2010/main" val="3345360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14B3D-9B8A-137C-240E-D627A4188FCB}"/>
              </a:ext>
            </a:extLst>
          </p:cNvPr>
          <p:cNvSpPr>
            <a:spLocks noGrp="1"/>
          </p:cNvSpPr>
          <p:nvPr>
            <p:ph type="title"/>
          </p:nvPr>
        </p:nvSpPr>
        <p:spPr/>
        <p:txBody>
          <a:bodyPr/>
          <a:lstStyle/>
          <a:p>
            <a:r>
              <a:rPr lang="en-US" altLang="zh-CN"/>
              <a:t>Differentiatiable Rendering</a:t>
            </a:r>
            <a:endParaRPr lang="zh-CN" altLang="en-US"/>
          </a:p>
        </p:txBody>
      </p:sp>
      <p:sp>
        <p:nvSpPr>
          <p:cNvPr id="3" name="Content Placeholder 2">
            <a:extLst>
              <a:ext uri="{FF2B5EF4-FFF2-40B4-BE49-F238E27FC236}">
                <a16:creationId xmlns:a16="http://schemas.microsoft.com/office/drawing/2014/main" id="{CE1D22DB-33C7-E32A-F73D-5397A06A9030}"/>
              </a:ext>
            </a:extLst>
          </p:cNvPr>
          <p:cNvSpPr>
            <a:spLocks noGrp="1"/>
          </p:cNvSpPr>
          <p:nvPr>
            <p:ph idx="1"/>
          </p:nvPr>
        </p:nvSpPr>
        <p:spPr>
          <a:xfrm>
            <a:off x="701124" y="2765825"/>
            <a:ext cx="5266541" cy="3407130"/>
          </a:xfrm>
        </p:spPr>
        <p:txBody>
          <a:bodyPr/>
          <a:lstStyle/>
          <a:p>
            <a:pPr marL="0" indent="0">
              <a:buNone/>
            </a:pPr>
            <a:r>
              <a:rPr lang="en-US" altLang="zh-CN" dirty="0"/>
              <a:t>Differentiating with respect to scene geometry requires </a:t>
            </a:r>
            <a:r>
              <a:rPr lang="en-US" altLang="zh-CN" b="1" dirty="0"/>
              <a:t>handling discontinuities</a:t>
            </a:r>
          </a:p>
          <a:p>
            <a:pPr marL="0" indent="0">
              <a:buNone/>
            </a:pPr>
            <a:endParaRPr lang="en-US" altLang="zh-CN" dirty="0"/>
          </a:p>
          <a:p>
            <a:pPr marL="0" indent="0">
              <a:buNone/>
            </a:pPr>
            <a:endParaRPr lang="en-US" altLang="zh-CN" dirty="0"/>
          </a:p>
        </p:txBody>
      </p:sp>
      <p:grpSp>
        <p:nvGrpSpPr>
          <p:cNvPr id="4" name="Group 3">
            <a:extLst>
              <a:ext uri="{FF2B5EF4-FFF2-40B4-BE49-F238E27FC236}">
                <a16:creationId xmlns:a16="http://schemas.microsoft.com/office/drawing/2014/main" id="{BDA30186-F289-0391-59D6-2374ADF131AD}"/>
              </a:ext>
            </a:extLst>
          </p:cNvPr>
          <p:cNvGrpSpPr/>
          <p:nvPr/>
        </p:nvGrpSpPr>
        <p:grpSpPr>
          <a:xfrm>
            <a:off x="6096000" y="1318075"/>
            <a:ext cx="4680000" cy="4680000"/>
            <a:chOff x="3163019" y="496019"/>
            <a:chExt cx="5865962" cy="5865962"/>
          </a:xfrm>
        </p:grpSpPr>
        <p:pic>
          <p:nvPicPr>
            <p:cNvPr id="5" name="Picture 2">
              <a:extLst>
                <a:ext uri="{FF2B5EF4-FFF2-40B4-BE49-F238E27FC236}">
                  <a16:creationId xmlns:a16="http://schemas.microsoft.com/office/drawing/2014/main" id="{32CC7EAD-912A-4AC1-53B3-D4D10C65D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019" y="496019"/>
              <a:ext cx="5865962" cy="5865962"/>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E0D3A3EB-0C3A-9698-4E71-2303D65D0930}"/>
                </a:ext>
              </a:extLst>
            </p:cNvPr>
            <p:cNvSpPr/>
            <p:nvPr/>
          </p:nvSpPr>
          <p:spPr>
            <a:xfrm>
              <a:off x="4405014" y="2924847"/>
              <a:ext cx="1812350" cy="3042129"/>
            </a:xfrm>
            <a:custGeom>
              <a:avLst/>
              <a:gdLst>
                <a:gd name="connsiteX0" fmla="*/ 357738 w 1812350"/>
                <a:gd name="connsiteY0" fmla="*/ 0 h 3042129"/>
                <a:gd name="connsiteX1" fmla="*/ 1812350 w 1812350"/>
                <a:gd name="connsiteY1" fmla="*/ 1247 h 3042129"/>
                <a:gd name="connsiteX2" fmla="*/ 1807060 w 1812350"/>
                <a:gd name="connsiteY2" fmla="*/ 1490405 h 3042129"/>
                <a:gd name="connsiteX3" fmla="*/ 1806855 w 1812350"/>
                <a:gd name="connsiteY3" fmla="*/ 1547034 h 3042129"/>
                <a:gd name="connsiteX4" fmla="*/ 1563706 w 1812350"/>
                <a:gd name="connsiteY4" fmla="*/ 1596911 h 3042129"/>
                <a:gd name="connsiteX5" fmla="*/ 1564866 w 1812350"/>
                <a:gd name="connsiteY5" fmla="*/ 2420876 h 3042129"/>
                <a:gd name="connsiteX6" fmla="*/ 1565667 w 1812350"/>
                <a:gd name="connsiteY6" fmla="*/ 2989756 h 3042129"/>
                <a:gd name="connsiteX7" fmla="*/ 352557 w 1812350"/>
                <a:gd name="connsiteY7" fmla="*/ 3042129 h 3042129"/>
                <a:gd name="connsiteX8" fmla="*/ 751 w 1812350"/>
                <a:gd name="connsiteY8" fmla="*/ 2850347 h 3042129"/>
                <a:gd name="connsiteX9" fmla="*/ 3193 w 1812350"/>
                <a:gd name="connsiteY9" fmla="*/ 40367 h 304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2350" h="3042129">
                  <a:moveTo>
                    <a:pt x="357738" y="0"/>
                  </a:moveTo>
                  <a:lnTo>
                    <a:pt x="1812350" y="1247"/>
                  </a:lnTo>
                  <a:cubicBezTo>
                    <a:pt x="1811513" y="258318"/>
                    <a:pt x="1809286" y="874361"/>
                    <a:pt x="1807060" y="1490405"/>
                  </a:cubicBezTo>
                  <a:lnTo>
                    <a:pt x="1806855" y="1547034"/>
                  </a:lnTo>
                  <a:lnTo>
                    <a:pt x="1563706" y="1596911"/>
                  </a:lnTo>
                  <a:cubicBezTo>
                    <a:pt x="1565381" y="1871566"/>
                    <a:pt x="1565124" y="2146221"/>
                    <a:pt x="1564866" y="2420876"/>
                  </a:cubicBezTo>
                  <a:lnTo>
                    <a:pt x="1565667" y="2989756"/>
                  </a:lnTo>
                  <a:lnTo>
                    <a:pt x="352557" y="3042129"/>
                  </a:lnTo>
                  <a:lnTo>
                    <a:pt x="751" y="2850347"/>
                  </a:lnTo>
                  <a:cubicBezTo>
                    <a:pt x="-2598" y="2301037"/>
                    <a:pt x="6542" y="589677"/>
                    <a:pt x="3193" y="40367"/>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Freeform: Shape 6">
              <a:extLst>
                <a:ext uri="{FF2B5EF4-FFF2-40B4-BE49-F238E27FC236}">
                  <a16:creationId xmlns:a16="http://schemas.microsoft.com/office/drawing/2014/main" id="{B5293F0F-FE55-1375-6438-E5F63CFB6D9D}"/>
                </a:ext>
              </a:extLst>
            </p:cNvPr>
            <p:cNvSpPr/>
            <p:nvPr/>
          </p:nvSpPr>
          <p:spPr>
            <a:xfrm>
              <a:off x="5968720" y="4429003"/>
              <a:ext cx="1942507" cy="1811023"/>
            </a:xfrm>
            <a:custGeom>
              <a:avLst/>
              <a:gdLst>
                <a:gd name="connsiteX0" fmla="*/ 0 w 1939332"/>
                <a:gd name="connsiteY0" fmla="*/ 100483 h 1818751"/>
                <a:gd name="connsiteX1" fmla="*/ 10048 w 1939332"/>
                <a:gd name="connsiteY1" fmla="*/ 1748413 h 1818751"/>
                <a:gd name="connsiteX2" fmla="*/ 1632857 w 1939332"/>
                <a:gd name="connsiteY2" fmla="*/ 1818751 h 1818751"/>
                <a:gd name="connsiteX3" fmla="*/ 1934308 w 1939332"/>
                <a:gd name="connsiteY3" fmla="*/ 1577591 h 1818751"/>
                <a:gd name="connsiteX4" fmla="*/ 1939332 w 1939332"/>
                <a:gd name="connsiteY4" fmla="*/ 35169 h 1818751"/>
                <a:gd name="connsiteX5" fmla="*/ 452176 w 1939332"/>
                <a:gd name="connsiteY5" fmla="*/ 0 h 1818751"/>
                <a:gd name="connsiteX6" fmla="*/ 0 w 1939332"/>
                <a:gd name="connsiteY6" fmla="*/ 100483 h 1818751"/>
                <a:gd name="connsiteX0" fmla="*/ 0 w 1952032"/>
                <a:gd name="connsiteY0" fmla="*/ 100483 h 1818751"/>
                <a:gd name="connsiteX1" fmla="*/ 10048 w 1952032"/>
                <a:gd name="connsiteY1" fmla="*/ 1748413 h 1818751"/>
                <a:gd name="connsiteX2" fmla="*/ 1632857 w 1952032"/>
                <a:gd name="connsiteY2" fmla="*/ 1818751 h 1818751"/>
                <a:gd name="connsiteX3" fmla="*/ 1934308 w 1952032"/>
                <a:gd name="connsiteY3" fmla="*/ 1577591 h 1818751"/>
                <a:gd name="connsiteX4" fmla="*/ 1952032 w 1952032"/>
                <a:gd name="connsiteY4" fmla="*/ 25644 h 1818751"/>
                <a:gd name="connsiteX5" fmla="*/ 452176 w 1952032"/>
                <a:gd name="connsiteY5" fmla="*/ 0 h 1818751"/>
                <a:gd name="connsiteX6" fmla="*/ 0 w 1952032"/>
                <a:gd name="connsiteY6" fmla="*/ 100483 h 1818751"/>
                <a:gd name="connsiteX0" fmla="*/ 0 w 1942507"/>
                <a:gd name="connsiteY0" fmla="*/ 100483 h 1818751"/>
                <a:gd name="connsiteX1" fmla="*/ 10048 w 1942507"/>
                <a:gd name="connsiteY1" fmla="*/ 1748413 h 1818751"/>
                <a:gd name="connsiteX2" fmla="*/ 1632857 w 1942507"/>
                <a:gd name="connsiteY2" fmla="*/ 1818751 h 1818751"/>
                <a:gd name="connsiteX3" fmla="*/ 1934308 w 1942507"/>
                <a:gd name="connsiteY3" fmla="*/ 1577591 h 1818751"/>
                <a:gd name="connsiteX4" fmla="*/ 1942507 w 1942507"/>
                <a:gd name="connsiteY4" fmla="*/ 35169 h 1818751"/>
                <a:gd name="connsiteX5" fmla="*/ 452176 w 1942507"/>
                <a:gd name="connsiteY5" fmla="*/ 0 h 1818751"/>
                <a:gd name="connsiteX6" fmla="*/ 0 w 1942507"/>
                <a:gd name="connsiteY6" fmla="*/ 100483 h 1818751"/>
                <a:gd name="connsiteX0" fmla="*/ 0 w 1942507"/>
                <a:gd name="connsiteY0" fmla="*/ 100483 h 1818751"/>
                <a:gd name="connsiteX1" fmla="*/ 2320 w 1942507"/>
                <a:gd name="connsiteY1" fmla="*/ 1748413 h 1818751"/>
                <a:gd name="connsiteX2" fmla="*/ 1632857 w 1942507"/>
                <a:gd name="connsiteY2" fmla="*/ 1818751 h 1818751"/>
                <a:gd name="connsiteX3" fmla="*/ 1934308 w 1942507"/>
                <a:gd name="connsiteY3" fmla="*/ 1577591 h 1818751"/>
                <a:gd name="connsiteX4" fmla="*/ 1942507 w 1942507"/>
                <a:gd name="connsiteY4" fmla="*/ 35169 h 1818751"/>
                <a:gd name="connsiteX5" fmla="*/ 452176 w 1942507"/>
                <a:gd name="connsiteY5" fmla="*/ 0 h 1818751"/>
                <a:gd name="connsiteX6" fmla="*/ 0 w 1942507"/>
                <a:gd name="connsiteY6" fmla="*/ 100483 h 1818751"/>
                <a:gd name="connsiteX0" fmla="*/ 0 w 1942507"/>
                <a:gd name="connsiteY0" fmla="*/ 92755 h 1811023"/>
                <a:gd name="connsiteX1" fmla="*/ 2320 w 1942507"/>
                <a:gd name="connsiteY1" fmla="*/ 1740685 h 1811023"/>
                <a:gd name="connsiteX2" fmla="*/ 1632857 w 1942507"/>
                <a:gd name="connsiteY2" fmla="*/ 1811023 h 1811023"/>
                <a:gd name="connsiteX3" fmla="*/ 1934308 w 1942507"/>
                <a:gd name="connsiteY3" fmla="*/ 1569863 h 1811023"/>
                <a:gd name="connsiteX4" fmla="*/ 1942507 w 1942507"/>
                <a:gd name="connsiteY4" fmla="*/ 27441 h 1811023"/>
                <a:gd name="connsiteX5" fmla="*/ 452176 w 1942507"/>
                <a:gd name="connsiteY5" fmla="*/ 0 h 1811023"/>
                <a:gd name="connsiteX6" fmla="*/ 0 w 1942507"/>
                <a:gd name="connsiteY6" fmla="*/ 92755 h 181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507" h="1811023">
                  <a:moveTo>
                    <a:pt x="0" y="92755"/>
                  </a:moveTo>
                  <a:cubicBezTo>
                    <a:pt x="3349" y="642065"/>
                    <a:pt x="-1029" y="1191375"/>
                    <a:pt x="2320" y="1740685"/>
                  </a:cubicBezTo>
                  <a:lnTo>
                    <a:pt x="1632857" y="1811023"/>
                  </a:lnTo>
                  <a:lnTo>
                    <a:pt x="1934308" y="1569863"/>
                  </a:lnTo>
                  <a:cubicBezTo>
                    <a:pt x="1935983" y="1055722"/>
                    <a:pt x="1940832" y="541582"/>
                    <a:pt x="1942507" y="27441"/>
                  </a:cubicBezTo>
                  <a:lnTo>
                    <a:pt x="452176" y="0"/>
                  </a:lnTo>
                  <a:lnTo>
                    <a:pt x="0" y="92755"/>
                  </a:ln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318821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2CFBF-F77C-5D31-39F9-6B1B0BF25C41}"/>
            </a:ext>
          </a:extLst>
        </p:cNvPr>
        <p:cNvGrpSpPr/>
        <p:nvPr/>
      </p:nvGrpSpPr>
      <p:grpSpPr>
        <a:xfrm>
          <a:off x="0" y="0"/>
          <a:ext cx="0" cy="0"/>
          <a:chOff x="0" y="0"/>
          <a:chExt cx="0" cy="0"/>
        </a:xfrm>
      </p:grpSpPr>
      <p:pic>
        <p:nvPicPr>
          <p:cNvPr id="4" name="Picture 3" descr="A white sphere with a black background&#10;&#10;Description automatically generated">
            <a:extLst>
              <a:ext uri="{FF2B5EF4-FFF2-40B4-BE49-F238E27FC236}">
                <a16:creationId xmlns:a16="http://schemas.microsoft.com/office/drawing/2014/main" id="{F19EDD2E-3D0F-DDFC-9A64-877FDCE3DE8C}"/>
              </a:ext>
            </a:extLst>
          </p:cNvPr>
          <p:cNvPicPr>
            <a:picLocks noChangeAspect="1"/>
          </p:cNvPicPr>
          <p:nvPr/>
        </p:nvPicPr>
        <p:blipFill rotWithShape="1">
          <a:blip r:embed="rId3">
            <a:extLst>
              <a:ext uri="{28A0092B-C50C-407E-A947-70E740481C1C}">
                <a14:useLocalDpi xmlns:a14="http://schemas.microsoft.com/office/drawing/2010/main" val="0"/>
              </a:ext>
            </a:extLst>
          </a:blip>
          <a:srcRect l="36484" t="13194" r="25390" b="19305"/>
          <a:stretch/>
        </p:blipFill>
        <p:spPr>
          <a:xfrm>
            <a:off x="6614162" y="1269158"/>
            <a:ext cx="4664805" cy="4645687"/>
          </a:xfrm>
          <a:prstGeom prst="rect">
            <a:avLst/>
          </a:prstGeom>
        </p:spPr>
      </p:pic>
      <p:sp>
        <p:nvSpPr>
          <p:cNvPr id="24" name="Isosceles Triangle 21">
            <a:extLst>
              <a:ext uri="{FF2B5EF4-FFF2-40B4-BE49-F238E27FC236}">
                <a16:creationId xmlns:a16="http://schemas.microsoft.com/office/drawing/2014/main" id="{EF4C6E6A-EE1F-563A-C42C-93E8E3A6E674}"/>
              </a:ext>
            </a:extLst>
          </p:cNvPr>
          <p:cNvSpPr/>
          <p:nvPr/>
        </p:nvSpPr>
        <p:spPr>
          <a:xfrm>
            <a:off x="7444660" y="2729668"/>
            <a:ext cx="1086276" cy="1410522"/>
          </a:xfrm>
          <a:custGeom>
            <a:avLst/>
            <a:gdLst>
              <a:gd name="connsiteX0" fmla="*/ 0 w 669372"/>
              <a:gd name="connsiteY0" fmla="*/ 866334 h 866334"/>
              <a:gd name="connsiteX1" fmla="*/ 334686 w 669372"/>
              <a:gd name="connsiteY1" fmla="*/ 0 h 866334"/>
              <a:gd name="connsiteX2" fmla="*/ 669372 w 669372"/>
              <a:gd name="connsiteY2" fmla="*/ 866334 h 866334"/>
              <a:gd name="connsiteX3" fmla="*/ 0 w 669372"/>
              <a:gd name="connsiteY3" fmla="*/ 866334 h 866334"/>
              <a:gd name="connsiteX0" fmla="*/ 0 w 1282020"/>
              <a:gd name="connsiteY0" fmla="*/ 866334 h 866334"/>
              <a:gd name="connsiteX1" fmla="*/ 334686 w 1282020"/>
              <a:gd name="connsiteY1" fmla="*/ 0 h 866334"/>
              <a:gd name="connsiteX2" fmla="*/ 1282020 w 1282020"/>
              <a:gd name="connsiteY2" fmla="*/ 701742 h 866334"/>
              <a:gd name="connsiteX3" fmla="*/ 0 w 1282020"/>
              <a:gd name="connsiteY3" fmla="*/ 866334 h 866334"/>
              <a:gd name="connsiteX0" fmla="*/ 0 w 1327740"/>
              <a:gd name="connsiteY0" fmla="*/ 912054 h 912054"/>
              <a:gd name="connsiteX1" fmla="*/ 380406 w 1327740"/>
              <a:gd name="connsiteY1" fmla="*/ 0 h 912054"/>
              <a:gd name="connsiteX2" fmla="*/ 1327740 w 1327740"/>
              <a:gd name="connsiteY2" fmla="*/ 701742 h 912054"/>
              <a:gd name="connsiteX3" fmla="*/ 0 w 1327740"/>
              <a:gd name="connsiteY3" fmla="*/ 912054 h 912054"/>
              <a:gd name="connsiteX0" fmla="*/ 0 w 1327740"/>
              <a:gd name="connsiteY0" fmla="*/ 1195518 h 1195518"/>
              <a:gd name="connsiteX1" fmla="*/ 179238 w 1327740"/>
              <a:gd name="connsiteY1" fmla="*/ 0 h 1195518"/>
              <a:gd name="connsiteX2" fmla="*/ 1327740 w 1327740"/>
              <a:gd name="connsiteY2" fmla="*/ 985206 h 1195518"/>
              <a:gd name="connsiteX3" fmla="*/ 0 w 1327740"/>
              <a:gd name="connsiteY3" fmla="*/ 1195518 h 1195518"/>
              <a:gd name="connsiteX0" fmla="*/ 0 w 1327740"/>
              <a:gd name="connsiteY0" fmla="*/ 210312 h 1410522"/>
              <a:gd name="connsiteX1" fmla="*/ 755310 w 1327740"/>
              <a:gd name="connsiteY1" fmla="*/ 1410522 h 1410522"/>
              <a:gd name="connsiteX2" fmla="*/ 1327740 w 1327740"/>
              <a:gd name="connsiteY2" fmla="*/ 0 h 1410522"/>
              <a:gd name="connsiteX3" fmla="*/ 0 w 1327740"/>
              <a:gd name="connsiteY3" fmla="*/ 210312 h 1410522"/>
              <a:gd name="connsiteX0" fmla="*/ 799170 w 2126910"/>
              <a:gd name="connsiteY0" fmla="*/ 210312 h 1282506"/>
              <a:gd name="connsiteX1" fmla="*/ 0 w 2126910"/>
              <a:gd name="connsiteY1" fmla="*/ 1282506 h 1282506"/>
              <a:gd name="connsiteX2" fmla="*/ 2126910 w 2126910"/>
              <a:gd name="connsiteY2" fmla="*/ 0 h 1282506"/>
              <a:gd name="connsiteX3" fmla="*/ 799170 w 2126910"/>
              <a:gd name="connsiteY3" fmla="*/ 210312 h 1282506"/>
              <a:gd name="connsiteX0" fmla="*/ 1086276 w 1086276"/>
              <a:gd name="connsiteY0" fmla="*/ 338328 h 1410522"/>
              <a:gd name="connsiteX1" fmla="*/ 287106 w 1086276"/>
              <a:gd name="connsiteY1" fmla="*/ 1410522 h 1410522"/>
              <a:gd name="connsiteX2" fmla="*/ 0 w 1086276"/>
              <a:gd name="connsiteY2" fmla="*/ 0 h 1410522"/>
              <a:gd name="connsiteX3" fmla="*/ 1086276 w 1086276"/>
              <a:gd name="connsiteY3" fmla="*/ 338328 h 1410522"/>
            </a:gdLst>
            <a:ahLst/>
            <a:cxnLst>
              <a:cxn ang="0">
                <a:pos x="connsiteX0" y="connsiteY0"/>
              </a:cxn>
              <a:cxn ang="0">
                <a:pos x="connsiteX1" y="connsiteY1"/>
              </a:cxn>
              <a:cxn ang="0">
                <a:pos x="connsiteX2" y="connsiteY2"/>
              </a:cxn>
              <a:cxn ang="0">
                <a:pos x="connsiteX3" y="connsiteY3"/>
              </a:cxn>
            </a:cxnLst>
            <a:rect l="l" t="t" r="r" b="b"/>
            <a:pathLst>
              <a:path w="1086276" h="1410522">
                <a:moveTo>
                  <a:pt x="1086276" y="338328"/>
                </a:moveTo>
                <a:lnTo>
                  <a:pt x="287106" y="1410522"/>
                </a:lnTo>
                <a:lnTo>
                  <a:pt x="0" y="0"/>
                </a:lnTo>
                <a:lnTo>
                  <a:pt x="1086276" y="338328"/>
                </a:lnTo>
                <a:close/>
              </a:path>
            </a:pathLst>
          </a:custGeom>
          <a:solidFill>
            <a:schemeClr val="accent6">
              <a:alpha val="50196"/>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Isosceles Triangle 21">
            <a:extLst>
              <a:ext uri="{FF2B5EF4-FFF2-40B4-BE49-F238E27FC236}">
                <a16:creationId xmlns:a16="http://schemas.microsoft.com/office/drawing/2014/main" id="{78664636-11D2-0C81-C6CB-795ABF1698D6}"/>
              </a:ext>
            </a:extLst>
          </p:cNvPr>
          <p:cNvSpPr/>
          <p:nvPr/>
        </p:nvSpPr>
        <p:spPr>
          <a:xfrm>
            <a:off x="7448901" y="1867838"/>
            <a:ext cx="1247226" cy="1195518"/>
          </a:xfrm>
          <a:custGeom>
            <a:avLst/>
            <a:gdLst>
              <a:gd name="connsiteX0" fmla="*/ 0 w 669372"/>
              <a:gd name="connsiteY0" fmla="*/ 866334 h 866334"/>
              <a:gd name="connsiteX1" fmla="*/ 334686 w 669372"/>
              <a:gd name="connsiteY1" fmla="*/ 0 h 866334"/>
              <a:gd name="connsiteX2" fmla="*/ 669372 w 669372"/>
              <a:gd name="connsiteY2" fmla="*/ 866334 h 866334"/>
              <a:gd name="connsiteX3" fmla="*/ 0 w 669372"/>
              <a:gd name="connsiteY3" fmla="*/ 866334 h 866334"/>
              <a:gd name="connsiteX0" fmla="*/ 0 w 1282020"/>
              <a:gd name="connsiteY0" fmla="*/ 866334 h 866334"/>
              <a:gd name="connsiteX1" fmla="*/ 334686 w 1282020"/>
              <a:gd name="connsiteY1" fmla="*/ 0 h 866334"/>
              <a:gd name="connsiteX2" fmla="*/ 1282020 w 1282020"/>
              <a:gd name="connsiteY2" fmla="*/ 701742 h 866334"/>
              <a:gd name="connsiteX3" fmla="*/ 0 w 1282020"/>
              <a:gd name="connsiteY3" fmla="*/ 866334 h 866334"/>
              <a:gd name="connsiteX0" fmla="*/ 0 w 1327740"/>
              <a:gd name="connsiteY0" fmla="*/ 912054 h 912054"/>
              <a:gd name="connsiteX1" fmla="*/ 380406 w 1327740"/>
              <a:gd name="connsiteY1" fmla="*/ 0 h 912054"/>
              <a:gd name="connsiteX2" fmla="*/ 1327740 w 1327740"/>
              <a:gd name="connsiteY2" fmla="*/ 701742 h 912054"/>
              <a:gd name="connsiteX3" fmla="*/ 0 w 1327740"/>
              <a:gd name="connsiteY3" fmla="*/ 912054 h 912054"/>
              <a:gd name="connsiteX0" fmla="*/ 0 w 1327740"/>
              <a:gd name="connsiteY0" fmla="*/ 1195518 h 1195518"/>
              <a:gd name="connsiteX1" fmla="*/ 179238 w 1327740"/>
              <a:gd name="connsiteY1" fmla="*/ 0 h 1195518"/>
              <a:gd name="connsiteX2" fmla="*/ 1327740 w 1327740"/>
              <a:gd name="connsiteY2" fmla="*/ 985206 h 1195518"/>
              <a:gd name="connsiteX3" fmla="*/ 0 w 1327740"/>
              <a:gd name="connsiteY3" fmla="*/ 1195518 h 1195518"/>
              <a:gd name="connsiteX0" fmla="*/ 1067988 w 1247226"/>
              <a:gd name="connsiteY0" fmla="*/ 1195518 h 1195518"/>
              <a:gd name="connsiteX1" fmla="*/ 1247226 w 1247226"/>
              <a:gd name="connsiteY1" fmla="*/ 0 h 1195518"/>
              <a:gd name="connsiteX2" fmla="*/ 0 w 1247226"/>
              <a:gd name="connsiteY2" fmla="*/ 857190 h 1195518"/>
              <a:gd name="connsiteX3" fmla="*/ 1067988 w 1247226"/>
              <a:gd name="connsiteY3" fmla="*/ 1195518 h 1195518"/>
            </a:gdLst>
            <a:ahLst/>
            <a:cxnLst>
              <a:cxn ang="0">
                <a:pos x="connsiteX0" y="connsiteY0"/>
              </a:cxn>
              <a:cxn ang="0">
                <a:pos x="connsiteX1" y="connsiteY1"/>
              </a:cxn>
              <a:cxn ang="0">
                <a:pos x="connsiteX2" y="connsiteY2"/>
              </a:cxn>
              <a:cxn ang="0">
                <a:pos x="connsiteX3" y="connsiteY3"/>
              </a:cxn>
            </a:cxnLst>
            <a:rect l="l" t="t" r="r" b="b"/>
            <a:pathLst>
              <a:path w="1247226" h="1195518">
                <a:moveTo>
                  <a:pt x="1067988" y="1195518"/>
                </a:moveTo>
                <a:lnTo>
                  <a:pt x="1247226" y="0"/>
                </a:lnTo>
                <a:lnTo>
                  <a:pt x="0" y="857190"/>
                </a:lnTo>
                <a:lnTo>
                  <a:pt x="1067988" y="1195518"/>
                </a:lnTo>
                <a:close/>
              </a:path>
            </a:pathLst>
          </a:custGeom>
          <a:solidFill>
            <a:schemeClr val="accent6">
              <a:alpha val="50196"/>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Isosceles Triangle 21">
            <a:extLst>
              <a:ext uri="{FF2B5EF4-FFF2-40B4-BE49-F238E27FC236}">
                <a16:creationId xmlns:a16="http://schemas.microsoft.com/office/drawing/2014/main" id="{DD140F3A-A1A9-1D05-F67B-95571C77BC46}"/>
              </a:ext>
            </a:extLst>
          </p:cNvPr>
          <p:cNvSpPr/>
          <p:nvPr/>
        </p:nvSpPr>
        <p:spPr>
          <a:xfrm>
            <a:off x="8530936" y="2857684"/>
            <a:ext cx="1327740" cy="1410522"/>
          </a:xfrm>
          <a:custGeom>
            <a:avLst/>
            <a:gdLst>
              <a:gd name="connsiteX0" fmla="*/ 0 w 669372"/>
              <a:gd name="connsiteY0" fmla="*/ 866334 h 866334"/>
              <a:gd name="connsiteX1" fmla="*/ 334686 w 669372"/>
              <a:gd name="connsiteY1" fmla="*/ 0 h 866334"/>
              <a:gd name="connsiteX2" fmla="*/ 669372 w 669372"/>
              <a:gd name="connsiteY2" fmla="*/ 866334 h 866334"/>
              <a:gd name="connsiteX3" fmla="*/ 0 w 669372"/>
              <a:gd name="connsiteY3" fmla="*/ 866334 h 866334"/>
              <a:gd name="connsiteX0" fmla="*/ 0 w 1282020"/>
              <a:gd name="connsiteY0" fmla="*/ 866334 h 866334"/>
              <a:gd name="connsiteX1" fmla="*/ 334686 w 1282020"/>
              <a:gd name="connsiteY1" fmla="*/ 0 h 866334"/>
              <a:gd name="connsiteX2" fmla="*/ 1282020 w 1282020"/>
              <a:gd name="connsiteY2" fmla="*/ 701742 h 866334"/>
              <a:gd name="connsiteX3" fmla="*/ 0 w 1282020"/>
              <a:gd name="connsiteY3" fmla="*/ 866334 h 866334"/>
              <a:gd name="connsiteX0" fmla="*/ 0 w 1327740"/>
              <a:gd name="connsiteY0" fmla="*/ 912054 h 912054"/>
              <a:gd name="connsiteX1" fmla="*/ 380406 w 1327740"/>
              <a:gd name="connsiteY1" fmla="*/ 0 h 912054"/>
              <a:gd name="connsiteX2" fmla="*/ 1327740 w 1327740"/>
              <a:gd name="connsiteY2" fmla="*/ 701742 h 912054"/>
              <a:gd name="connsiteX3" fmla="*/ 0 w 1327740"/>
              <a:gd name="connsiteY3" fmla="*/ 912054 h 912054"/>
              <a:gd name="connsiteX0" fmla="*/ 0 w 1327740"/>
              <a:gd name="connsiteY0" fmla="*/ 1195518 h 1195518"/>
              <a:gd name="connsiteX1" fmla="*/ 179238 w 1327740"/>
              <a:gd name="connsiteY1" fmla="*/ 0 h 1195518"/>
              <a:gd name="connsiteX2" fmla="*/ 1327740 w 1327740"/>
              <a:gd name="connsiteY2" fmla="*/ 985206 h 1195518"/>
              <a:gd name="connsiteX3" fmla="*/ 0 w 1327740"/>
              <a:gd name="connsiteY3" fmla="*/ 1195518 h 1195518"/>
              <a:gd name="connsiteX0" fmla="*/ 0 w 1327740"/>
              <a:gd name="connsiteY0" fmla="*/ 210312 h 1410522"/>
              <a:gd name="connsiteX1" fmla="*/ 755310 w 1327740"/>
              <a:gd name="connsiteY1" fmla="*/ 1410522 h 1410522"/>
              <a:gd name="connsiteX2" fmla="*/ 1327740 w 1327740"/>
              <a:gd name="connsiteY2" fmla="*/ 0 h 1410522"/>
              <a:gd name="connsiteX3" fmla="*/ 0 w 1327740"/>
              <a:gd name="connsiteY3" fmla="*/ 210312 h 1410522"/>
            </a:gdLst>
            <a:ahLst/>
            <a:cxnLst>
              <a:cxn ang="0">
                <a:pos x="connsiteX0" y="connsiteY0"/>
              </a:cxn>
              <a:cxn ang="0">
                <a:pos x="connsiteX1" y="connsiteY1"/>
              </a:cxn>
              <a:cxn ang="0">
                <a:pos x="connsiteX2" y="connsiteY2"/>
              </a:cxn>
              <a:cxn ang="0">
                <a:pos x="connsiteX3" y="connsiteY3"/>
              </a:cxn>
            </a:cxnLst>
            <a:rect l="l" t="t" r="r" b="b"/>
            <a:pathLst>
              <a:path w="1327740" h="1410522">
                <a:moveTo>
                  <a:pt x="0" y="210312"/>
                </a:moveTo>
                <a:lnTo>
                  <a:pt x="755310" y="1410522"/>
                </a:lnTo>
                <a:lnTo>
                  <a:pt x="1327740" y="0"/>
                </a:lnTo>
                <a:lnTo>
                  <a:pt x="0" y="210312"/>
                </a:lnTo>
                <a:close/>
              </a:path>
            </a:pathLst>
          </a:custGeom>
          <a:solidFill>
            <a:srgbClr val="4472C4">
              <a:alpha val="50196"/>
            </a:srgb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Isosceles Triangle 21">
            <a:extLst>
              <a:ext uri="{FF2B5EF4-FFF2-40B4-BE49-F238E27FC236}">
                <a16:creationId xmlns:a16="http://schemas.microsoft.com/office/drawing/2014/main" id="{0319CD8F-86AE-BFE2-30D3-8826D79FFCC6}"/>
              </a:ext>
            </a:extLst>
          </p:cNvPr>
          <p:cNvSpPr/>
          <p:nvPr/>
        </p:nvSpPr>
        <p:spPr>
          <a:xfrm>
            <a:off x="8516889" y="1867838"/>
            <a:ext cx="1327740" cy="1195518"/>
          </a:xfrm>
          <a:custGeom>
            <a:avLst/>
            <a:gdLst>
              <a:gd name="connsiteX0" fmla="*/ 0 w 669372"/>
              <a:gd name="connsiteY0" fmla="*/ 866334 h 866334"/>
              <a:gd name="connsiteX1" fmla="*/ 334686 w 669372"/>
              <a:gd name="connsiteY1" fmla="*/ 0 h 866334"/>
              <a:gd name="connsiteX2" fmla="*/ 669372 w 669372"/>
              <a:gd name="connsiteY2" fmla="*/ 866334 h 866334"/>
              <a:gd name="connsiteX3" fmla="*/ 0 w 669372"/>
              <a:gd name="connsiteY3" fmla="*/ 866334 h 866334"/>
              <a:gd name="connsiteX0" fmla="*/ 0 w 1282020"/>
              <a:gd name="connsiteY0" fmla="*/ 866334 h 866334"/>
              <a:gd name="connsiteX1" fmla="*/ 334686 w 1282020"/>
              <a:gd name="connsiteY1" fmla="*/ 0 h 866334"/>
              <a:gd name="connsiteX2" fmla="*/ 1282020 w 1282020"/>
              <a:gd name="connsiteY2" fmla="*/ 701742 h 866334"/>
              <a:gd name="connsiteX3" fmla="*/ 0 w 1282020"/>
              <a:gd name="connsiteY3" fmla="*/ 866334 h 866334"/>
              <a:gd name="connsiteX0" fmla="*/ 0 w 1327740"/>
              <a:gd name="connsiteY0" fmla="*/ 912054 h 912054"/>
              <a:gd name="connsiteX1" fmla="*/ 380406 w 1327740"/>
              <a:gd name="connsiteY1" fmla="*/ 0 h 912054"/>
              <a:gd name="connsiteX2" fmla="*/ 1327740 w 1327740"/>
              <a:gd name="connsiteY2" fmla="*/ 701742 h 912054"/>
              <a:gd name="connsiteX3" fmla="*/ 0 w 1327740"/>
              <a:gd name="connsiteY3" fmla="*/ 912054 h 912054"/>
              <a:gd name="connsiteX0" fmla="*/ 0 w 1327740"/>
              <a:gd name="connsiteY0" fmla="*/ 1195518 h 1195518"/>
              <a:gd name="connsiteX1" fmla="*/ 179238 w 1327740"/>
              <a:gd name="connsiteY1" fmla="*/ 0 h 1195518"/>
              <a:gd name="connsiteX2" fmla="*/ 1327740 w 1327740"/>
              <a:gd name="connsiteY2" fmla="*/ 985206 h 1195518"/>
              <a:gd name="connsiteX3" fmla="*/ 0 w 1327740"/>
              <a:gd name="connsiteY3" fmla="*/ 1195518 h 1195518"/>
            </a:gdLst>
            <a:ahLst/>
            <a:cxnLst>
              <a:cxn ang="0">
                <a:pos x="connsiteX0" y="connsiteY0"/>
              </a:cxn>
              <a:cxn ang="0">
                <a:pos x="connsiteX1" y="connsiteY1"/>
              </a:cxn>
              <a:cxn ang="0">
                <a:pos x="connsiteX2" y="connsiteY2"/>
              </a:cxn>
              <a:cxn ang="0">
                <a:pos x="connsiteX3" y="connsiteY3"/>
              </a:cxn>
            </a:cxnLst>
            <a:rect l="l" t="t" r="r" b="b"/>
            <a:pathLst>
              <a:path w="1327740" h="1195518">
                <a:moveTo>
                  <a:pt x="0" y="1195518"/>
                </a:moveTo>
                <a:lnTo>
                  <a:pt x="179238" y="0"/>
                </a:lnTo>
                <a:lnTo>
                  <a:pt x="1327740" y="985206"/>
                </a:lnTo>
                <a:lnTo>
                  <a:pt x="0" y="1195518"/>
                </a:lnTo>
                <a:close/>
              </a:path>
            </a:pathLst>
          </a:custGeom>
          <a:solidFill>
            <a:srgbClr val="4472C4">
              <a:alpha val="50196"/>
            </a:srgb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1">
            <a:extLst>
              <a:ext uri="{FF2B5EF4-FFF2-40B4-BE49-F238E27FC236}">
                <a16:creationId xmlns:a16="http://schemas.microsoft.com/office/drawing/2014/main" id="{80731B7D-4670-0689-87EF-16BF6E598F93}"/>
              </a:ext>
            </a:extLst>
          </p:cNvPr>
          <p:cNvSpPr>
            <a:spLocks noGrp="1"/>
          </p:cNvSpPr>
          <p:nvPr>
            <p:ph type="title"/>
          </p:nvPr>
        </p:nvSpPr>
        <p:spPr/>
        <p:txBody>
          <a:bodyPr/>
          <a:lstStyle/>
          <a:p>
            <a:r>
              <a:rPr lang="en-US" altLang="zh-CN"/>
              <a:t>Why MCMC?</a:t>
            </a:r>
            <a:endParaRPr lang="zh-CN" altLang="en-US"/>
          </a:p>
        </p:txBody>
      </p:sp>
      <p:sp>
        <p:nvSpPr>
          <p:cNvPr id="3" name="Content Placeholder 2">
            <a:extLst>
              <a:ext uri="{FF2B5EF4-FFF2-40B4-BE49-F238E27FC236}">
                <a16:creationId xmlns:a16="http://schemas.microsoft.com/office/drawing/2014/main" id="{9F1FCD91-A737-1E8B-ED4F-2D7600205F5F}"/>
              </a:ext>
            </a:extLst>
          </p:cNvPr>
          <p:cNvSpPr>
            <a:spLocks noGrp="1"/>
          </p:cNvSpPr>
          <p:nvPr>
            <p:ph idx="1"/>
          </p:nvPr>
        </p:nvSpPr>
        <p:spPr>
          <a:xfrm>
            <a:off x="247291" y="1121434"/>
            <a:ext cx="5330549" cy="5055529"/>
          </a:xfrm>
        </p:spPr>
        <p:txBody>
          <a:bodyPr>
            <a:normAutofit/>
          </a:bodyPr>
          <a:lstStyle/>
          <a:p>
            <a:pPr marL="457200" indent="-457200">
              <a:buAutoNum type="arabicPeriod"/>
            </a:pPr>
            <a:r>
              <a:rPr lang="en-US" altLang="zh-CN" dirty="0">
                <a:solidFill>
                  <a:schemeClr val="tx1">
                    <a:lumMod val="75000"/>
                  </a:schemeClr>
                </a:solidFill>
              </a:rPr>
              <a:t>MCMC can efficiently explore high contribution regions</a:t>
            </a:r>
          </a:p>
          <a:p>
            <a:pPr marL="457200" indent="-457200">
              <a:buAutoNum type="arabicPeriod"/>
            </a:pPr>
            <a:r>
              <a:rPr lang="en-US" altLang="zh-CN" dirty="0"/>
              <a:t>Important observation: </a:t>
            </a:r>
          </a:p>
          <a:p>
            <a:pPr marL="457200" lvl="1" indent="0">
              <a:buNone/>
            </a:pPr>
            <a:r>
              <a:rPr lang="en-US" altLang="zh-CN" dirty="0">
                <a:solidFill>
                  <a:schemeClr val="tx1">
                    <a:lumMod val="75000"/>
                  </a:schemeClr>
                </a:solidFill>
              </a:rPr>
              <a:t>Although a well-behaved global parameterization is hard to find…</a:t>
            </a:r>
          </a:p>
          <a:p>
            <a:pPr marL="457200" lvl="1" indent="0">
              <a:buNone/>
            </a:pPr>
            <a:r>
              <a:rPr lang="en-US" altLang="zh-CN" b="1" dirty="0"/>
              <a:t>Local Perturbations </a:t>
            </a:r>
            <a:r>
              <a:rPr lang="en-US" altLang="zh-CN" dirty="0"/>
              <a:t>can be made continuous in Path Space</a:t>
            </a:r>
            <a:endParaRPr lang="zh-CN" altLang="en-US" dirty="0"/>
          </a:p>
        </p:txBody>
      </p:sp>
      <p:cxnSp>
        <p:nvCxnSpPr>
          <p:cNvPr id="5" name="Straight Connector 4">
            <a:extLst>
              <a:ext uri="{FF2B5EF4-FFF2-40B4-BE49-F238E27FC236}">
                <a16:creationId xmlns:a16="http://schemas.microsoft.com/office/drawing/2014/main" id="{AC6664C9-F63B-4AD8-10B4-266D45627368}"/>
              </a:ext>
            </a:extLst>
          </p:cNvPr>
          <p:cNvCxnSpPr/>
          <p:nvPr/>
        </p:nvCxnSpPr>
        <p:spPr>
          <a:xfrm flipV="1">
            <a:off x="8516409" y="2845080"/>
            <a:ext cx="1359293" cy="22117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FF62B0E-737D-7167-233B-FBC561ED5966}"/>
              </a:ext>
            </a:extLst>
          </p:cNvPr>
          <p:cNvCxnSpPr>
            <a:cxnSpLocks/>
          </p:cNvCxnSpPr>
          <p:nvPr/>
        </p:nvCxnSpPr>
        <p:spPr>
          <a:xfrm flipH="1">
            <a:off x="7635353" y="2964304"/>
            <a:ext cx="542902" cy="3307157"/>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7DB9257-75BC-586D-25EC-3EFA3EE863F9}"/>
              </a:ext>
            </a:extLst>
          </p:cNvPr>
          <p:cNvCxnSpPr>
            <a:cxnSpLocks/>
          </p:cNvCxnSpPr>
          <p:nvPr/>
        </p:nvCxnSpPr>
        <p:spPr>
          <a:xfrm flipH="1">
            <a:off x="8175056" y="912542"/>
            <a:ext cx="327306" cy="2051762"/>
          </a:xfrm>
          <a:prstGeom prst="straightConnector1">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4DE87A3A-C514-C695-5244-EEEBBC5942A4}"/>
              </a:ext>
            </a:extLst>
          </p:cNvPr>
          <p:cNvSpPr/>
          <p:nvPr/>
        </p:nvSpPr>
        <p:spPr>
          <a:xfrm>
            <a:off x="8134990" y="2911487"/>
            <a:ext cx="81100" cy="794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12" dirty="0">
              <a:solidFill>
                <a:schemeClr val="accent1"/>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B74C2C3-3887-3823-ECED-769DFD186C5A}"/>
                  </a:ext>
                </a:extLst>
              </p:cNvPr>
              <p:cNvSpPr txBox="1"/>
              <p:nvPr/>
            </p:nvSpPr>
            <p:spPr>
              <a:xfrm>
                <a:off x="8149157" y="3707443"/>
                <a:ext cx="654730" cy="4915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812" i="1" smtClean="0">
                              <a:solidFill>
                                <a:schemeClr val="accent6">
                                  <a:lumMod val="75000"/>
                                </a:schemeClr>
                              </a:solidFill>
                              <a:latin typeface="Cambria Math" panose="02040503050406030204" pitchFamily="18" charset="0"/>
                            </a:rPr>
                          </m:ctrlPr>
                        </m:sSupPr>
                        <m:e>
                          <m:r>
                            <a:rPr lang="en-US" altLang="zh-CN" sz="2812" i="1">
                              <a:solidFill>
                                <a:schemeClr val="accent6">
                                  <a:lumMod val="75000"/>
                                </a:schemeClr>
                              </a:solidFill>
                              <a:latin typeface="Cambria Math" panose="02040503050406030204" pitchFamily="18" charset="0"/>
                            </a:rPr>
                            <m:t>𝜔</m:t>
                          </m:r>
                        </m:e>
                        <m:sup>
                          <m:sSup>
                            <m:sSupPr>
                              <m:ctrlPr>
                                <a:rPr lang="en-US" altLang="zh-CN" sz="2812" b="0" i="1" smtClean="0">
                                  <a:solidFill>
                                    <a:schemeClr val="accent6">
                                      <a:lumMod val="75000"/>
                                    </a:schemeClr>
                                  </a:solidFill>
                                  <a:latin typeface="Cambria Math" panose="02040503050406030204" pitchFamily="18" charset="0"/>
                                </a:rPr>
                              </m:ctrlPr>
                            </m:sSupPr>
                            <m:e>
                              <m:r>
                                <a:rPr lang="en-US" altLang="zh-CN" sz="2812" i="1">
                                  <a:solidFill>
                                    <a:schemeClr val="accent6">
                                      <a:lumMod val="75000"/>
                                    </a:schemeClr>
                                  </a:solidFill>
                                  <a:latin typeface="Cambria Math" panose="02040503050406030204" pitchFamily="18" charset="0"/>
                                </a:rPr>
                                <m:t>𝐵</m:t>
                              </m:r>
                            </m:e>
                            <m:sup>
                              <m:r>
                                <a:rPr lang="en-US" altLang="zh-CN" sz="2812" b="0" i="1" smtClean="0">
                                  <a:solidFill>
                                    <a:schemeClr val="accent6">
                                      <a:lumMod val="75000"/>
                                    </a:schemeClr>
                                  </a:solidFill>
                                  <a:latin typeface="Cambria Math" panose="02040503050406030204" pitchFamily="18" charset="0"/>
                                </a:rPr>
                                <m:t>′</m:t>
                              </m:r>
                            </m:sup>
                          </m:sSup>
                        </m:sup>
                      </m:sSup>
                    </m:oMath>
                  </m:oMathPara>
                </a14:m>
                <a:endParaRPr lang="zh-CN" altLang="en-US" sz="2812" dirty="0">
                  <a:solidFill>
                    <a:schemeClr val="accent6">
                      <a:lumMod val="75000"/>
                    </a:schemeClr>
                  </a:solidFill>
                </a:endParaRPr>
              </a:p>
            </p:txBody>
          </p:sp>
        </mc:Choice>
        <mc:Fallback xmlns="">
          <p:sp>
            <p:nvSpPr>
              <p:cNvPr id="11" name="TextBox 10">
                <a:extLst>
                  <a:ext uri="{FF2B5EF4-FFF2-40B4-BE49-F238E27FC236}">
                    <a16:creationId xmlns:a16="http://schemas.microsoft.com/office/drawing/2014/main" id="{FB74C2C3-3887-3823-ECED-769DFD186C5A}"/>
                  </a:ext>
                </a:extLst>
              </p:cNvPr>
              <p:cNvSpPr txBox="1">
                <a:spLocks noRot="1" noChangeAspect="1" noMove="1" noResize="1" noEditPoints="1" noAdjustHandles="1" noChangeArrowheads="1" noChangeShapeType="1" noTextEdit="1"/>
              </p:cNvSpPr>
              <p:nvPr/>
            </p:nvSpPr>
            <p:spPr>
              <a:xfrm>
                <a:off x="8149157" y="3707443"/>
                <a:ext cx="654730" cy="491545"/>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2989ADF-D72F-790D-B768-C6DE23A70E04}"/>
                  </a:ext>
                </a:extLst>
              </p:cNvPr>
              <p:cNvSpPr txBox="1"/>
              <p:nvPr/>
            </p:nvSpPr>
            <p:spPr>
              <a:xfrm>
                <a:off x="7269203" y="2262245"/>
                <a:ext cx="399148" cy="432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812" i="1" smtClean="0">
                          <a:solidFill>
                            <a:schemeClr val="bg1"/>
                          </a:solidFill>
                          <a:latin typeface="Cambria Math" panose="02040503050406030204" pitchFamily="18" charset="0"/>
                        </a:rPr>
                        <m:t>𝐸</m:t>
                      </m:r>
                      <m:r>
                        <a:rPr lang="en-US" altLang="zh-CN" sz="2812" b="0" i="1" smtClean="0">
                          <a:solidFill>
                            <a:schemeClr val="bg1"/>
                          </a:solidFill>
                          <a:latin typeface="Cambria Math" panose="02040503050406030204" pitchFamily="18" charset="0"/>
                        </a:rPr>
                        <m:t>′</m:t>
                      </m:r>
                    </m:oMath>
                  </m:oMathPara>
                </a14:m>
                <a:endParaRPr lang="zh-CN" altLang="en-US" sz="2812" dirty="0">
                  <a:solidFill>
                    <a:schemeClr val="bg1"/>
                  </a:solidFill>
                </a:endParaRPr>
              </a:p>
            </p:txBody>
          </p:sp>
        </mc:Choice>
        <mc:Fallback xmlns="">
          <p:sp>
            <p:nvSpPr>
              <p:cNvPr id="16" name="TextBox 15">
                <a:extLst>
                  <a:ext uri="{FF2B5EF4-FFF2-40B4-BE49-F238E27FC236}">
                    <a16:creationId xmlns:a16="http://schemas.microsoft.com/office/drawing/2014/main" id="{72989ADF-D72F-790D-B768-C6DE23A70E04}"/>
                  </a:ext>
                </a:extLst>
              </p:cNvPr>
              <p:cNvSpPr txBox="1">
                <a:spLocks noRot="1" noChangeAspect="1" noMove="1" noResize="1" noEditPoints="1" noAdjustHandles="1" noChangeArrowheads="1" noChangeShapeType="1" noTextEdit="1"/>
              </p:cNvSpPr>
              <p:nvPr/>
            </p:nvSpPr>
            <p:spPr>
              <a:xfrm>
                <a:off x="7269203" y="2262245"/>
                <a:ext cx="399148" cy="432747"/>
              </a:xfrm>
              <a:prstGeom prst="rect">
                <a:avLst/>
              </a:prstGeom>
              <a:blipFill>
                <a:blip r:embed="rId5"/>
                <a:stretch>
                  <a:fillRect/>
                </a:stretch>
              </a:blipFill>
            </p:spPr>
            <p:txBody>
              <a:bodyPr/>
              <a:lstStyle/>
              <a:p>
                <a:r>
                  <a:rPr lang="zh-CN" altLang="en-US">
                    <a:noFill/>
                  </a:rPr>
                  <a:t> </a:t>
                </a:r>
              </a:p>
            </p:txBody>
          </p:sp>
        </mc:Fallback>
      </mc:AlternateContent>
      <p:sp>
        <p:nvSpPr>
          <p:cNvPr id="18" name="Oval 17">
            <a:extLst>
              <a:ext uri="{FF2B5EF4-FFF2-40B4-BE49-F238E27FC236}">
                <a16:creationId xmlns:a16="http://schemas.microsoft.com/office/drawing/2014/main" id="{A23662A2-C19F-72D0-D20B-DAAC8E92E5E4}"/>
              </a:ext>
            </a:extLst>
          </p:cNvPr>
          <p:cNvSpPr/>
          <p:nvPr/>
        </p:nvSpPr>
        <p:spPr>
          <a:xfrm>
            <a:off x="8481509" y="3017636"/>
            <a:ext cx="81100" cy="794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12" dirty="0">
              <a:solidFill>
                <a:schemeClr val="accent1"/>
              </a:solidFill>
            </a:endParaRPr>
          </a:p>
        </p:txBody>
      </p:sp>
      <p:cxnSp>
        <p:nvCxnSpPr>
          <p:cNvPr id="14" name="Straight Connector 13">
            <a:extLst>
              <a:ext uri="{FF2B5EF4-FFF2-40B4-BE49-F238E27FC236}">
                <a16:creationId xmlns:a16="http://schemas.microsoft.com/office/drawing/2014/main" id="{16A0EBC1-034D-96CA-8BFE-CA62B45E3F99}"/>
              </a:ext>
            </a:extLst>
          </p:cNvPr>
          <p:cNvCxnSpPr>
            <a:cxnSpLocks/>
          </p:cNvCxnSpPr>
          <p:nvPr/>
        </p:nvCxnSpPr>
        <p:spPr>
          <a:xfrm>
            <a:off x="7429309" y="2728756"/>
            <a:ext cx="1092750" cy="3317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4043C38-0E31-4FE2-CD6E-E8D2DE5FD2DB}"/>
                  </a:ext>
                </a:extLst>
              </p:cNvPr>
              <p:cNvSpPr txBox="1"/>
              <p:nvPr/>
            </p:nvSpPr>
            <p:spPr>
              <a:xfrm>
                <a:off x="8310096" y="2478619"/>
                <a:ext cx="597599" cy="4915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812" i="1" smtClean="0">
                              <a:solidFill>
                                <a:schemeClr val="bg1"/>
                              </a:solidFill>
                              <a:latin typeface="Cambria Math" panose="02040503050406030204" pitchFamily="18" charset="0"/>
                            </a:rPr>
                          </m:ctrlPr>
                        </m:sSupPr>
                        <m:e>
                          <m:r>
                            <a:rPr lang="en-US" altLang="zh-CN" sz="2812" i="1">
                              <a:solidFill>
                                <a:schemeClr val="bg1"/>
                              </a:solidFill>
                              <a:latin typeface="Cambria Math" panose="02040503050406030204" pitchFamily="18" charset="0"/>
                            </a:rPr>
                            <m:t>𝑥</m:t>
                          </m:r>
                        </m:e>
                        <m:sup>
                          <m:sSup>
                            <m:sSupPr>
                              <m:ctrlPr>
                                <a:rPr lang="en-US" altLang="zh-CN" sz="2812" b="0" i="1" smtClean="0">
                                  <a:solidFill>
                                    <a:schemeClr val="bg1"/>
                                  </a:solidFill>
                                  <a:latin typeface="Cambria Math" panose="02040503050406030204" pitchFamily="18" charset="0"/>
                                </a:rPr>
                              </m:ctrlPr>
                            </m:sSupPr>
                            <m:e>
                              <m:r>
                                <a:rPr lang="en-US" altLang="zh-CN" sz="2812" i="1">
                                  <a:solidFill>
                                    <a:schemeClr val="bg1"/>
                                  </a:solidFill>
                                  <a:latin typeface="Cambria Math" panose="02040503050406030204" pitchFamily="18" charset="0"/>
                                </a:rPr>
                                <m:t>𝐵</m:t>
                              </m:r>
                            </m:e>
                            <m:sup>
                              <m:r>
                                <a:rPr lang="en-US" altLang="zh-CN" sz="2812" b="0" i="1" smtClean="0">
                                  <a:solidFill>
                                    <a:schemeClr val="bg1"/>
                                  </a:solidFill>
                                  <a:latin typeface="Cambria Math" panose="02040503050406030204" pitchFamily="18" charset="0"/>
                                </a:rPr>
                                <m:t>′</m:t>
                              </m:r>
                            </m:sup>
                          </m:sSup>
                        </m:sup>
                      </m:sSup>
                    </m:oMath>
                  </m:oMathPara>
                </a14:m>
                <a:endParaRPr lang="zh-CN" altLang="en-US" sz="2812" dirty="0">
                  <a:solidFill>
                    <a:schemeClr val="bg1"/>
                  </a:solidFill>
                </a:endParaRPr>
              </a:p>
            </p:txBody>
          </p:sp>
        </mc:Choice>
        <mc:Fallback xmlns="">
          <p:sp>
            <p:nvSpPr>
              <p:cNvPr id="7" name="TextBox 6">
                <a:extLst>
                  <a:ext uri="{FF2B5EF4-FFF2-40B4-BE49-F238E27FC236}">
                    <a16:creationId xmlns:a16="http://schemas.microsoft.com/office/drawing/2014/main" id="{54043C38-0E31-4FE2-CD6E-E8D2DE5FD2DB}"/>
                  </a:ext>
                </a:extLst>
              </p:cNvPr>
              <p:cNvSpPr txBox="1">
                <a:spLocks noRot="1" noChangeAspect="1" noMove="1" noResize="1" noEditPoints="1" noAdjustHandles="1" noChangeArrowheads="1" noChangeShapeType="1" noTextEdit="1"/>
              </p:cNvSpPr>
              <p:nvPr/>
            </p:nvSpPr>
            <p:spPr>
              <a:xfrm>
                <a:off x="8310096" y="2478619"/>
                <a:ext cx="597599" cy="491545"/>
              </a:xfrm>
              <a:prstGeom prst="rect">
                <a:avLst/>
              </a:prstGeom>
              <a:blipFill>
                <a:blip r:embed="rId6"/>
                <a:stretch>
                  <a:fillRect/>
                </a:stretch>
              </a:blipFill>
            </p:spPr>
            <p:txBody>
              <a:bodyPr/>
              <a:lstStyle/>
              <a:p>
                <a:r>
                  <a:rPr lang="zh-CN" altLang="en-US">
                    <a:noFill/>
                  </a:rPr>
                  <a:t> </a:t>
                </a:r>
              </a:p>
            </p:txBody>
          </p:sp>
        </mc:Fallback>
      </mc:AlternateContent>
      <p:sp>
        <p:nvSpPr>
          <p:cNvPr id="23" name="Freeform: Shape 22">
            <a:extLst>
              <a:ext uri="{FF2B5EF4-FFF2-40B4-BE49-F238E27FC236}">
                <a16:creationId xmlns:a16="http://schemas.microsoft.com/office/drawing/2014/main" id="{B88E8454-AE80-5585-A3E4-596D37F19328}"/>
              </a:ext>
            </a:extLst>
          </p:cNvPr>
          <p:cNvSpPr/>
          <p:nvPr/>
        </p:nvSpPr>
        <p:spPr>
          <a:xfrm rot="203997" flipV="1">
            <a:off x="7995591" y="4429766"/>
            <a:ext cx="1251966" cy="163106"/>
          </a:xfrm>
          <a:custGeom>
            <a:avLst/>
            <a:gdLst>
              <a:gd name="connsiteX0" fmla="*/ 2293620 w 2293620"/>
              <a:gd name="connsiteY0" fmla="*/ 208187 h 208187"/>
              <a:gd name="connsiteX1" fmla="*/ 1737360 w 2293620"/>
              <a:gd name="connsiteY1" fmla="*/ 2447 h 208187"/>
              <a:gd name="connsiteX2" fmla="*/ 815340 w 2293620"/>
              <a:gd name="connsiteY2" fmla="*/ 101507 h 208187"/>
              <a:gd name="connsiteX3" fmla="*/ 0 w 2293620"/>
              <a:gd name="connsiteY3" fmla="*/ 200567 h 208187"/>
              <a:gd name="connsiteX4" fmla="*/ 0 w 2293620"/>
              <a:gd name="connsiteY4" fmla="*/ 200567 h 208187"/>
              <a:gd name="connsiteX0" fmla="*/ 2293620 w 2293620"/>
              <a:gd name="connsiteY0" fmla="*/ 223607 h 223607"/>
              <a:gd name="connsiteX1" fmla="*/ 1737360 w 2293620"/>
              <a:gd name="connsiteY1" fmla="*/ 17867 h 223607"/>
              <a:gd name="connsiteX2" fmla="*/ 594360 w 2293620"/>
              <a:gd name="connsiteY2" fmla="*/ 33107 h 223607"/>
              <a:gd name="connsiteX3" fmla="*/ 0 w 2293620"/>
              <a:gd name="connsiteY3" fmla="*/ 215987 h 223607"/>
              <a:gd name="connsiteX4" fmla="*/ 0 w 2293620"/>
              <a:gd name="connsiteY4" fmla="*/ 215987 h 223607"/>
              <a:gd name="connsiteX0" fmla="*/ 2293620 w 2293620"/>
              <a:gd name="connsiteY0" fmla="*/ 234640 h 234640"/>
              <a:gd name="connsiteX1" fmla="*/ 1264920 w 2293620"/>
              <a:gd name="connsiteY1" fmla="*/ 13660 h 234640"/>
              <a:gd name="connsiteX2" fmla="*/ 594360 w 2293620"/>
              <a:gd name="connsiteY2" fmla="*/ 44140 h 234640"/>
              <a:gd name="connsiteX3" fmla="*/ 0 w 2293620"/>
              <a:gd name="connsiteY3" fmla="*/ 227020 h 234640"/>
              <a:gd name="connsiteX4" fmla="*/ 0 w 2293620"/>
              <a:gd name="connsiteY4" fmla="*/ 227020 h 234640"/>
              <a:gd name="connsiteX0" fmla="*/ 2293620 w 2293620"/>
              <a:gd name="connsiteY0" fmla="*/ 220987 h 220987"/>
              <a:gd name="connsiteX1" fmla="*/ 1264920 w 2293620"/>
              <a:gd name="connsiteY1" fmla="*/ 7 h 220987"/>
              <a:gd name="connsiteX2" fmla="*/ 0 w 2293620"/>
              <a:gd name="connsiteY2" fmla="*/ 213367 h 220987"/>
              <a:gd name="connsiteX3" fmla="*/ 0 w 2293620"/>
              <a:gd name="connsiteY3" fmla="*/ 213367 h 220987"/>
              <a:gd name="connsiteX0" fmla="*/ 2293620 w 2293620"/>
              <a:gd name="connsiteY0" fmla="*/ 228606 h 228606"/>
              <a:gd name="connsiteX1" fmla="*/ 1135380 w 2293620"/>
              <a:gd name="connsiteY1" fmla="*/ 6 h 228606"/>
              <a:gd name="connsiteX2" fmla="*/ 0 w 2293620"/>
              <a:gd name="connsiteY2" fmla="*/ 220986 h 228606"/>
              <a:gd name="connsiteX3" fmla="*/ 0 w 2293620"/>
              <a:gd name="connsiteY3" fmla="*/ 220986 h 228606"/>
              <a:gd name="connsiteX0" fmla="*/ 2293620 w 2293620"/>
              <a:gd name="connsiteY0" fmla="*/ 182889 h 182889"/>
              <a:gd name="connsiteX1" fmla="*/ 1135380 w 2293620"/>
              <a:gd name="connsiteY1" fmla="*/ 9 h 182889"/>
              <a:gd name="connsiteX2" fmla="*/ 0 w 2293620"/>
              <a:gd name="connsiteY2" fmla="*/ 175269 h 182889"/>
              <a:gd name="connsiteX3" fmla="*/ 0 w 2293620"/>
              <a:gd name="connsiteY3" fmla="*/ 175269 h 182889"/>
              <a:gd name="connsiteX0" fmla="*/ 2293620 w 2293620"/>
              <a:gd name="connsiteY0" fmla="*/ 182889 h 182889"/>
              <a:gd name="connsiteX1" fmla="*/ 1082040 w 2293620"/>
              <a:gd name="connsiteY1" fmla="*/ 9 h 182889"/>
              <a:gd name="connsiteX2" fmla="*/ 0 w 2293620"/>
              <a:gd name="connsiteY2" fmla="*/ 175269 h 182889"/>
              <a:gd name="connsiteX3" fmla="*/ 0 w 2293620"/>
              <a:gd name="connsiteY3" fmla="*/ 175269 h 182889"/>
              <a:gd name="connsiteX0" fmla="*/ 2293620 w 2293620"/>
              <a:gd name="connsiteY0" fmla="*/ 190508 h 190508"/>
              <a:gd name="connsiteX1" fmla="*/ 1104900 w 2293620"/>
              <a:gd name="connsiteY1" fmla="*/ 8 h 190508"/>
              <a:gd name="connsiteX2" fmla="*/ 0 w 2293620"/>
              <a:gd name="connsiteY2" fmla="*/ 182888 h 190508"/>
              <a:gd name="connsiteX3" fmla="*/ 0 w 2293620"/>
              <a:gd name="connsiteY3" fmla="*/ 182888 h 190508"/>
              <a:gd name="connsiteX0" fmla="*/ 2293620 w 2293620"/>
              <a:gd name="connsiteY0" fmla="*/ 190508 h 190508"/>
              <a:gd name="connsiteX1" fmla="*/ 1104900 w 2293620"/>
              <a:gd name="connsiteY1" fmla="*/ 8 h 190508"/>
              <a:gd name="connsiteX2" fmla="*/ 0 w 2293620"/>
              <a:gd name="connsiteY2" fmla="*/ 182888 h 190508"/>
              <a:gd name="connsiteX3" fmla="*/ 0 w 2293620"/>
              <a:gd name="connsiteY3" fmla="*/ 182888 h 190508"/>
              <a:gd name="connsiteX0" fmla="*/ 2293620 w 2293620"/>
              <a:gd name="connsiteY0" fmla="*/ 190523 h 190523"/>
              <a:gd name="connsiteX1" fmla="*/ 1104900 w 2293620"/>
              <a:gd name="connsiteY1" fmla="*/ 23 h 190523"/>
              <a:gd name="connsiteX2" fmla="*/ 0 w 2293620"/>
              <a:gd name="connsiteY2" fmla="*/ 182903 h 190523"/>
              <a:gd name="connsiteX3" fmla="*/ 0 w 2293620"/>
              <a:gd name="connsiteY3" fmla="*/ 182903 h 190523"/>
              <a:gd name="connsiteX0" fmla="*/ 2293620 w 2293620"/>
              <a:gd name="connsiteY0" fmla="*/ 191514 h 191514"/>
              <a:gd name="connsiteX1" fmla="*/ 1104900 w 2293620"/>
              <a:gd name="connsiteY1" fmla="*/ 1014 h 191514"/>
              <a:gd name="connsiteX2" fmla="*/ 0 w 2293620"/>
              <a:gd name="connsiteY2" fmla="*/ 183894 h 191514"/>
              <a:gd name="connsiteX3" fmla="*/ 0 w 2293620"/>
              <a:gd name="connsiteY3" fmla="*/ 183894 h 191514"/>
              <a:gd name="connsiteX0" fmla="*/ 2293620 w 2293620"/>
              <a:gd name="connsiteY0" fmla="*/ 191514 h 191514"/>
              <a:gd name="connsiteX1" fmla="*/ 1104900 w 2293620"/>
              <a:gd name="connsiteY1" fmla="*/ 1014 h 191514"/>
              <a:gd name="connsiteX2" fmla="*/ 0 w 2293620"/>
              <a:gd name="connsiteY2" fmla="*/ 183894 h 191514"/>
              <a:gd name="connsiteX3" fmla="*/ 0 w 2293620"/>
              <a:gd name="connsiteY3" fmla="*/ 183894 h 191514"/>
              <a:gd name="connsiteX0" fmla="*/ 2293620 w 2293620"/>
              <a:gd name="connsiteY0" fmla="*/ 194212 h 194212"/>
              <a:gd name="connsiteX1" fmla="*/ 1216297 w 2293620"/>
              <a:gd name="connsiteY1" fmla="*/ 791 h 194212"/>
              <a:gd name="connsiteX2" fmla="*/ 0 w 2293620"/>
              <a:gd name="connsiteY2" fmla="*/ 186592 h 194212"/>
              <a:gd name="connsiteX3" fmla="*/ 0 w 2293620"/>
              <a:gd name="connsiteY3" fmla="*/ 186592 h 194212"/>
              <a:gd name="connsiteX0" fmla="*/ 2293620 w 2293620"/>
              <a:gd name="connsiteY0" fmla="*/ 195844 h 195844"/>
              <a:gd name="connsiteX1" fmla="*/ 1216297 w 2293620"/>
              <a:gd name="connsiteY1" fmla="*/ 2423 h 195844"/>
              <a:gd name="connsiteX2" fmla="*/ 0 w 2293620"/>
              <a:gd name="connsiteY2" fmla="*/ 188224 h 195844"/>
              <a:gd name="connsiteX3" fmla="*/ 0 w 2293620"/>
              <a:gd name="connsiteY3" fmla="*/ 188224 h 195844"/>
              <a:gd name="connsiteX0" fmla="*/ 2293620 w 2293620"/>
              <a:gd name="connsiteY0" fmla="*/ 195800 h 195800"/>
              <a:gd name="connsiteX1" fmla="*/ 1216297 w 2293620"/>
              <a:gd name="connsiteY1" fmla="*/ 2379 h 195800"/>
              <a:gd name="connsiteX2" fmla="*/ 0 w 2293620"/>
              <a:gd name="connsiteY2" fmla="*/ 188180 h 195800"/>
              <a:gd name="connsiteX3" fmla="*/ 0 w 2293620"/>
              <a:gd name="connsiteY3" fmla="*/ 188180 h 195800"/>
            </a:gdLst>
            <a:ahLst/>
            <a:cxnLst>
              <a:cxn ang="0">
                <a:pos x="connsiteX0" y="connsiteY0"/>
              </a:cxn>
              <a:cxn ang="0">
                <a:pos x="connsiteX1" y="connsiteY1"/>
              </a:cxn>
              <a:cxn ang="0">
                <a:pos x="connsiteX2" y="connsiteY2"/>
              </a:cxn>
              <a:cxn ang="0">
                <a:pos x="connsiteX3" y="connsiteY3"/>
              </a:cxn>
            </a:cxnLst>
            <a:rect l="l" t="t" r="r" b="b"/>
            <a:pathLst>
              <a:path w="2293620" h="195800">
                <a:moveTo>
                  <a:pt x="2293620" y="195800"/>
                </a:moveTo>
                <a:cubicBezTo>
                  <a:pt x="1917700" y="18000"/>
                  <a:pt x="1600072" y="8065"/>
                  <a:pt x="1216297" y="2379"/>
                </a:cubicBezTo>
                <a:cubicBezTo>
                  <a:pt x="832522" y="-3307"/>
                  <a:pt x="500380" y="-15020"/>
                  <a:pt x="0" y="188180"/>
                </a:cubicBezTo>
                <a:lnTo>
                  <a:pt x="0" y="188180"/>
                </a:lnTo>
              </a:path>
            </a:pathLst>
          </a:custGeom>
          <a:noFill/>
          <a:ln w="57150">
            <a:solidFill>
              <a:schemeClr val="accent2"/>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7"/>
          </a:p>
        </p:txBody>
      </p:sp>
      <p:cxnSp>
        <p:nvCxnSpPr>
          <p:cNvPr id="25" name="Straight Arrow Connector 24">
            <a:extLst>
              <a:ext uri="{FF2B5EF4-FFF2-40B4-BE49-F238E27FC236}">
                <a16:creationId xmlns:a16="http://schemas.microsoft.com/office/drawing/2014/main" id="{BD78F67D-3042-E1D0-9D11-0724A8711AEB}"/>
              </a:ext>
            </a:extLst>
          </p:cNvPr>
          <p:cNvCxnSpPr>
            <a:cxnSpLocks/>
          </p:cNvCxnSpPr>
          <p:nvPr/>
        </p:nvCxnSpPr>
        <p:spPr>
          <a:xfrm>
            <a:off x="9089794" y="2964304"/>
            <a:ext cx="401678" cy="3390776"/>
          </a:xfrm>
          <a:prstGeom prst="straightConnector1">
            <a:avLst/>
          </a:prstGeom>
          <a:ln w="3810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98B995F-87FF-6C38-92A8-EF707D2FAA54}"/>
              </a:ext>
            </a:extLst>
          </p:cNvPr>
          <p:cNvCxnSpPr>
            <a:cxnSpLocks/>
          </p:cNvCxnSpPr>
          <p:nvPr/>
        </p:nvCxnSpPr>
        <p:spPr>
          <a:xfrm>
            <a:off x="8839087" y="966653"/>
            <a:ext cx="257602" cy="2021831"/>
          </a:xfrm>
          <a:prstGeom prst="straightConnector1">
            <a:avLst/>
          </a:prstGeom>
          <a:ln w="38100">
            <a:solidFill>
              <a:srgbClr val="0070C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DBEC6F63-C28B-0BEC-ABE7-DCF0CE09DAB1}"/>
              </a:ext>
            </a:extLst>
          </p:cNvPr>
          <p:cNvSpPr/>
          <p:nvPr/>
        </p:nvSpPr>
        <p:spPr>
          <a:xfrm>
            <a:off x="9049244" y="2924563"/>
            <a:ext cx="81100" cy="794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12" dirty="0">
              <a:solidFill>
                <a:schemeClr val="accent1"/>
              </a:solidFil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A65248A-7449-7056-3991-08AD3F1ABD86}"/>
                  </a:ext>
                </a:extLst>
              </p:cNvPr>
              <p:cNvSpPr txBox="1"/>
              <p:nvPr/>
            </p:nvSpPr>
            <p:spPr>
              <a:xfrm>
                <a:off x="9865075" y="2633509"/>
                <a:ext cx="312265" cy="432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812" i="1">
                          <a:solidFill>
                            <a:schemeClr val="bg1"/>
                          </a:solidFill>
                          <a:latin typeface="Cambria Math" panose="02040503050406030204" pitchFamily="18" charset="0"/>
                        </a:rPr>
                        <m:t>𝐸</m:t>
                      </m:r>
                    </m:oMath>
                  </m:oMathPara>
                </a14:m>
                <a:endParaRPr lang="zh-CN" altLang="en-US" sz="2812" dirty="0">
                  <a:solidFill>
                    <a:schemeClr val="bg1"/>
                  </a:solidFill>
                </a:endParaRPr>
              </a:p>
            </p:txBody>
          </p:sp>
        </mc:Choice>
        <mc:Fallback xmlns="">
          <p:sp>
            <p:nvSpPr>
              <p:cNvPr id="6" name="TextBox 5">
                <a:extLst>
                  <a:ext uri="{FF2B5EF4-FFF2-40B4-BE49-F238E27FC236}">
                    <a16:creationId xmlns:a16="http://schemas.microsoft.com/office/drawing/2014/main" id="{FA65248A-7449-7056-3991-08AD3F1ABD86}"/>
                  </a:ext>
                </a:extLst>
              </p:cNvPr>
              <p:cNvSpPr txBox="1">
                <a:spLocks noRot="1" noChangeAspect="1" noMove="1" noResize="1" noEditPoints="1" noAdjustHandles="1" noChangeArrowheads="1" noChangeShapeType="1" noTextEdit="1"/>
              </p:cNvSpPr>
              <p:nvPr/>
            </p:nvSpPr>
            <p:spPr>
              <a:xfrm>
                <a:off x="9865075" y="2633509"/>
                <a:ext cx="312265" cy="432747"/>
              </a:xfrm>
              <a:prstGeom prst="rect">
                <a:avLst/>
              </a:prstGeom>
              <a:blipFill>
                <a:blip r:embed="rId7"/>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80406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A0AA2-020A-29C8-70E8-720DCC833424}"/>
            </a:ext>
          </a:extLst>
        </p:cNvPr>
        <p:cNvGrpSpPr/>
        <p:nvPr/>
      </p:nvGrpSpPr>
      <p:grpSpPr>
        <a:xfrm>
          <a:off x="0" y="0"/>
          <a:ext cx="0" cy="0"/>
          <a:chOff x="0" y="0"/>
          <a:chExt cx="0" cy="0"/>
        </a:xfrm>
      </p:grpSpPr>
      <p:pic>
        <p:nvPicPr>
          <p:cNvPr id="4" name="Picture 3" descr="A white sphere with a black background&#10;&#10;Description automatically generated">
            <a:extLst>
              <a:ext uri="{FF2B5EF4-FFF2-40B4-BE49-F238E27FC236}">
                <a16:creationId xmlns:a16="http://schemas.microsoft.com/office/drawing/2014/main" id="{E599B0C7-3284-430F-8FB3-722F1E4FC6FE}"/>
              </a:ext>
            </a:extLst>
          </p:cNvPr>
          <p:cNvPicPr>
            <a:picLocks noChangeAspect="1"/>
          </p:cNvPicPr>
          <p:nvPr/>
        </p:nvPicPr>
        <p:blipFill rotWithShape="1">
          <a:blip r:embed="rId3">
            <a:extLst>
              <a:ext uri="{28A0092B-C50C-407E-A947-70E740481C1C}">
                <a14:useLocalDpi xmlns:a14="http://schemas.microsoft.com/office/drawing/2010/main" val="0"/>
              </a:ext>
            </a:extLst>
          </a:blip>
          <a:srcRect l="36484" t="13194" r="25390" b="19305"/>
          <a:stretch/>
        </p:blipFill>
        <p:spPr>
          <a:xfrm>
            <a:off x="6614162" y="1269158"/>
            <a:ext cx="4664805" cy="4645687"/>
          </a:xfrm>
          <a:prstGeom prst="rect">
            <a:avLst/>
          </a:prstGeom>
        </p:spPr>
      </p:pic>
      <p:sp>
        <p:nvSpPr>
          <p:cNvPr id="24" name="Isosceles Triangle 21">
            <a:extLst>
              <a:ext uri="{FF2B5EF4-FFF2-40B4-BE49-F238E27FC236}">
                <a16:creationId xmlns:a16="http://schemas.microsoft.com/office/drawing/2014/main" id="{8978AEE5-0783-2C1D-F1D1-8FE7B0D8BFC1}"/>
              </a:ext>
            </a:extLst>
          </p:cNvPr>
          <p:cNvSpPr/>
          <p:nvPr/>
        </p:nvSpPr>
        <p:spPr>
          <a:xfrm>
            <a:off x="7444660" y="2729668"/>
            <a:ext cx="1086276" cy="1410522"/>
          </a:xfrm>
          <a:custGeom>
            <a:avLst/>
            <a:gdLst>
              <a:gd name="connsiteX0" fmla="*/ 0 w 669372"/>
              <a:gd name="connsiteY0" fmla="*/ 866334 h 866334"/>
              <a:gd name="connsiteX1" fmla="*/ 334686 w 669372"/>
              <a:gd name="connsiteY1" fmla="*/ 0 h 866334"/>
              <a:gd name="connsiteX2" fmla="*/ 669372 w 669372"/>
              <a:gd name="connsiteY2" fmla="*/ 866334 h 866334"/>
              <a:gd name="connsiteX3" fmla="*/ 0 w 669372"/>
              <a:gd name="connsiteY3" fmla="*/ 866334 h 866334"/>
              <a:gd name="connsiteX0" fmla="*/ 0 w 1282020"/>
              <a:gd name="connsiteY0" fmla="*/ 866334 h 866334"/>
              <a:gd name="connsiteX1" fmla="*/ 334686 w 1282020"/>
              <a:gd name="connsiteY1" fmla="*/ 0 h 866334"/>
              <a:gd name="connsiteX2" fmla="*/ 1282020 w 1282020"/>
              <a:gd name="connsiteY2" fmla="*/ 701742 h 866334"/>
              <a:gd name="connsiteX3" fmla="*/ 0 w 1282020"/>
              <a:gd name="connsiteY3" fmla="*/ 866334 h 866334"/>
              <a:gd name="connsiteX0" fmla="*/ 0 w 1327740"/>
              <a:gd name="connsiteY0" fmla="*/ 912054 h 912054"/>
              <a:gd name="connsiteX1" fmla="*/ 380406 w 1327740"/>
              <a:gd name="connsiteY1" fmla="*/ 0 h 912054"/>
              <a:gd name="connsiteX2" fmla="*/ 1327740 w 1327740"/>
              <a:gd name="connsiteY2" fmla="*/ 701742 h 912054"/>
              <a:gd name="connsiteX3" fmla="*/ 0 w 1327740"/>
              <a:gd name="connsiteY3" fmla="*/ 912054 h 912054"/>
              <a:gd name="connsiteX0" fmla="*/ 0 w 1327740"/>
              <a:gd name="connsiteY0" fmla="*/ 1195518 h 1195518"/>
              <a:gd name="connsiteX1" fmla="*/ 179238 w 1327740"/>
              <a:gd name="connsiteY1" fmla="*/ 0 h 1195518"/>
              <a:gd name="connsiteX2" fmla="*/ 1327740 w 1327740"/>
              <a:gd name="connsiteY2" fmla="*/ 985206 h 1195518"/>
              <a:gd name="connsiteX3" fmla="*/ 0 w 1327740"/>
              <a:gd name="connsiteY3" fmla="*/ 1195518 h 1195518"/>
              <a:gd name="connsiteX0" fmla="*/ 0 w 1327740"/>
              <a:gd name="connsiteY0" fmla="*/ 210312 h 1410522"/>
              <a:gd name="connsiteX1" fmla="*/ 755310 w 1327740"/>
              <a:gd name="connsiteY1" fmla="*/ 1410522 h 1410522"/>
              <a:gd name="connsiteX2" fmla="*/ 1327740 w 1327740"/>
              <a:gd name="connsiteY2" fmla="*/ 0 h 1410522"/>
              <a:gd name="connsiteX3" fmla="*/ 0 w 1327740"/>
              <a:gd name="connsiteY3" fmla="*/ 210312 h 1410522"/>
              <a:gd name="connsiteX0" fmla="*/ 799170 w 2126910"/>
              <a:gd name="connsiteY0" fmla="*/ 210312 h 1282506"/>
              <a:gd name="connsiteX1" fmla="*/ 0 w 2126910"/>
              <a:gd name="connsiteY1" fmla="*/ 1282506 h 1282506"/>
              <a:gd name="connsiteX2" fmla="*/ 2126910 w 2126910"/>
              <a:gd name="connsiteY2" fmla="*/ 0 h 1282506"/>
              <a:gd name="connsiteX3" fmla="*/ 799170 w 2126910"/>
              <a:gd name="connsiteY3" fmla="*/ 210312 h 1282506"/>
              <a:gd name="connsiteX0" fmla="*/ 1086276 w 1086276"/>
              <a:gd name="connsiteY0" fmla="*/ 338328 h 1410522"/>
              <a:gd name="connsiteX1" fmla="*/ 287106 w 1086276"/>
              <a:gd name="connsiteY1" fmla="*/ 1410522 h 1410522"/>
              <a:gd name="connsiteX2" fmla="*/ 0 w 1086276"/>
              <a:gd name="connsiteY2" fmla="*/ 0 h 1410522"/>
              <a:gd name="connsiteX3" fmla="*/ 1086276 w 1086276"/>
              <a:gd name="connsiteY3" fmla="*/ 338328 h 1410522"/>
            </a:gdLst>
            <a:ahLst/>
            <a:cxnLst>
              <a:cxn ang="0">
                <a:pos x="connsiteX0" y="connsiteY0"/>
              </a:cxn>
              <a:cxn ang="0">
                <a:pos x="connsiteX1" y="connsiteY1"/>
              </a:cxn>
              <a:cxn ang="0">
                <a:pos x="connsiteX2" y="connsiteY2"/>
              </a:cxn>
              <a:cxn ang="0">
                <a:pos x="connsiteX3" y="connsiteY3"/>
              </a:cxn>
            </a:cxnLst>
            <a:rect l="l" t="t" r="r" b="b"/>
            <a:pathLst>
              <a:path w="1086276" h="1410522">
                <a:moveTo>
                  <a:pt x="1086276" y="338328"/>
                </a:moveTo>
                <a:lnTo>
                  <a:pt x="287106" y="1410522"/>
                </a:lnTo>
                <a:lnTo>
                  <a:pt x="0" y="0"/>
                </a:lnTo>
                <a:lnTo>
                  <a:pt x="1086276" y="338328"/>
                </a:lnTo>
                <a:close/>
              </a:path>
            </a:pathLst>
          </a:custGeom>
          <a:solidFill>
            <a:schemeClr val="accent6">
              <a:alpha val="50196"/>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Isosceles Triangle 21">
            <a:extLst>
              <a:ext uri="{FF2B5EF4-FFF2-40B4-BE49-F238E27FC236}">
                <a16:creationId xmlns:a16="http://schemas.microsoft.com/office/drawing/2014/main" id="{7149C75B-1293-3476-3E92-63D8D4234259}"/>
              </a:ext>
            </a:extLst>
          </p:cNvPr>
          <p:cNvSpPr/>
          <p:nvPr/>
        </p:nvSpPr>
        <p:spPr>
          <a:xfrm>
            <a:off x="7448901" y="1867838"/>
            <a:ext cx="1247226" cy="1195518"/>
          </a:xfrm>
          <a:custGeom>
            <a:avLst/>
            <a:gdLst>
              <a:gd name="connsiteX0" fmla="*/ 0 w 669372"/>
              <a:gd name="connsiteY0" fmla="*/ 866334 h 866334"/>
              <a:gd name="connsiteX1" fmla="*/ 334686 w 669372"/>
              <a:gd name="connsiteY1" fmla="*/ 0 h 866334"/>
              <a:gd name="connsiteX2" fmla="*/ 669372 w 669372"/>
              <a:gd name="connsiteY2" fmla="*/ 866334 h 866334"/>
              <a:gd name="connsiteX3" fmla="*/ 0 w 669372"/>
              <a:gd name="connsiteY3" fmla="*/ 866334 h 866334"/>
              <a:gd name="connsiteX0" fmla="*/ 0 w 1282020"/>
              <a:gd name="connsiteY0" fmla="*/ 866334 h 866334"/>
              <a:gd name="connsiteX1" fmla="*/ 334686 w 1282020"/>
              <a:gd name="connsiteY1" fmla="*/ 0 h 866334"/>
              <a:gd name="connsiteX2" fmla="*/ 1282020 w 1282020"/>
              <a:gd name="connsiteY2" fmla="*/ 701742 h 866334"/>
              <a:gd name="connsiteX3" fmla="*/ 0 w 1282020"/>
              <a:gd name="connsiteY3" fmla="*/ 866334 h 866334"/>
              <a:gd name="connsiteX0" fmla="*/ 0 w 1327740"/>
              <a:gd name="connsiteY0" fmla="*/ 912054 h 912054"/>
              <a:gd name="connsiteX1" fmla="*/ 380406 w 1327740"/>
              <a:gd name="connsiteY1" fmla="*/ 0 h 912054"/>
              <a:gd name="connsiteX2" fmla="*/ 1327740 w 1327740"/>
              <a:gd name="connsiteY2" fmla="*/ 701742 h 912054"/>
              <a:gd name="connsiteX3" fmla="*/ 0 w 1327740"/>
              <a:gd name="connsiteY3" fmla="*/ 912054 h 912054"/>
              <a:gd name="connsiteX0" fmla="*/ 0 w 1327740"/>
              <a:gd name="connsiteY0" fmla="*/ 1195518 h 1195518"/>
              <a:gd name="connsiteX1" fmla="*/ 179238 w 1327740"/>
              <a:gd name="connsiteY1" fmla="*/ 0 h 1195518"/>
              <a:gd name="connsiteX2" fmla="*/ 1327740 w 1327740"/>
              <a:gd name="connsiteY2" fmla="*/ 985206 h 1195518"/>
              <a:gd name="connsiteX3" fmla="*/ 0 w 1327740"/>
              <a:gd name="connsiteY3" fmla="*/ 1195518 h 1195518"/>
              <a:gd name="connsiteX0" fmla="*/ 1067988 w 1247226"/>
              <a:gd name="connsiteY0" fmla="*/ 1195518 h 1195518"/>
              <a:gd name="connsiteX1" fmla="*/ 1247226 w 1247226"/>
              <a:gd name="connsiteY1" fmla="*/ 0 h 1195518"/>
              <a:gd name="connsiteX2" fmla="*/ 0 w 1247226"/>
              <a:gd name="connsiteY2" fmla="*/ 857190 h 1195518"/>
              <a:gd name="connsiteX3" fmla="*/ 1067988 w 1247226"/>
              <a:gd name="connsiteY3" fmla="*/ 1195518 h 1195518"/>
            </a:gdLst>
            <a:ahLst/>
            <a:cxnLst>
              <a:cxn ang="0">
                <a:pos x="connsiteX0" y="connsiteY0"/>
              </a:cxn>
              <a:cxn ang="0">
                <a:pos x="connsiteX1" y="connsiteY1"/>
              </a:cxn>
              <a:cxn ang="0">
                <a:pos x="connsiteX2" y="connsiteY2"/>
              </a:cxn>
              <a:cxn ang="0">
                <a:pos x="connsiteX3" y="connsiteY3"/>
              </a:cxn>
            </a:cxnLst>
            <a:rect l="l" t="t" r="r" b="b"/>
            <a:pathLst>
              <a:path w="1247226" h="1195518">
                <a:moveTo>
                  <a:pt x="1067988" y="1195518"/>
                </a:moveTo>
                <a:lnTo>
                  <a:pt x="1247226" y="0"/>
                </a:lnTo>
                <a:lnTo>
                  <a:pt x="0" y="857190"/>
                </a:lnTo>
                <a:lnTo>
                  <a:pt x="1067988" y="1195518"/>
                </a:lnTo>
                <a:close/>
              </a:path>
            </a:pathLst>
          </a:custGeom>
          <a:solidFill>
            <a:schemeClr val="accent6">
              <a:alpha val="50196"/>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Isosceles Triangle 21">
            <a:extLst>
              <a:ext uri="{FF2B5EF4-FFF2-40B4-BE49-F238E27FC236}">
                <a16:creationId xmlns:a16="http://schemas.microsoft.com/office/drawing/2014/main" id="{E109DC49-BEC7-616B-3914-90038FB935A1}"/>
              </a:ext>
            </a:extLst>
          </p:cNvPr>
          <p:cNvSpPr/>
          <p:nvPr/>
        </p:nvSpPr>
        <p:spPr>
          <a:xfrm>
            <a:off x="8530936" y="2857684"/>
            <a:ext cx="1327740" cy="1410522"/>
          </a:xfrm>
          <a:custGeom>
            <a:avLst/>
            <a:gdLst>
              <a:gd name="connsiteX0" fmla="*/ 0 w 669372"/>
              <a:gd name="connsiteY0" fmla="*/ 866334 h 866334"/>
              <a:gd name="connsiteX1" fmla="*/ 334686 w 669372"/>
              <a:gd name="connsiteY1" fmla="*/ 0 h 866334"/>
              <a:gd name="connsiteX2" fmla="*/ 669372 w 669372"/>
              <a:gd name="connsiteY2" fmla="*/ 866334 h 866334"/>
              <a:gd name="connsiteX3" fmla="*/ 0 w 669372"/>
              <a:gd name="connsiteY3" fmla="*/ 866334 h 866334"/>
              <a:gd name="connsiteX0" fmla="*/ 0 w 1282020"/>
              <a:gd name="connsiteY0" fmla="*/ 866334 h 866334"/>
              <a:gd name="connsiteX1" fmla="*/ 334686 w 1282020"/>
              <a:gd name="connsiteY1" fmla="*/ 0 h 866334"/>
              <a:gd name="connsiteX2" fmla="*/ 1282020 w 1282020"/>
              <a:gd name="connsiteY2" fmla="*/ 701742 h 866334"/>
              <a:gd name="connsiteX3" fmla="*/ 0 w 1282020"/>
              <a:gd name="connsiteY3" fmla="*/ 866334 h 866334"/>
              <a:gd name="connsiteX0" fmla="*/ 0 w 1327740"/>
              <a:gd name="connsiteY0" fmla="*/ 912054 h 912054"/>
              <a:gd name="connsiteX1" fmla="*/ 380406 w 1327740"/>
              <a:gd name="connsiteY1" fmla="*/ 0 h 912054"/>
              <a:gd name="connsiteX2" fmla="*/ 1327740 w 1327740"/>
              <a:gd name="connsiteY2" fmla="*/ 701742 h 912054"/>
              <a:gd name="connsiteX3" fmla="*/ 0 w 1327740"/>
              <a:gd name="connsiteY3" fmla="*/ 912054 h 912054"/>
              <a:gd name="connsiteX0" fmla="*/ 0 w 1327740"/>
              <a:gd name="connsiteY0" fmla="*/ 1195518 h 1195518"/>
              <a:gd name="connsiteX1" fmla="*/ 179238 w 1327740"/>
              <a:gd name="connsiteY1" fmla="*/ 0 h 1195518"/>
              <a:gd name="connsiteX2" fmla="*/ 1327740 w 1327740"/>
              <a:gd name="connsiteY2" fmla="*/ 985206 h 1195518"/>
              <a:gd name="connsiteX3" fmla="*/ 0 w 1327740"/>
              <a:gd name="connsiteY3" fmla="*/ 1195518 h 1195518"/>
              <a:gd name="connsiteX0" fmla="*/ 0 w 1327740"/>
              <a:gd name="connsiteY0" fmla="*/ 210312 h 1410522"/>
              <a:gd name="connsiteX1" fmla="*/ 755310 w 1327740"/>
              <a:gd name="connsiteY1" fmla="*/ 1410522 h 1410522"/>
              <a:gd name="connsiteX2" fmla="*/ 1327740 w 1327740"/>
              <a:gd name="connsiteY2" fmla="*/ 0 h 1410522"/>
              <a:gd name="connsiteX3" fmla="*/ 0 w 1327740"/>
              <a:gd name="connsiteY3" fmla="*/ 210312 h 1410522"/>
            </a:gdLst>
            <a:ahLst/>
            <a:cxnLst>
              <a:cxn ang="0">
                <a:pos x="connsiteX0" y="connsiteY0"/>
              </a:cxn>
              <a:cxn ang="0">
                <a:pos x="connsiteX1" y="connsiteY1"/>
              </a:cxn>
              <a:cxn ang="0">
                <a:pos x="connsiteX2" y="connsiteY2"/>
              </a:cxn>
              <a:cxn ang="0">
                <a:pos x="connsiteX3" y="connsiteY3"/>
              </a:cxn>
            </a:cxnLst>
            <a:rect l="l" t="t" r="r" b="b"/>
            <a:pathLst>
              <a:path w="1327740" h="1410522">
                <a:moveTo>
                  <a:pt x="0" y="210312"/>
                </a:moveTo>
                <a:lnTo>
                  <a:pt x="755310" y="1410522"/>
                </a:lnTo>
                <a:lnTo>
                  <a:pt x="1327740" y="0"/>
                </a:lnTo>
                <a:lnTo>
                  <a:pt x="0" y="210312"/>
                </a:lnTo>
                <a:close/>
              </a:path>
            </a:pathLst>
          </a:custGeom>
          <a:solidFill>
            <a:srgbClr val="4472C4">
              <a:alpha val="50196"/>
            </a:srgb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Isosceles Triangle 21">
            <a:extLst>
              <a:ext uri="{FF2B5EF4-FFF2-40B4-BE49-F238E27FC236}">
                <a16:creationId xmlns:a16="http://schemas.microsoft.com/office/drawing/2014/main" id="{4D804DF1-92AE-2230-584C-61765B1FE7AB}"/>
              </a:ext>
            </a:extLst>
          </p:cNvPr>
          <p:cNvSpPr/>
          <p:nvPr/>
        </p:nvSpPr>
        <p:spPr>
          <a:xfrm>
            <a:off x="8516889" y="1867838"/>
            <a:ext cx="1327740" cy="1195518"/>
          </a:xfrm>
          <a:custGeom>
            <a:avLst/>
            <a:gdLst>
              <a:gd name="connsiteX0" fmla="*/ 0 w 669372"/>
              <a:gd name="connsiteY0" fmla="*/ 866334 h 866334"/>
              <a:gd name="connsiteX1" fmla="*/ 334686 w 669372"/>
              <a:gd name="connsiteY1" fmla="*/ 0 h 866334"/>
              <a:gd name="connsiteX2" fmla="*/ 669372 w 669372"/>
              <a:gd name="connsiteY2" fmla="*/ 866334 h 866334"/>
              <a:gd name="connsiteX3" fmla="*/ 0 w 669372"/>
              <a:gd name="connsiteY3" fmla="*/ 866334 h 866334"/>
              <a:gd name="connsiteX0" fmla="*/ 0 w 1282020"/>
              <a:gd name="connsiteY0" fmla="*/ 866334 h 866334"/>
              <a:gd name="connsiteX1" fmla="*/ 334686 w 1282020"/>
              <a:gd name="connsiteY1" fmla="*/ 0 h 866334"/>
              <a:gd name="connsiteX2" fmla="*/ 1282020 w 1282020"/>
              <a:gd name="connsiteY2" fmla="*/ 701742 h 866334"/>
              <a:gd name="connsiteX3" fmla="*/ 0 w 1282020"/>
              <a:gd name="connsiteY3" fmla="*/ 866334 h 866334"/>
              <a:gd name="connsiteX0" fmla="*/ 0 w 1327740"/>
              <a:gd name="connsiteY0" fmla="*/ 912054 h 912054"/>
              <a:gd name="connsiteX1" fmla="*/ 380406 w 1327740"/>
              <a:gd name="connsiteY1" fmla="*/ 0 h 912054"/>
              <a:gd name="connsiteX2" fmla="*/ 1327740 w 1327740"/>
              <a:gd name="connsiteY2" fmla="*/ 701742 h 912054"/>
              <a:gd name="connsiteX3" fmla="*/ 0 w 1327740"/>
              <a:gd name="connsiteY3" fmla="*/ 912054 h 912054"/>
              <a:gd name="connsiteX0" fmla="*/ 0 w 1327740"/>
              <a:gd name="connsiteY0" fmla="*/ 1195518 h 1195518"/>
              <a:gd name="connsiteX1" fmla="*/ 179238 w 1327740"/>
              <a:gd name="connsiteY1" fmla="*/ 0 h 1195518"/>
              <a:gd name="connsiteX2" fmla="*/ 1327740 w 1327740"/>
              <a:gd name="connsiteY2" fmla="*/ 985206 h 1195518"/>
              <a:gd name="connsiteX3" fmla="*/ 0 w 1327740"/>
              <a:gd name="connsiteY3" fmla="*/ 1195518 h 1195518"/>
            </a:gdLst>
            <a:ahLst/>
            <a:cxnLst>
              <a:cxn ang="0">
                <a:pos x="connsiteX0" y="connsiteY0"/>
              </a:cxn>
              <a:cxn ang="0">
                <a:pos x="connsiteX1" y="connsiteY1"/>
              </a:cxn>
              <a:cxn ang="0">
                <a:pos x="connsiteX2" y="connsiteY2"/>
              </a:cxn>
              <a:cxn ang="0">
                <a:pos x="connsiteX3" y="connsiteY3"/>
              </a:cxn>
            </a:cxnLst>
            <a:rect l="l" t="t" r="r" b="b"/>
            <a:pathLst>
              <a:path w="1327740" h="1195518">
                <a:moveTo>
                  <a:pt x="0" y="1195518"/>
                </a:moveTo>
                <a:lnTo>
                  <a:pt x="179238" y="0"/>
                </a:lnTo>
                <a:lnTo>
                  <a:pt x="1327740" y="985206"/>
                </a:lnTo>
                <a:lnTo>
                  <a:pt x="0" y="1195518"/>
                </a:lnTo>
                <a:close/>
              </a:path>
            </a:pathLst>
          </a:custGeom>
          <a:solidFill>
            <a:srgbClr val="4472C4">
              <a:alpha val="50196"/>
            </a:srgb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1">
            <a:extLst>
              <a:ext uri="{FF2B5EF4-FFF2-40B4-BE49-F238E27FC236}">
                <a16:creationId xmlns:a16="http://schemas.microsoft.com/office/drawing/2014/main" id="{B76728CC-8E05-D010-0C5C-5FCED09C4CE3}"/>
              </a:ext>
            </a:extLst>
          </p:cNvPr>
          <p:cNvSpPr>
            <a:spLocks noGrp="1"/>
          </p:cNvSpPr>
          <p:nvPr>
            <p:ph type="title"/>
          </p:nvPr>
        </p:nvSpPr>
        <p:spPr/>
        <p:txBody>
          <a:bodyPr/>
          <a:lstStyle/>
          <a:p>
            <a:r>
              <a:rPr lang="en-US" altLang="zh-CN"/>
              <a:t>Why MCMC?</a:t>
            </a:r>
            <a:endParaRPr lang="zh-CN" altLang="en-US"/>
          </a:p>
        </p:txBody>
      </p:sp>
      <p:sp>
        <p:nvSpPr>
          <p:cNvPr id="3" name="Content Placeholder 2">
            <a:extLst>
              <a:ext uri="{FF2B5EF4-FFF2-40B4-BE49-F238E27FC236}">
                <a16:creationId xmlns:a16="http://schemas.microsoft.com/office/drawing/2014/main" id="{7971B1D3-186B-22DD-139E-1C6219FB77F3}"/>
              </a:ext>
            </a:extLst>
          </p:cNvPr>
          <p:cNvSpPr>
            <a:spLocks noGrp="1"/>
          </p:cNvSpPr>
          <p:nvPr>
            <p:ph idx="1"/>
          </p:nvPr>
        </p:nvSpPr>
        <p:spPr>
          <a:xfrm>
            <a:off x="247291" y="1121434"/>
            <a:ext cx="5330549" cy="5055529"/>
          </a:xfrm>
        </p:spPr>
        <p:txBody>
          <a:bodyPr>
            <a:normAutofit/>
          </a:bodyPr>
          <a:lstStyle/>
          <a:p>
            <a:pPr marL="457200" indent="-457200">
              <a:buAutoNum type="arabicPeriod"/>
            </a:pPr>
            <a:r>
              <a:rPr lang="en-US" altLang="zh-CN" dirty="0">
                <a:solidFill>
                  <a:schemeClr val="tx1">
                    <a:lumMod val="75000"/>
                  </a:schemeClr>
                </a:solidFill>
              </a:rPr>
              <a:t>MCMC can efficiently explore high contribution regions</a:t>
            </a:r>
          </a:p>
          <a:p>
            <a:pPr marL="457200" indent="-457200">
              <a:buAutoNum type="arabicPeriod"/>
            </a:pPr>
            <a:r>
              <a:rPr lang="en-US" altLang="zh-CN" dirty="0"/>
              <a:t>Important observation: </a:t>
            </a:r>
          </a:p>
          <a:p>
            <a:pPr marL="457200" lvl="1" indent="0">
              <a:buNone/>
            </a:pPr>
            <a:r>
              <a:rPr lang="en-US" altLang="zh-CN" dirty="0">
                <a:solidFill>
                  <a:schemeClr val="tx1">
                    <a:lumMod val="75000"/>
                  </a:schemeClr>
                </a:solidFill>
              </a:rPr>
              <a:t>Although a well-behaved global parameterization is hard to find…</a:t>
            </a:r>
          </a:p>
          <a:p>
            <a:pPr marL="457200" lvl="1" indent="0">
              <a:buNone/>
            </a:pPr>
            <a:r>
              <a:rPr lang="en-US" altLang="zh-CN" b="1" dirty="0">
                <a:solidFill>
                  <a:schemeClr val="tx1">
                    <a:lumMod val="75000"/>
                  </a:schemeClr>
                </a:solidFill>
              </a:rPr>
              <a:t>Local Perturbations </a:t>
            </a:r>
            <a:r>
              <a:rPr lang="en-US" altLang="zh-CN" dirty="0">
                <a:solidFill>
                  <a:schemeClr val="tx1">
                    <a:lumMod val="75000"/>
                  </a:schemeClr>
                </a:solidFill>
              </a:rPr>
              <a:t>can be made continuous in Path Space</a:t>
            </a:r>
            <a:endParaRPr lang="zh-CN" altLang="en-US" dirty="0">
              <a:solidFill>
                <a:schemeClr val="tx1">
                  <a:lumMod val="75000"/>
                </a:schemeClr>
              </a:solidFill>
            </a:endParaRPr>
          </a:p>
          <a:p>
            <a:pPr marL="457200" lvl="1" indent="0">
              <a:buNone/>
            </a:pPr>
            <a:endParaRPr lang="en-US" altLang="zh-CN" dirty="0"/>
          </a:p>
          <a:p>
            <a:pPr marL="457200" lvl="1" indent="0">
              <a:buNone/>
            </a:pPr>
            <a:r>
              <a:rPr lang="en-US" altLang="zh-CN" dirty="0"/>
              <a:t>Helps MCMC overcome the discontinuity in PSS</a:t>
            </a:r>
            <a:endParaRPr lang="zh-CN" altLang="en-US" dirty="0"/>
          </a:p>
        </p:txBody>
      </p:sp>
      <p:cxnSp>
        <p:nvCxnSpPr>
          <p:cNvPr id="5" name="Straight Connector 4">
            <a:extLst>
              <a:ext uri="{FF2B5EF4-FFF2-40B4-BE49-F238E27FC236}">
                <a16:creationId xmlns:a16="http://schemas.microsoft.com/office/drawing/2014/main" id="{EB8F1B8D-4611-E4AC-5FF8-B6BB85391E9C}"/>
              </a:ext>
            </a:extLst>
          </p:cNvPr>
          <p:cNvCxnSpPr/>
          <p:nvPr/>
        </p:nvCxnSpPr>
        <p:spPr>
          <a:xfrm flipV="1">
            <a:off x="8516409" y="2845080"/>
            <a:ext cx="1359293" cy="22117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D421162-A3A7-4681-04F1-403CF2E29234}"/>
              </a:ext>
            </a:extLst>
          </p:cNvPr>
          <p:cNvCxnSpPr>
            <a:cxnSpLocks/>
          </p:cNvCxnSpPr>
          <p:nvPr/>
        </p:nvCxnSpPr>
        <p:spPr>
          <a:xfrm flipH="1">
            <a:off x="7635353" y="2964304"/>
            <a:ext cx="542902" cy="3307157"/>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43F0164-0CEA-5E94-CBA6-81FF795FD644}"/>
              </a:ext>
            </a:extLst>
          </p:cNvPr>
          <p:cNvCxnSpPr>
            <a:cxnSpLocks/>
          </p:cNvCxnSpPr>
          <p:nvPr/>
        </p:nvCxnSpPr>
        <p:spPr>
          <a:xfrm flipH="1">
            <a:off x="8175056" y="912542"/>
            <a:ext cx="327306" cy="2051762"/>
          </a:xfrm>
          <a:prstGeom prst="straightConnector1">
            <a:avLst/>
          </a:prstGeom>
          <a:ln w="38100">
            <a:solidFill>
              <a:schemeClr val="accent6">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6527D8E7-7765-DD45-1747-E3055D2DC60C}"/>
              </a:ext>
            </a:extLst>
          </p:cNvPr>
          <p:cNvSpPr/>
          <p:nvPr/>
        </p:nvSpPr>
        <p:spPr>
          <a:xfrm>
            <a:off x="8134990" y="2911487"/>
            <a:ext cx="81100" cy="794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12" dirty="0">
              <a:solidFill>
                <a:schemeClr val="accent1"/>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34DA595-9FF2-465C-F3FC-DBF315AA8065}"/>
                  </a:ext>
                </a:extLst>
              </p:cNvPr>
              <p:cNvSpPr txBox="1"/>
              <p:nvPr/>
            </p:nvSpPr>
            <p:spPr>
              <a:xfrm>
                <a:off x="8149157" y="3707443"/>
                <a:ext cx="654730" cy="4915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812" i="1" smtClean="0">
                              <a:solidFill>
                                <a:schemeClr val="accent6">
                                  <a:lumMod val="75000"/>
                                </a:schemeClr>
                              </a:solidFill>
                              <a:latin typeface="Cambria Math" panose="02040503050406030204" pitchFamily="18" charset="0"/>
                            </a:rPr>
                          </m:ctrlPr>
                        </m:sSupPr>
                        <m:e>
                          <m:r>
                            <a:rPr lang="en-US" altLang="zh-CN" sz="2812" i="1">
                              <a:solidFill>
                                <a:schemeClr val="accent6">
                                  <a:lumMod val="75000"/>
                                </a:schemeClr>
                              </a:solidFill>
                              <a:latin typeface="Cambria Math" panose="02040503050406030204" pitchFamily="18" charset="0"/>
                            </a:rPr>
                            <m:t>𝜔</m:t>
                          </m:r>
                        </m:e>
                        <m:sup>
                          <m:sSup>
                            <m:sSupPr>
                              <m:ctrlPr>
                                <a:rPr lang="en-US" altLang="zh-CN" sz="2812" b="0" i="1" smtClean="0">
                                  <a:solidFill>
                                    <a:schemeClr val="accent6">
                                      <a:lumMod val="75000"/>
                                    </a:schemeClr>
                                  </a:solidFill>
                                  <a:latin typeface="Cambria Math" panose="02040503050406030204" pitchFamily="18" charset="0"/>
                                </a:rPr>
                              </m:ctrlPr>
                            </m:sSupPr>
                            <m:e>
                              <m:r>
                                <a:rPr lang="en-US" altLang="zh-CN" sz="2812" i="1">
                                  <a:solidFill>
                                    <a:schemeClr val="accent6">
                                      <a:lumMod val="75000"/>
                                    </a:schemeClr>
                                  </a:solidFill>
                                  <a:latin typeface="Cambria Math" panose="02040503050406030204" pitchFamily="18" charset="0"/>
                                </a:rPr>
                                <m:t>𝐵</m:t>
                              </m:r>
                            </m:e>
                            <m:sup>
                              <m:r>
                                <a:rPr lang="en-US" altLang="zh-CN" sz="2812" b="0" i="1" smtClean="0">
                                  <a:solidFill>
                                    <a:schemeClr val="accent6">
                                      <a:lumMod val="75000"/>
                                    </a:schemeClr>
                                  </a:solidFill>
                                  <a:latin typeface="Cambria Math" panose="02040503050406030204" pitchFamily="18" charset="0"/>
                                </a:rPr>
                                <m:t>′</m:t>
                              </m:r>
                            </m:sup>
                          </m:sSup>
                        </m:sup>
                      </m:sSup>
                    </m:oMath>
                  </m:oMathPara>
                </a14:m>
                <a:endParaRPr lang="zh-CN" altLang="en-US" sz="2812" dirty="0">
                  <a:solidFill>
                    <a:schemeClr val="accent6">
                      <a:lumMod val="75000"/>
                    </a:schemeClr>
                  </a:solidFill>
                </a:endParaRPr>
              </a:p>
            </p:txBody>
          </p:sp>
        </mc:Choice>
        <mc:Fallback xmlns="">
          <p:sp>
            <p:nvSpPr>
              <p:cNvPr id="11" name="TextBox 10">
                <a:extLst>
                  <a:ext uri="{FF2B5EF4-FFF2-40B4-BE49-F238E27FC236}">
                    <a16:creationId xmlns:a16="http://schemas.microsoft.com/office/drawing/2014/main" id="{834DA595-9FF2-465C-F3FC-DBF315AA8065}"/>
                  </a:ext>
                </a:extLst>
              </p:cNvPr>
              <p:cNvSpPr txBox="1">
                <a:spLocks noRot="1" noChangeAspect="1" noMove="1" noResize="1" noEditPoints="1" noAdjustHandles="1" noChangeArrowheads="1" noChangeShapeType="1" noTextEdit="1"/>
              </p:cNvSpPr>
              <p:nvPr/>
            </p:nvSpPr>
            <p:spPr>
              <a:xfrm>
                <a:off x="8149157" y="3707443"/>
                <a:ext cx="654730" cy="491545"/>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8269750-B42A-9CC7-D05E-CE3DDC5824B3}"/>
                  </a:ext>
                </a:extLst>
              </p:cNvPr>
              <p:cNvSpPr txBox="1"/>
              <p:nvPr/>
            </p:nvSpPr>
            <p:spPr>
              <a:xfrm>
                <a:off x="7269203" y="2262245"/>
                <a:ext cx="399148" cy="432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812" i="1" smtClean="0">
                          <a:solidFill>
                            <a:schemeClr val="bg1"/>
                          </a:solidFill>
                          <a:latin typeface="Cambria Math" panose="02040503050406030204" pitchFamily="18" charset="0"/>
                        </a:rPr>
                        <m:t>𝐸</m:t>
                      </m:r>
                      <m:r>
                        <a:rPr lang="en-US" altLang="zh-CN" sz="2812" b="0" i="1" smtClean="0">
                          <a:solidFill>
                            <a:schemeClr val="bg1"/>
                          </a:solidFill>
                          <a:latin typeface="Cambria Math" panose="02040503050406030204" pitchFamily="18" charset="0"/>
                        </a:rPr>
                        <m:t>′</m:t>
                      </m:r>
                    </m:oMath>
                  </m:oMathPara>
                </a14:m>
                <a:endParaRPr lang="zh-CN" altLang="en-US" sz="2812" dirty="0">
                  <a:solidFill>
                    <a:schemeClr val="bg1"/>
                  </a:solidFill>
                </a:endParaRPr>
              </a:p>
            </p:txBody>
          </p:sp>
        </mc:Choice>
        <mc:Fallback xmlns="">
          <p:sp>
            <p:nvSpPr>
              <p:cNvPr id="16" name="TextBox 15">
                <a:extLst>
                  <a:ext uri="{FF2B5EF4-FFF2-40B4-BE49-F238E27FC236}">
                    <a16:creationId xmlns:a16="http://schemas.microsoft.com/office/drawing/2014/main" id="{B8269750-B42A-9CC7-D05E-CE3DDC5824B3}"/>
                  </a:ext>
                </a:extLst>
              </p:cNvPr>
              <p:cNvSpPr txBox="1">
                <a:spLocks noRot="1" noChangeAspect="1" noMove="1" noResize="1" noEditPoints="1" noAdjustHandles="1" noChangeArrowheads="1" noChangeShapeType="1" noTextEdit="1"/>
              </p:cNvSpPr>
              <p:nvPr/>
            </p:nvSpPr>
            <p:spPr>
              <a:xfrm>
                <a:off x="7269203" y="2262245"/>
                <a:ext cx="399148" cy="432747"/>
              </a:xfrm>
              <a:prstGeom prst="rect">
                <a:avLst/>
              </a:prstGeom>
              <a:blipFill>
                <a:blip r:embed="rId5"/>
                <a:stretch>
                  <a:fillRect/>
                </a:stretch>
              </a:blipFill>
            </p:spPr>
            <p:txBody>
              <a:bodyPr/>
              <a:lstStyle/>
              <a:p>
                <a:r>
                  <a:rPr lang="zh-CN" altLang="en-US">
                    <a:noFill/>
                  </a:rPr>
                  <a:t> </a:t>
                </a:r>
              </a:p>
            </p:txBody>
          </p:sp>
        </mc:Fallback>
      </mc:AlternateContent>
      <p:sp>
        <p:nvSpPr>
          <p:cNvPr id="18" name="Oval 17">
            <a:extLst>
              <a:ext uri="{FF2B5EF4-FFF2-40B4-BE49-F238E27FC236}">
                <a16:creationId xmlns:a16="http://schemas.microsoft.com/office/drawing/2014/main" id="{F34DC295-87F8-FB2F-892A-1ABC5C29EC84}"/>
              </a:ext>
            </a:extLst>
          </p:cNvPr>
          <p:cNvSpPr/>
          <p:nvPr/>
        </p:nvSpPr>
        <p:spPr>
          <a:xfrm>
            <a:off x="8481509" y="3017636"/>
            <a:ext cx="81100" cy="794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12" dirty="0">
              <a:solidFill>
                <a:schemeClr val="accent1"/>
              </a:solidFill>
            </a:endParaRPr>
          </a:p>
        </p:txBody>
      </p:sp>
      <p:cxnSp>
        <p:nvCxnSpPr>
          <p:cNvPr id="14" name="Straight Connector 13">
            <a:extLst>
              <a:ext uri="{FF2B5EF4-FFF2-40B4-BE49-F238E27FC236}">
                <a16:creationId xmlns:a16="http://schemas.microsoft.com/office/drawing/2014/main" id="{93278CC9-8450-34FA-8EF3-8143C0759CAC}"/>
              </a:ext>
            </a:extLst>
          </p:cNvPr>
          <p:cNvCxnSpPr>
            <a:cxnSpLocks/>
          </p:cNvCxnSpPr>
          <p:nvPr/>
        </p:nvCxnSpPr>
        <p:spPr>
          <a:xfrm>
            <a:off x="7429309" y="2728756"/>
            <a:ext cx="1092750" cy="33178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73CD708-DB17-B1DE-A969-3B7B4772FECD}"/>
                  </a:ext>
                </a:extLst>
              </p:cNvPr>
              <p:cNvSpPr txBox="1"/>
              <p:nvPr/>
            </p:nvSpPr>
            <p:spPr>
              <a:xfrm>
                <a:off x="8310096" y="2478619"/>
                <a:ext cx="597599" cy="4915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812" i="1" smtClean="0">
                              <a:solidFill>
                                <a:schemeClr val="bg1"/>
                              </a:solidFill>
                              <a:latin typeface="Cambria Math" panose="02040503050406030204" pitchFamily="18" charset="0"/>
                            </a:rPr>
                          </m:ctrlPr>
                        </m:sSupPr>
                        <m:e>
                          <m:r>
                            <a:rPr lang="en-US" altLang="zh-CN" sz="2812" i="1">
                              <a:solidFill>
                                <a:schemeClr val="bg1"/>
                              </a:solidFill>
                              <a:latin typeface="Cambria Math" panose="02040503050406030204" pitchFamily="18" charset="0"/>
                            </a:rPr>
                            <m:t>𝑥</m:t>
                          </m:r>
                        </m:e>
                        <m:sup>
                          <m:sSup>
                            <m:sSupPr>
                              <m:ctrlPr>
                                <a:rPr lang="en-US" altLang="zh-CN" sz="2812" b="0" i="1" smtClean="0">
                                  <a:solidFill>
                                    <a:schemeClr val="bg1"/>
                                  </a:solidFill>
                                  <a:latin typeface="Cambria Math" panose="02040503050406030204" pitchFamily="18" charset="0"/>
                                </a:rPr>
                              </m:ctrlPr>
                            </m:sSupPr>
                            <m:e>
                              <m:r>
                                <a:rPr lang="en-US" altLang="zh-CN" sz="2812" i="1">
                                  <a:solidFill>
                                    <a:schemeClr val="bg1"/>
                                  </a:solidFill>
                                  <a:latin typeface="Cambria Math" panose="02040503050406030204" pitchFamily="18" charset="0"/>
                                </a:rPr>
                                <m:t>𝐵</m:t>
                              </m:r>
                            </m:e>
                            <m:sup>
                              <m:r>
                                <a:rPr lang="en-US" altLang="zh-CN" sz="2812" b="0" i="1" smtClean="0">
                                  <a:solidFill>
                                    <a:schemeClr val="bg1"/>
                                  </a:solidFill>
                                  <a:latin typeface="Cambria Math" panose="02040503050406030204" pitchFamily="18" charset="0"/>
                                </a:rPr>
                                <m:t>′</m:t>
                              </m:r>
                            </m:sup>
                          </m:sSup>
                        </m:sup>
                      </m:sSup>
                    </m:oMath>
                  </m:oMathPara>
                </a14:m>
                <a:endParaRPr lang="zh-CN" altLang="en-US" sz="2812" dirty="0">
                  <a:solidFill>
                    <a:schemeClr val="bg1"/>
                  </a:solidFill>
                </a:endParaRPr>
              </a:p>
            </p:txBody>
          </p:sp>
        </mc:Choice>
        <mc:Fallback xmlns="">
          <p:sp>
            <p:nvSpPr>
              <p:cNvPr id="7" name="TextBox 6">
                <a:extLst>
                  <a:ext uri="{FF2B5EF4-FFF2-40B4-BE49-F238E27FC236}">
                    <a16:creationId xmlns:a16="http://schemas.microsoft.com/office/drawing/2014/main" id="{773CD708-DB17-B1DE-A969-3B7B4772FECD}"/>
                  </a:ext>
                </a:extLst>
              </p:cNvPr>
              <p:cNvSpPr txBox="1">
                <a:spLocks noRot="1" noChangeAspect="1" noMove="1" noResize="1" noEditPoints="1" noAdjustHandles="1" noChangeArrowheads="1" noChangeShapeType="1" noTextEdit="1"/>
              </p:cNvSpPr>
              <p:nvPr/>
            </p:nvSpPr>
            <p:spPr>
              <a:xfrm>
                <a:off x="8310096" y="2478619"/>
                <a:ext cx="597599" cy="491545"/>
              </a:xfrm>
              <a:prstGeom prst="rect">
                <a:avLst/>
              </a:prstGeom>
              <a:blipFill>
                <a:blip r:embed="rId6"/>
                <a:stretch>
                  <a:fillRect/>
                </a:stretch>
              </a:blipFill>
            </p:spPr>
            <p:txBody>
              <a:bodyPr/>
              <a:lstStyle/>
              <a:p>
                <a:r>
                  <a:rPr lang="zh-CN" altLang="en-US">
                    <a:noFill/>
                  </a:rPr>
                  <a:t> </a:t>
                </a:r>
              </a:p>
            </p:txBody>
          </p:sp>
        </mc:Fallback>
      </mc:AlternateContent>
      <p:sp>
        <p:nvSpPr>
          <p:cNvPr id="23" name="Freeform: Shape 22">
            <a:extLst>
              <a:ext uri="{FF2B5EF4-FFF2-40B4-BE49-F238E27FC236}">
                <a16:creationId xmlns:a16="http://schemas.microsoft.com/office/drawing/2014/main" id="{1B39271A-4C8B-5299-05E6-63E38A521826}"/>
              </a:ext>
            </a:extLst>
          </p:cNvPr>
          <p:cNvSpPr/>
          <p:nvPr/>
        </p:nvSpPr>
        <p:spPr>
          <a:xfrm rot="203997" flipV="1">
            <a:off x="7995591" y="4429766"/>
            <a:ext cx="1251966" cy="163106"/>
          </a:xfrm>
          <a:custGeom>
            <a:avLst/>
            <a:gdLst>
              <a:gd name="connsiteX0" fmla="*/ 2293620 w 2293620"/>
              <a:gd name="connsiteY0" fmla="*/ 208187 h 208187"/>
              <a:gd name="connsiteX1" fmla="*/ 1737360 w 2293620"/>
              <a:gd name="connsiteY1" fmla="*/ 2447 h 208187"/>
              <a:gd name="connsiteX2" fmla="*/ 815340 w 2293620"/>
              <a:gd name="connsiteY2" fmla="*/ 101507 h 208187"/>
              <a:gd name="connsiteX3" fmla="*/ 0 w 2293620"/>
              <a:gd name="connsiteY3" fmla="*/ 200567 h 208187"/>
              <a:gd name="connsiteX4" fmla="*/ 0 w 2293620"/>
              <a:gd name="connsiteY4" fmla="*/ 200567 h 208187"/>
              <a:gd name="connsiteX0" fmla="*/ 2293620 w 2293620"/>
              <a:gd name="connsiteY0" fmla="*/ 223607 h 223607"/>
              <a:gd name="connsiteX1" fmla="*/ 1737360 w 2293620"/>
              <a:gd name="connsiteY1" fmla="*/ 17867 h 223607"/>
              <a:gd name="connsiteX2" fmla="*/ 594360 w 2293620"/>
              <a:gd name="connsiteY2" fmla="*/ 33107 h 223607"/>
              <a:gd name="connsiteX3" fmla="*/ 0 w 2293620"/>
              <a:gd name="connsiteY3" fmla="*/ 215987 h 223607"/>
              <a:gd name="connsiteX4" fmla="*/ 0 w 2293620"/>
              <a:gd name="connsiteY4" fmla="*/ 215987 h 223607"/>
              <a:gd name="connsiteX0" fmla="*/ 2293620 w 2293620"/>
              <a:gd name="connsiteY0" fmla="*/ 234640 h 234640"/>
              <a:gd name="connsiteX1" fmla="*/ 1264920 w 2293620"/>
              <a:gd name="connsiteY1" fmla="*/ 13660 h 234640"/>
              <a:gd name="connsiteX2" fmla="*/ 594360 w 2293620"/>
              <a:gd name="connsiteY2" fmla="*/ 44140 h 234640"/>
              <a:gd name="connsiteX3" fmla="*/ 0 w 2293620"/>
              <a:gd name="connsiteY3" fmla="*/ 227020 h 234640"/>
              <a:gd name="connsiteX4" fmla="*/ 0 w 2293620"/>
              <a:gd name="connsiteY4" fmla="*/ 227020 h 234640"/>
              <a:gd name="connsiteX0" fmla="*/ 2293620 w 2293620"/>
              <a:gd name="connsiteY0" fmla="*/ 220987 h 220987"/>
              <a:gd name="connsiteX1" fmla="*/ 1264920 w 2293620"/>
              <a:gd name="connsiteY1" fmla="*/ 7 h 220987"/>
              <a:gd name="connsiteX2" fmla="*/ 0 w 2293620"/>
              <a:gd name="connsiteY2" fmla="*/ 213367 h 220987"/>
              <a:gd name="connsiteX3" fmla="*/ 0 w 2293620"/>
              <a:gd name="connsiteY3" fmla="*/ 213367 h 220987"/>
              <a:gd name="connsiteX0" fmla="*/ 2293620 w 2293620"/>
              <a:gd name="connsiteY0" fmla="*/ 228606 h 228606"/>
              <a:gd name="connsiteX1" fmla="*/ 1135380 w 2293620"/>
              <a:gd name="connsiteY1" fmla="*/ 6 h 228606"/>
              <a:gd name="connsiteX2" fmla="*/ 0 w 2293620"/>
              <a:gd name="connsiteY2" fmla="*/ 220986 h 228606"/>
              <a:gd name="connsiteX3" fmla="*/ 0 w 2293620"/>
              <a:gd name="connsiteY3" fmla="*/ 220986 h 228606"/>
              <a:gd name="connsiteX0" fmla="*/ 2293620 w 2293620"/>
              <a:gd name="connsiteY0" fmla="*/ 182889 h 182889"/>
              <a:gd name="connsiteX1" fmla="*/ 1135380 w 2293620"/>
              <a:gd name="connsiteY1" fmla="*/ 9 h 182889"/>
              <a:gd name="connsiteX2" fmla="*/ 0 w 2293620"/>
              <a:gd name="connsiteY2" fmla="*/ 175269 h 182889"/>
              <a:gd name="connsiteX3" fmla="*/ 0 w 2293620"/>
              <a:gd name="connsiteY3" fmla="*/ 175269 h 182889"/>
              <a:gd name="connsiteX0" fmla="*/ 2293620 w 2293620"/>
              <a:gd name="connsiteY0" fmla="*/ 182889 h 182889"/>
              <a:gd name="connsiteX1" fmla="*/ 1082040 w 2293620"/>
              <a:gd name="connsiteY1" fmla="*/ 9 h 182889"/>
              <a:gd name="connsiteX2" fmla="*/ 0 w 2293620"/>
              <a:gd name="connsiteY2" fmla="*/ 175269 h 182889"/>
              <a:gd name="connsiteX3" fmla="*/ 0 w 2293620"/>
              <a:gd name="connsiteY3" fmla="*/ 175269 h 182889"/>
              <a:gd name="connsiteX0" fmla="*/ 2293620 w 2293620"/>
              <a:gd name="connsiteY0" fmla="*/ 190508 h 190508"/>
              <a:gd name="connsiteX1" fmla="*/ 1104900 w 2293620"/>
              <a:gd name="connsiteY1" fmla="*/ 8 h 190508"/>
              <a:gd name="connsiteX2" fmla="*/ 0 w 2293620"/>
              <a:gd name="connsiteY2" fmla="*/ 182888 h 190508"/>
              <a:gd name="connsiteX3" fmla="*/ 0 w 2293620"/>
              <a:gd name="connsiteY3" fmla="*/ 182888 h 190508"/>
              <a:gd name="connsiteX0" fmla="*/ 2293620 w 2293620"/>
              <a:gd name="connsiteY0" fmla="*/ 190508 h 190508"/>
              <a:gd name="connsiteX1" fmla="*/ 1104900 w 2293620"/>
              <a:gd name="connsiteY1" fmla="*/ 8 h 190508"/>
              <a:gd name="connsiteX2" fmla="*/ 0 w 2293620"/>
              <a:gd name="connsiteY2" fmla="*/ 182888 h 190508"/>
              <a:gd name="connsiteX3" fmla="*/ 0 w 2293620"/>
              <a:gd name="connsiteY3" fmla="*/ 182888 h 190508"/>
              <a:gd name="connsiteX0" fmla="*/ 2293620 w 2293620"/>
              <a:gd name="connsiteY0" fmla="*/ 190523 h 190523"/>
              <a:gd name="connsiteX1" fmla="*/ 1104900 w 2293620"/>
              <a:gd name="connsiteY1" fmla="*/ 23 h 190523"/>
              <a:gd name="connsiteX2" fmla="*/ 0 w 2293620"/>
              <a:gd name="connsiteY2" fmla="*/ 182903 h 190523"/>
              <a:gd name="connsiteX3" fmla="*/ 0 w 2293620"/>
              <a:gd name="connsiteY3" fmla="*/ 182903 h 190523"/>
              <a:gd name="connsiteX0" fmla="*/ 2293620 w 2293620"/>
              <a:gd name="connsiteY0" fmla="*/ 191514 h 191514"/>
              <a:gd name="connsiteX1" fmla="*/ 1104900 w 2293620"/>
              <a:gd name="connsiteY1" fmla="*/ 1014 h 191514"/>
              <a:gd name="connsiteX2" fmla="*/ 0 w 2293620"/>
              <a:gd name="connsiteY2" fmla="*/ 183894 h 191514"/>
              <a:gd name="connsiteX3" fmla="*/ 0 w 2293620"/>
              <a:gd name="connsiteY3" fmla="*/ 183894 h 191514"/>
              <a:gd name="connsiteX0" fmla="*/ 2293620 w 2293620"/>
              <a:gd name="connsiteY0" fmla="*/ 191514 h 191514"/>
              <a:gd name="connsiteX1" fmla="*/ 1104900 w 2293620"/>
              <a:gd name="connsiteY1" fmla="*/ 1014 h 191514"/>
              <a:gd name="connsiteX2" fmla="*/ 0 w 2293620"/>
              <a:gd name="connsiteY2" fmla="*/ 183894 h 191514"/>
              <a:gd name="connsiteX3" fmla="*/ 0 w 2293620"/>
              <a:gd name="connsiteY3" fmla="*/ 183894 h 191514"/>
              <a:gd name="connsiteX0" fmla="*/ 2293620 w 2293620"/>
              <a:gd name="connsiteY0" fmla="*/ 194212 h 194212"/>
              <a:gd name="connsiteX1" fmla="*/ 1216297 w 2293620"/>
              <a:gd name="connsiteY1" fmla="*/ 791 h 194212"/>
              <a:gd name="connsiteX2" fmla="*/ 0 w 2293620"/>
              <a:gd name="connsiteY2" fmla="*/ 186592 h 194212"/>
              <a:gd name="connsiteX3" fmla="*/ 0 w 2293620"/>
              <a:gd name="connsiteY3" fmla="*/ 186592 h 194212"/>
              <a:gd name="connsiteX0" fmla="*/ 2293620 w 2293620"/>
              <a:gd name="connsiteY0" fmla="*/ 195844 h 195844"/>
              <a:gd name="connsiteX1" fmla="*/ 1216297 w 2293620"/>
              <a:gd name="connsiteY1" fmla="*/ 2423 h 195844"/>
              <a:gd name="connsiteX2" fmla="*/ 0 w 2293620"/>
              <a:gd name="connsiteY2" fmla="*/ 188224 h 195844"/>
              <a:gd name="connsiteX3" fmla="*/ 0 w 2293620"/>
              <a:gd name="connsiteY3" fmla="*/ 188224 h 195844"/>
              <a:gd name="connsiteX0" fmla="*/ 2293620 w 2293620"/>
              <a:gd name="connsiteY0" fmla="*/ 195800 h 195800"/>
              <a:gd name="connsiteX1" fmla="*/ 1216297 w 2293620"/>
              <a:gd name="connsiteY1" fmla="*/ 2379 h 195800"/>
              <a:gd name="connsiteX2" fmla="*/ 0 w 2293620"/>
              <a:gd name="connsiteY2" fmla="*/ 188180 h 195800"/>
              <a:gd name="connsiteX3" fmla="*/ 0 w 2293620"/>
              <a:gd name="connsiteY3" fmla="*/ 188180 h 195800"/>
            </a:gdLst>
            <a:ahLst/>
            <a:cxnLst>
              <a:cxn ang="0">
                <a:pos x="connsiteX0" y="connsiteY0"/>
              </a:cxn>
              <a:cxn ang="0">
                <a:pos x="connsiteX1" y="connsiteY1"/>
              </a:cxn>
              <a:cxn ang="0">
                <a:pos x="connsiteX2" y="connsiteY2"/>
              </a:cxn>
              <a:cxn ang="0">
                <a:pos x="connsiteX3" y="connsiteY3"/>
              </a:cxn>
            </a:cxnLst>
            <a:rect l="l" t="t" r="r" b="b"/>
            <a:pathLst>
              <a:path w="2293620" h="195800">
                <a:moveTo>
                  <a:pt x="2293620" y="195800"/>
                </a:moveTo>
                <a:cubicBezTo>
                  <a:pt x="1917700" y="18000"/>
                  <a:pt x="1600072" y="8065"/>
                  <a:pt x="1216297" y="2379"/>
                </a:cubicBezTo>
                <a:cubicBezTo>
                  <a:pt x="832522" y="-3307"/>
                  <a:pt x="500380" y="-15020"/>
                  <a:pt x="0" y="188180"/>
                </a:cubicBezTo>
                <a:lnTo>
                  <a:pt x="0" y="188180"/>
                </a:lnTo>
              </a:path>
            </a:pathLst>
          </a:custGeom>
          <a:noFill/>
          <a:ln w="57150">
            <a:solidFill>
              <a:schemeClr val="accent2"/>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7"/>
          </a:p>
        </p:txBody>
      </p:sp>
      <p:cxnSp>
        <p:nvCxnSpPr>
          <p:cNvPr id="25" name="Straight Arrow Connector 24">
            <a:extLst>
              <a:ext uri="{FF2B5EF4-FFF2-40B4-BE49-F238E27FC236}">
                <a16:creationId xmlns:a16="http://schemas.microsoft.com/office/drawing/2014/main" id="{D206055E-BB84-2BCE-A92C-53D538D948B2}"/>
              </a:ext>
            </a:extLst>
          </p:cNvPr>
          <p:cNvCxnSpPr>
            <a:cxnSpLocks/>
          </p:cNvCxnSpPr>
          <p:nvPr/>
        </p:nvCxnSpPr>
        <p:spPr>
          <a:xfrm>
            <a:off x="9089794" y="2964304"/>
            <a:ext cx="401678" cy="3390776"/>
          </a:xfrm>
          <a:prstGeom prst="straightConnector1">
            <a:avLst/>
          </a:prstGeom>
          <a:ln w="3810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57C5BEC-ADDC-88C6-86F5-941A46F372ED}"/>
              </a:ext>
            </a:extLst>
          </p:cNvPr>
          <p:cNvCxnSpPr>
            <a:cxnSpLocks/>
          </p:cNvCxnSpPr>
          <p:nvPr/>
        </p:nvCxnSpPr>
        <p:spPr>
          <a:xfrm>
            <a:off x="8839087" y="966653"/>
            <a:ext cx="257602" cy="2021831"/>
          </a:xfrm>
          <a:prstGeom prst="straightConnector1">
            <a:avLst/>
          </a:prstGeom>
          <a:ln w="38100">
            <a:solidFill>
              <a:srgbClr val="0070C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A7298BF-DEA9-8BB2-1771-BC14C361DC31}"/>
              </a:ext>
            </a:extLst>
          </p:cNvPr>
          <p:cNvSpPr/>
          <p:nvPr/>
        </p:nvSpPr>
        <p:spPr>
          <a:xfrm>
            <a:off x="9049244" y="2924563"/>
            <a:ext cx="81100" cy="794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12" dirty="0">
              <a:solidFill>
                <a:schemeClr val="accent1"/>
              </a:solidFil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3F3C03D-F002-9525-0B4D-C9C8F6849A95}"/>
                  </a:ext>
                </a:extLst>
              </p:cNvPr>
              <p:cNvSpPr txBox="1"/>
              <p:nvPr/>
            </p:nvSpPr>
            <p:spPr>
              <a:xfrm>
                <a:off x="9865075" y="2633509"/>
                <a:ext cx="312265" cy="432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812" i="1">
                          <a:solidFill>
                            <a:schemeClr val="bg1"/>
                          </a:solidFill>
                          <a:latin typeface="Cambria Math" panose="02040503050406030204" pitchFamily="18" charset="0"/>
                        </a:rPr>
                        <m:t>𝐸</m:t>
                      </m:r>
                    </m:oMath>
                  </m:oMathPara>
                </a14:m>
                <a:endParaRPr lang="zh-CN" altLang="en-US" sz="2812" dirty="0">
                  <a:solidFill>
                    <a:schemeClr val="bg1"/>
                  </a:solidFill>
                </a:endParaRPr>
              </a:p>
            </p:txBody>
          </p:sp>
        </mc:Choice>
        <mc:Fallback xmlns="">
          <p:sp>
            <p:nvSpPr>
              <p:cNvPr id="6" name="TextBox 5">
                <a:extLst>
                  <a:ext uri="{FF2B5EF4-FFF2-40B4-BE49-F238E27FC236}">
                    <a16:creationId xmlns:a16="http://schemas.microsoft.com/office/drawing/2014/main" id="{B3F3C03D-F002-9525-0B4D-C9C8F6849A95}"/>
                  </a:ext>
                </a:extLst>
              </p:cNvPr>
              <p:cNvSpPr txBox="1">
                <a:spLocks noRot="1" noChangeAspect="1" noMove="1" noResize="1" noEditPoints="1" noAdjustHandles="1" noChangeArrowheads="1" noChangeShapeType="1" noTextEdit="1"/>
              </p:cNvSpPr>
              <p:nvPr/>
            </p:nvSpPr>
            <p:spPr>
              <a:xfrm>
                <a:off x="9865075" y="2633509"/>
                <a:ext cx="312265" cy="432747"/>
              </a:xfrm>
              <a:prstGeom prst="rect">
                <a:avLst/>
              </a:prstGeom>
              <a:blipFill>
                <a:blip r:embed="rId7"/>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474063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D7E24-6FD5-37F2-7891-83AB689C9B6A}"/>
              </a:ext>
            </a:extLst>
          </p:cNvPr>
          <p:cNvSpPr>
            <a:spLocks noGrp="1"/>
          </p:cNvSpPr>
          <p:nvPr>
            <p:ph type="title"/>
          </p:nvPr>
        </p:nvSpPr>
        <p:spPr/>
        <p:txBody>
          <a:bodyPr/>
          <a:lstStyle/>
          <a:p>
            <a:r>
              <a:rPr lang="en-US" altLang="zh-CN"/>
              <a:t>Overview of MCMC estimator</a:t>
            </a:r>
            <a:endParaRPr lang="zh-CN" alt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8168512-2CC4-AAE8-D953-C4C2233B2D10}"/>
                  </a:ext>
                </a:extLst>
              </p:cNvPr>
              <p:cNvSpPr>
                <a:spLocks noGrp="1"/>
              </p:cNvSpPr>
              <p:nvPr>
                <p:ph idx="1"/>
              </p:nvPr>
            </p:nvSpPr>
            <p:spPr/>
            <p:txBody>
              <a:bodyPr>
                <a:normAutofit/>
              </a:bodyPr>
              <a:lstStyle/>
              <a:p>
                <a:pPr marL="0" indent="0">
                  <a:buNone/>
                </a:pPr>
                <a:r>
                  <a:rPr lang="en-US" altLang="zh-CN" dirty="0"/>
                  <a:t>Path seeding: </a:t>
                </a:r>
              </a:p>
              <a:p>
                <a:pPr marL="457200" lvl="1" indent="0">
                  <a:buNone/>
                </a:pPr>
                <a:r>
                  <a:rPr lang="en-US" altLang="zh-CN" dirty="0"/>
                  <a:t>Uniformly sampling from Primary Sample Space </a:t>
                </a:r>
                <a14:m>
                  <m:oMath xmlns:m="http://schemas.openxmlformats.org/officeDocument/2006/math">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𝑈</m:t>
                        </m:r>
                      </m:e>
                      <m:sup>
                        <m:r>
                          <a:rPr lang="en-US" altLang="zh-CN" b="0" i="1" smtClean="0">
                            <a:latin typeface="Cambria Math" panose="02040503050406030204" pitchFamily="18" charset="0"/>
                          </a:rPr>
                          <m:t>𝐾</m:t>
                        </m:r>
                      </m:sup>
                    </m:sSup>
                  </m:oMath>
                </a14:m>
                <a:endParaRPr lang="en-US" altLang="zh-CN" dirty="0"/>
              </a:p>
              <a:p>
                <a:pPr marL="457200" lvl="1" indent="0">
                  <a:buNone/>
                </a:pPr>
                <a:endParaRPr lang="en-US" altLang="zh-CN" dirty="0"/>
              </a:p>
              <a:p>
                <a:pPr marL="0" indent="0">
                  <a:buNone/>
                </a:pPr>
                <a:r>
                  <a:rPr lang="en-US" altLang="zh-CN" dirty="0"/>
                  <a:t>Local Perturbation:</a:t>
                </a:r>
              </a:p>
              <a:p>
                <a:pPr marL="457200" lvl="1" indent="0">
                  <a:buNone/>
                </a:pPr>
                <a:r>
                  <a:rPr lang="en-US" altLang="zh-CN" dirty="0"/>
                  <a:t>LMC [Roberts and Tweedie 1996; Luan et al., 2020], </a:t>
                </a:r>
                <a:r>
                  <a:rPr lang="en-US" altLang="zh-CN" dirty="0">
                    <a:solidFill>
                      <a:srgbClr val="FF9F9F"/>
                    </a:solidFill>
                  </a:rPr>
                  <a:t>with some improvements</a:t>
                </a:r>
              </a:p>
              <a:p>
                <a:pPr marL="457200" lvl="1" indent="0">
                  <a:buNone/>
                </a:pPr>
                <a:endParaRPr lang="en-US" altLang="zh-CN" dirty="0">
                  <a:solidFill>
                    <a:srgbClr val="FF9F9F"/>
                  </a:solidFill>
                </a:endParaRPr>
              </a:p>
              <a:p>
                <a:pPr marL="0" indent="0">
                  <a:buNone/>
                </a:pPr>
                <a:r>
                  <a:rPr lang="en-US" altLang="zh-CN" dirty="0"/>
                  <a:t>Global Perturbation:</a:t>
                </a:r>
              </a:p>
              <a:p>
                <a:pPr marL="457200" lvl="1" indent="0">
                  <a:buNone/>
                </a:pPr>
                <a:r>
                  <a:rPr lang="en-US" altLang="zh-CN" dirty="0"/>
                  <a:t>Uniformly (Re)sampling.</a:t>
                </a:r>
              </a:p>
              <a:p>
                <a:endParaRPr lang="zh-CN" altLang="en-US" sz="3200" dirty="0"/>
              </a:p>
            </p:txBody>
          </p:sp>
        </mc:Choice>
        <mc:Fallback xmlns="">
          <p:sp>
            <p:nvSpPr>
              <p:cNvPr id="3" name="Content Placeholder 2">
                <a:extLst>
                  <a:ext uri="{FF2B5EF4-FFF2-40B4-BE49-F238E27FC236}">
                    <a16:creationId xmlns:a16="http://schemas.microsoft.com/office/drawing/2014/main" id="{F8168512-2CC4-AAE8-D953-C4C2233B2D10}"/>
                  </a:ext>
                </a:extLst>
              </p:cNvPr>
              <p:cNvSpPr>
                <a:spLocks noGrp="1" noRot="1" noChangeAspect="1" noMove="1" noResize="1" noEditPoints="1" noAdjustHandles="1" noChangeArrowheads="1" noChangeShapeType="1" noTextEdit="1"/>
              </p:cNvSpPr>
              <p:nvPr>
                <p:ph idx="1"/>
              </p:nvPr>
            </p:nvSpPr>
            <p:spPr>
              <a:blipFill>
                <a:blip r:embed="rId3"/>
                <a:stretch>
                  <a:fillRect l="-1095" t="-217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715135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AFA5E-45CD-8409-A343-C7B1CD37AE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20C7CE-AF0D-4F61-2778-E934149C63A4}"/>
              </a:ext>
            </a:extLst>
          </p:cNvPr>
          <p:cNvSpPr>
            <a:spLocks noGrp="1"/>
          </p:cNvSpPr>
          <p:nvPr>
            <p:ph type="title"/>
          </p:nvPr>
        </p:nvSpPr>
        <p:spPr/>
        <p:txBody>
          <a:bodyPr/>
          <a:lstStyle/>
          <a:p>
            <a:r>
              <a:rPr lang="en-US" altLang="zh-CN"/>
              <a:t>Improved Local Perturbation</a:t>
            </a:r>
            <a:endParaRPr lang="zh-CN" altLang="en-US"/>
          </a:p>
        </p:txBody>
      </p:sp>
      <p:sp>
        <p:nvSpPr>
          <p:cNvPr id="3" name="Content Placeholder 2">
            <a:extLst>
              <a:ext uri="{FF2B5EF4-FFF2-40B4-BE49-F238E27FC236}">
                <a16:creationId xmlns:a16="http://schemas.microsoft.com/office/drawing/2014/main" id="{0BAD7F09-5805-B311-45C2-F48634DDBC30}"/>
              </a:ext>
            </a:extLst>
          </p:cNvPr>
          <p:cNvSpPr>
            <a:spLocks noGrp="1"/>
          </p:cNvSpPr>
          <p:nvPr>
            <p:ph idx="1"/>
          </p:nvPr>
        </p:nvSpPr>
        <p:spPr>
          <a:xfrm>
            <a:off x="247291" y="1121434"/>
            <a:ext cx="6311164" cy="5055529"/>
          </a:xfrm>
        </p:spPr>
        <p:txBody>
          <a:bodyPr/>
          <a:lstStyle/>
          <a:p>
            <a:pPr marL="0" indent="0">
              <a:buNone/>
            </a:pPr>
            <a:r>
              <a:rPr lang="en-US" altLang="zh-CN" dirty="0"/>
              <a:t>Discontinuities (on first dimension) occur when edge points fall off their edges</a:t>
            </a:r>
          </a:p>
        </p:txBody>
      </p:sp>
      <p:pic>
        <p:nvPicPr>
          <p:cNvPr id="4" name="Picture 3" descr="A white sphere with a black background&#10;&#10;Description automatically generated">
            <a:extLst>
              <a:ext uri="{FF2B5EF4-FFF2-40B4-BE49-F238E27FC236}">
                <a16:creationId xmlns:a16="http://schemas.microsoft.com/office/drawing/2014/main" id="{8CF05AB0-B383-D79E-E919-2671684CB255}"/>
              </a:ext>
            </a:extLst>
          </p:cNvPr>
          <p:cNvPicPr>
            <a:picLocks noChangeAspect="1"/>
          </p:cNvPicPr>
          <p:nvPr/>
        </p:nvPicPr>
        <p:blipFill rotWithShape="1">
          <a:blip r:embed="rId3">
            <a:extLst>
              <a:ext uri="{28A0092B-C50C-407E-A947-70E740481C1C}">
                <a14:useLocalDpi xmlns:a14="http://schemas.microsoft.com/office/drawing/2010/main" val="0"/>
              </a:ext>
            </a:extLst>
          </a:blip>
          <a:srcRect l="36484" t="13194" r="25390" b="19305"/>
          <a:stretch/>
        </p:blipFill>
        <p:spPr>
          <a:xfrm>
            <a:off x="6614162" y="1269158"/>
            <a:ext cx="4664805" cy="4645687"/>
          </a:xfrm>
          <a:prstGeom prst="rect">
            <a:avLst/>
          </a:prstGeom>
        </p:spPr>
      </p:pic>
      <p:sp>
        <p:nvSpPr>
          <p:cNvPr id="5" name="Isosceles Triangle 21">
            <a:extLst>
              <a:ext uri="{FF2B5EF4-FFF2-40B4-BE49-F238E27FC236}">
                <a16:creationId xmlns:a16="http://schemas.microsoft.com/office/drawing/2014/main" id="{225B9BE2-0BD1-AD72-F44D-D7A68AC0D1B5}"/>
              </a:ext>
            </a:extLst>
          </p:cNvPr>
          <p:cNvSpPr/>
          <p:nvPr/>
        </p:nvSpPr>
        <p:spPr>
          <a:xfrm>
            <a:off x="8530936" y="2857684"/>
            <a:ext cx="1327740" cy="1410522"/>
          </a:xfrm>
          <a:custGeom>
            <a:avLst/>
            <a:gdLst>
              <a:gd name="connsiteX0" fmla="*/ 0 w 669372"/>
              <a:gd name="connsiteY0" fmla="*/ 866334 h 866334"/>
              <a:gd name="connsiteX1" fmla="*/ 334686 w 669372"/>
              <a:gd name="connsiteY1" fmla="*/ 0 h 866334"/>
              <a:gd name="connsiteX2" fmla="*/ 669372 w 669372"/>
              <a:gd name="connsiteY2" fmla="*/ 866334 h 866334"/>
              <a:gd name="connsiteX3" fmla="*/ 0 w 669372"/>
              <a:gd name="connsiteY3" fmla="*/ 866334 h 866334"/>
              <a:gd name="connsiteX0" fmla="*/ 0 w 1282020"/>
              <a:gd name="connsiteY0" fmla="*/ 866334 h 866334"/>
              <a:gd name="connsiteX1" fmla="*/ 334686 w 1282020"/>
              <a:gd name="connsiteY1" fmla="*/ 0 h 866334"/>
              <a:gd name="connsiteX2" fmla="*/ 1282020 w 1282020"/>
              <a:gd name="connsiteY2" fmla="*/ 701742 h 866334"/>
              <a:gd name="connsiteX3" fmla="*/ 0 w 1282020"/>
              <a:gd name="connsiteY3" fmla="*/ 866334 h 866334"/>
              <a:gd name="connsiteX0" fmla="*/ 0 w 1327740"/>
              <a:gd name="connsiteY0" fmla="*/ 912054 h 912054"/>
              <a:gd name="connsiteX1" fmla="*/ 380406 w 1327740"/>
              <a:gd name="connsiteY1" fmla="*/ 0 h 912054"/>
              <a:gd name="connsiteX2" fmla="*/ 1327740 w 1327740"/>
              <a:gd name="connsiteY2" fmla="*/ 701742 h 912054"/>
              <a:gd name="connsiteX3" fmla="*/ 0 w 1327740"/>
              <a:gd name="connsiteY3" fmla="*/ 912054 h 912054"/>
              <a:gd name="connsiteX0" fmla="*/ 0 w 1327740"/>
              <a:gd name="connsiteY0" fmla="*/ 1195518 h 1195518"/>
              <a:gd name="connsiteX1" fmla="*/ 179238 w 1327740"/>
              <a:gd name="connsiteY1" fmla="*/ 0 h 1195518"/>
              <a:gd name="connsiteX2" fmla="*/ 1327740 w 1327740"/>
              <a:gd name="connsiteY2" fmla="*/ 985206 h 1195518"/>
              <a:gd name="connsiteX3" fmla="*/ 0 w 1327740"/>
              <a:gd name="connsiteY3" fmla="*/ 1195518 h 1195518"/>
              <a:gd name="connsiteX0" fmla="*/ 0 w 1327740"/>
              <a:gd name="connsiteY0" fmla="*/ 210312 h 1410522"/>
              <a:gd name="connsiteX1" fmla="*/ 755310 w 1327740"/>
              <a:gd name="connsiteY1" fmla="*/ 1410522 h 1410522"/>
              <a:gd name="connsiteX2" fmla="*/ 1327740 w 1327740"/>
              <a:gd name="connsiteY2" fmla="*/ 0 h 1410522"/>
              <a:gd name="connsiteX3" fmla="*/ 0 w 1327740"/>
              <a:gd name="connsiteY3" fmla="*/ 210312 h 1410522"/>
            </a:gdLst>
            <a:ahLst/>
            <a:cxnLst>
              <a:cxn ang="0">
                <a:pos x="connsiteX0" y="connsiteY0"/>
              </a:cxn>
              <a:cxn ang="0">
                <a:pos x="connsiteX1" y="connsiteY1"/>
              </a:cxn>
              <a:cxn ang="0">
                <a:pos x="connsiteX2" y="connsiteY2"/>
              </a:cxn>
              <a:cxn ang="0">
                <a:pos x="connsiteX3" y="connsiteY3"/>
              </a:cxn>
            </a:cxnLst>
            <a:rect l="l" t="t" r="r" b="b"/>
            <a:pathLst>
              <a:path w="1327740" h="1410522">
                <a:moveTo>
                  <a:pt x="0" y="210312"/>
                </a:moveTo>
                <a:lnTo>
                  <a:pt x="755310" y="1410522"/>
                </a:lnTo>
                <a:lnTo>
                  <a:pt x="1327740" y="0"/>
                </a:lnTo>
                <a:lnTo>
                  <a:pt x="0" y="210312"/>
                </a:lnTo>
                <a:close/>
              </a:path>
            </a:pathLst>
          </a:custGeom>
          <a:solidFill>
            <a:srgbClr val="4472C4">
              <a:alpha val="50196"/>
            </a:srgb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Isosceles Triangle 21">
            <a:extLst>
              <a:ext uri="{FF2B5EF4-FFF2-40B4-BE49-F238E27FC236}">
                <a16:creationId xmlns:a16="http://schemas.microsoft.com/office/drawing/2014/main" id="{03F3AC66-51AE-20DD-0E14-A1A6F1F5024D}"/>
              </a:ext>
            </a:extLst>
          </p:cNvPr>
          <p:cNvSpPr/>
          <p:nvPr/>
        </p:nvSpPr>
        <p:spPr>
          <a:xfrm>
            <a:off x="8516889" y="1867838"/>
            <a:ext cx="1327740" cy="1195518"/>
          </a:xfrm>
          <a:custGeom>
            <a:avLst/>
            <a:gdLst>
              <a:gd name="connsiteX0" fmla="*/ 0 w 669372"/>
              <a:gd name="connsiteY0" fmla="*/ 866334 h 866334"/>
              <a:gd name="connsiteX1" fmla="*/ 334686 w 669372"/>
              <a:gd name="connsiteY1" fmla="*/ 0 h 866334"/>
              <a:gd name="connsiteX2" fmla="*/ 669372 w 669372"/>
              <a:gd name="connsiteY2" fmla="*/ 866334 h 866334"/>
              <a:gd name="connsiteX3" fmla="*/ 0 w 669372"/>
              <a:gd name="connsiteY3" fmla="*/ 866334 h 866334"/>
              <a:gd name="connsiteX0" fmla="*/ 0 w 1282020"/>
              <a:gd name="connsiteY0" fmla="*/ 866334 h 866334"/>
              <a:gd name="connsiteX1" fmla="*/ 334686 w 1282020"/>
              <a:gd name="connsiteY1" fmla="*/ 0 h 866334"/>
              <a:gd name="connsiteX2" fmla="*/ 1282020 w 1282020"/>
              <a:gd name="connsiteY2" fmla="*/ 701742 h 866334"/>
              <a:gd name="connsiteX3" fmla="*/ 0 w 1282020"/>
              <a:gd name="connsiteY3" fmla="*/ 866334 h 866334"/>
              <a:gd name="connsiteX0" fmla="*/ 0 w 1327740"/>
              <a:gd name="connsiteY0" fmla="*/ 912054 h 912054"/>
              <a:gd name="connsiteX1" fmla="*/ 380406 w 1327740"/>
              <a:gd name="connsiteY1" fmla="*/ 0 h 912054"/>
              <a:gd name="connsiteX2" fmla="*/ 1327740 w 1327740"/>
              <a:gd name="connsiteY2" fmla="*/ 701742 h 912054"/>
              <a:gd name="connsiteX3" fmla="*/ 0 w 1327740"/>
              <a:gd name="connsiteY3" fmla="*/ 912054 h 912054"/>
              <a:gd name="connsiteX0" fmla="*/ 0 w 1327740"/>
              <a:gd name="connsiteY0" fmla="*/ 1195518 h 1195518"/>
              <a:gd name="connsiteX1" fmla="*/ 179238 w 1327740"/>
              <a:gd name="connsiteY1" fmla="*/ 0 h 1195518"/>
              <a:gd name="connsiteX2" fmla="*/ 1327740 w 1327740"/>
              <a:gd name="connsiteY2" fmla="*/ 985206 h 1195518"/>
              <a:gd name="connsiteX3" fmla="*/ 0 w 1327740"/>
              <a:gd name="connsiteY3" fmla="*/ 1195518 h 1195518"/>
            </a:gdLst>
            <a:ahLst/>
            <a:cxnLst>
              <a:cxn ang="0">
                <a:pos x="connsiteX0" y="connsiteY0"/>
              </a:cxn>
              <a:cxn ang="0">
                <a:pos x="connsiteX1" y="connsiteY1"/>
              </a:cxn>
              <a:cxn ang="0">
                <a:pos x="connsiteX2" y="connsiteY2"/>
              </a:cxn>
              <a:cxn ang="0">
                <a:pos x="connsiteX3" y="connsiteY3"/>
              </a:cxn>
            </a:cxnLst>
            <a:rect l="l" t="t" r="r" b="b"/>
            <a:pathLst>
              <a:path w="1327740" h="1195518">
                <a:moveTo>
                  <a:pt x="0" y="1195518"/>
                </a:moveTo>
                <a:lnTo>
                  <a:pt x="179238" y="0"/>
                </a:lnTo>
                <a:lnTo>
                  <a:pt x="1327740" y="985206"/>
                </a:lnTo>
                <a:lnTo>
                  <a:pt x="0" y="1195518"/>
                </a:lnTo>
                <a:close/>
              </a:path>
            </a:pathLst>
          </a:custGeom>
          <a:solidFill>
            <a:srgbClr val="4472C4">
              <a:alpha val="50196"/>
            </a:srgb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Straight Connector 6">
            <a:extLst>
              <a:ext uri="{FF2B5EF4-FFF2-40B4-BE49-F238E27FC236}">
                <a16:creationId xmlns:a16="http://schemas.microsoft.com/office/drawing/2014/main" id="{2FDE9DBE-2EF3-0A28-1AC0-C834F5023D8F}"/>
              </a:ext>
            </a:extLst>
          </p:cNvPr>
          <p:cNvCxnSpPr/>
          <p:nvPr/>
        </p:nvCxnSpPr>
        <p:spPr>
          <a:xfrm flipV="1">
            <a:off x="8516409" y="2845080"/>
            <a:ext cx="1359293" cy="22117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08BF8AF-3023-78CD-E206-CC312915697C}"/>
                  </a:ext>
                </a:extLst>
              </p:cNvPr>
              <p:cNvSpPr txBox="1"/>
              <p:nvPr/>
            </p:nvSpPr>
            <p:spPr>
              <a:xfrm>
                <a:off x="9171820" y="2514328"/>
                <a:ext cx="493725" cy="432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812" i="1" smtClean="0">
                              <a:solidFill>
                                <a:schemeClr val="bg1"/>
                              </a:solidFill>
                              <a:latin typeface="Cambria Math" panose="02040503050406030204" pitchFamily="18" charset="0"/>
                            </a:rPr>
                          </m:ctrlPr>
                        </m:sSupPr>
                        <m:e>
                          <m:r>
                            <a:rPr lang="en-US" altLang="zh-CN" sz="2812" i="1">
                              <a:solidFill>
                                <a:schemeClr val="bg1"/>
                              </a:solidFill>
                              <a:latin typeface="Cambria Math" panose="02040503050406030204" pitchFamily="18" charset="0"/>
                            </a:rPr>
                            <m:t>𝑥</m:t>
                          </m:r>
                        </m:e>
                        <m:sup>
                          <m:r>
                            <a:rPr lang="en-US" altLang="zh-CN" sz="2812" i="1">
                              <a:solidFill>
                                <a:schemeClr val="bg1"/>
                              </a:solidFill>
                              <a:latin typeface="Cambria Math" panose="02040503050406030204" pitchFamily="18" charset="0"/>
                            </a:rPr>
                            <m:t>𝐵</m:t>
                          </m:r>
                        </m:sup>
                      </m:sSup>
                    </m:oMath>
                  </m:oMathPara>
                </a14:m>
                <a:endParaRPr lang="zh-CN" altLang="en-US" sz="2812" dirty="0">
                  <a:solidFill>
                    <a:schemeClr val="bg1"/>
                  </a:solidFill>
                </a:endParaRPr>
              </a:p>
            </p:txBody>
          </p:sp>
        </mc:Choice>
        <mc:Fallback xmlns="">
          <p:sp>
            <p:nvSpPr>
              <p:cNvPr id="8" name="TextBox 7">
                <a:extLst>
                  <a:ext uri="{FF2B5EF4-FFF2-40B4-BE49-F238E27FC236}">
                    <a16:creationId xmlns:a16="http://schemas.microsoft.com/office/drawing/2014/main" id="{608BF8AF-3023-78CD-E206-CC312915697C}"/>
                  </a:ext>
                </a:extLst>
              </p:cNvPr>
              <p:cNvSpPr txBox="1">
                <a:spLocks noRot="1" noChangeAspect="1" noMove="1" noResize="1" noEditPoints="1" noAdjustHandles="1" noChangeArrowheads="1" noChangeShapeType="1" noTextEdit="1"/>
              </p:cNvSpPr>
              <p:nvPr/>
            </p:nvSpPr>
            <p:spPr>
              <a:xfrm>
                <a:off x="9171820" y="2514328"/>
                <a:ext cx="493725" cy="432747"/>
              </a:xfrm>
              <a:prstGeom prst="rect">
                <a:avLst/>
              </a:prstGeom>
              <a:blipFill>
                <a:blip r:embed="rId4"/>
                <a:stretch>
                  <a:fillRect/>
                </a:stretch>
              </a:blipFill>
            </p:spPr>
            <p:txBody>
              <a:bodyPr/>
              <a:lstStyle/>
              <a:p>
                <a:r>
                  <a:rPr lang="zh-CN" altLang="en-US">
                    <a:noFill/>
                  </a:rPr>
                  <a:t> </a:t>
                </a:r>
              </a:p>
            </p:txBody>
          </p:sp>
        </mc:Fallback>
      </mc:AlternateContent>
      <p:cxnSp>
        <p:nvCxnSpPr>
          <p:cNvPr id="9" name="Straight Arrow Connector 8">
            <a:extLst>
              <a:ext uri="{FF2B5EF4-FFF2-40B4-BE49-F238E27FC236}">
                <a16:creationId xmlns:a16="http://schemas.microsoft.com/office/drawing/2014/main" id="{51FDD21A-EAD6-6934-ABF1-A4026257B236}"/>
              </a:ext>
            </a:extLst>
          </p:cNvPr>
          <p:cNvCxnSpPr>
            <a:cxnSpLocks/>
          </p:cNvCxnSpPr>
          <p:nvPr/>
        </p:nvCxnSpPr>
        <p:spPr>
          <a:xfrm>
            <a:off x="9089794" y="2964304"/>
            <a:ext cx="401678" cy="339077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6A0E884-FC78-86B7-5AFD-01B759698F44}"/>
              </a:ext>
            </a:extLst>
          </p:cNvPr>
          <p:cNvCxnSpPr>
            <a:cxnSpLocks/>
          </p:cNvCxnSpPr>
          <p:nvPr/>
        </p:nvCxnSpPr>
        <p:spPr>
          <a:xfrm>
            <a:off x="8839087" y="966653"/>
            <a:ext cx="257602" cy="2021831"/>
          </a:xfrm>
          <a:prstGeom prst="straightConnector1">
            <a:avLst/>
          </a:prstGeom>
          <a:ln w="3810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4B09FD2D-7266-62A3-C35A-9D3BCD14D537}"/>
              </a:ext>
            </a:extLst>
          </p:cNvPr>
          <p:cNvSpPr/>
          <p:nvPr/>
        </p:nvSpPr>
        <p:spPr>
          <a:xfrm>
            <a:off x="9049244" y="2924563"/>
            <a:ext cx="81100" cy="794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12" dirty="0">
              <a:solidFill>
                <a:schemeClr val="accent1"/>
              </a:solidFil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B2E7F58-7A67-0126-6F5B-66B2A25E2AC5}"/>
                  </a:ext>
                </a:extLst>
              </p:cNvPr>
              <p:cNvSpPr txBox="1"/>
              <p:nvPr/>
            </p:nvSpPr>
            <p:spPr>
              <a:xfrm>
                <a:off x="9202032" y="3182580"/>
                <a:ext cx="550856" cy="432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812" i="1" smtClean="0">
                              <a:solidFill>
                                <a:schemeClr val="accent5">
                                  <a:lumMod val="75000"/>
                                </a:schemeClr>
                              </a:solidFill>
                              <a:latin typeface="Cambria Math" panose="02040503050406030204" pitchFamily="18" charset="0"/>
                            </a:rPr>
                          </m:ctrlPr>
                        </m:sSupPr>
                        <m:e>
                          <m:r>
                            <a:rPr lang="en-US" altLang="zh-CN" sz="2812" i="1">
                              <a:solidFill>
                                <a:schemeClr val="accent5">
                                  <a:lumMod val="75000"/>
                                </a:schemeClr>
                              </a:solidFill>
                              <a:latin typeface="Cambria Math" panose="02040503050406030204" pitchFamily="18" charset="0"/>
                            </a:rPr>
                            <m:t>𝜔</m:t>
                          </m:r>
                        </m:e>
                        <m:sup>
                          <m:r>
                            <a:rPr lang="en-US" altLang="zh-CN" sz="2812" i="1">
                              <a:solidFill>
                                <a:schemeClr val="accent5">
                                  <a:lumMod val="75000"/>
                                </a:schemeClr>
                              </a:solidFill>
                              <a:latin typeface="Cambria Math" panose="02040503050406030204" pitchFamily="18" charset="0"/>
                            </a:rPr>
                            <m:t>𝐵</m:t>
                          </m:r>
                        </m:sup>
                      </m:sSup>
                    </m:oMath>
                  </m:oMathPara>
                </a14:m>
                <a:endParaRPr lang="zh-CN" altLang="en-US" sz="2812" dirty="0">
                  <a:solidFill>
                    <a:schemeClr val="accent5">
                      <a:lumMod val="75000"/>
                    </a:schemeClr>
                  </a:solidFill>
                </a:endParaRPr>
              </a:p>
            </p:txBody>
          </p:sp>
        </mc:Choice>
        <mc:Fallback xmlns="">
          <p:sp>
            <p:nvSpPr>
              <p:cNvPr id="12" name="TextBox 11">
                <a:extLst>
                  <a:ext uri="{FF2B5EF4-FFF2-40B4-BE49-F238E27FC236}">
                    <a16:creationId xmlns:a16="http://schemas.microsoft.com/office/drawing/2014/main" id="{1B2E7F58-7A67-0126-6F5B-66B2A25E2AC5}"/>
                  </a:ext>
                </a:extLst>
              </p:cNvPr>
              <p:cNvSpPr txBox="1">
                <a:spLocks noRot="1" noChangeAspect="1" noMove="1" noResize="1" noEditPoints="1" noAdjustHandles="1" noChangeArrowheads="1" noChangeShapeType="1" noTextEdit="1"/>
              </p:cNvSpPr>
              <p:nvPr/>
            </p:nvSpPr>
            <p:spPr>
              <a:xfrm>
                <a:off x="9202032" y="3182580"/>
                <a:ext cx="550856" cy="432747"/>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25F108D-6F51-8088-37C3-32EFD47F2003}"/>
                  </a:ext>
                </a:extLst>
              </p:cNvPr>
              <p:cNvSpPr txBox="1"/>
              <p:nvPr/>
            </p:nvSpPr>
            <p:spPr>
              <a:xfrm>
                <a:off x="9865075" y="2633509"/>
                <a:ext cx="312265" cy="432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812" i="1">
                          <a:solidFill>
                            <a:schemeClr val="bg1"/>
                          </a:solidFill>
                          <a:latin typeface="Cambria Math" panose="02040503050406030204" pitchFamily="18" charset="0"/>
                        </a:rPr>
                        <m:t>𝐸</m:t>
                      </m:r>
                    </m:oMath>
                  </m:oMathPara>
                </a14:m>
                <a:endParaRPr lang="zh-CN" altLang="en-US" sz="2812" dirty="0">
                  <a:solidFill>
                    <a:schemeClr val="bg1"/>
                  </a:solidFill>
                </a:endParaRPr>
              </a:p>
            </p:txBody>
          </p:sp>
        </mc:Choice>
        <mc:Fallback xmlns="">
          <p:sp>
            <p:nvSpPr>
              <p:cNvPr id="13" name="TextBox 12">
                <a:extLst>
                  <a:ext uri="{FF2B5EF4-FFF2-40B4-BE49-F238E27FC236}">
                    <a16:creationId xmlns:a16="http://schemas.microsoft.com/office/drawing/2014/main" id="{A25F108D-6F51-8088-37C3-32EFD47F2003}"/>
                  </a:ext>
                </a:extLst>
              </p:cNvPr>
              <p:cNvSpPr txBox="1">
                <a:spLocks noRot="1" noChangeAspect="1" noMove="1" noResize="1" noEditPoints="1" noAdjustHandles="1" noChangeArrowheads="1" noChangeShapeType="1" noTextEdit="1"/>
              </p:cNvSpPr>
              <p:nvPr/>
            </p:nvSpPr>
            <p:spPr>
              <a:xfrm>
                <a:off x="9865075" y="2633509"/>
                <a:ext cx="312265" cy="432747"/>
              </a:xfrm>
              <a:prstGeom prst="rect">
                <a:avLst/>
              </a:prstGeom>
              <a:blipFill>
                <a:blip r:embed="rId6"/>
                <a:stretch>
                  <a:fillRect/>
                </a:stretch>
              </a:blipFill>
            </p:spPr>
            <p:txBody>
              <a:bodyPr/>
              <a:lstStyle/>
              <a:p>
                <a:r>
                  <a:rPr lang="zh-CN" altLang="en-US">
                    <a:noFill/>
                  </a:rPr>
                  <a:t> </a:t>
                </a:r>
              </a:p>
            </p:txBody>
          </p:sp>
        </mc:Fallback>
      </mc:AlternateContent>
      <p:sp>
        <p:nvSpPr>
          <p:cNvPr id="14" name="Oval 13">
            <a:extLst>
              <a:ext uri="{FF2B5EF4-FFF2-40B4-BE49-F238E27FC236}">
                <a16:creationId xmlns:a16="http://schemas.microsoft.com/office/drawing/2014/main" id="{39759E6F-691A-C83A-24A1-60DAB0E8D9B2}"/>
              </a:ext>
            </a:extLst>
          </p:cNvPr>
          <p:cNvSpPr/>
          <p:nvPr/>
        </p:nvSpPr>
        <p:spPr>
          <a:xfrm>
            <a:off x="8481509" y="3017636"/>
            <a:ext cx="81100" cy="794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12" dirty="0">
              <a:solidFill>
                <a:schemeClr val="accent1"/>
              </a:solidFill>
            </a:endParaRPr>
          </a:p>
        </p:txBody>
      </p:sp>
      <p:sp>
        <p:nvSpPr>
          <p:cNvPr id="15" name="Freeform: Shape 14">
            <a:extLst>
              <a:ext uri="{FF2B5EF4-FFF2-40B4-BE49-F238E27FC236}">
                <a16:creationId xmlns:a16="http://schemas.microsoft.com/office/drawing/2014/main" id="{ABEC1308-2D07-D3C9-ABE9-91354ECCD7DE}"/>
              </a:ext>
            </a:extLst>
          </p:cNvPr>
          <p:cNvSpPr/>
          <p:nvPr/>
        </p:nvSpPr>
        <p:spPr>
          <a:xfrm rot="21218794" flipV="1">
            <a:off x="8528936" y="5289573"/>
            <a:ext cx="759070" cy="203163"/>
          </a:xfrm>
          <a:custGeom>
            <a:avLst/>
            <a:gdLst>
              <a:gd name="connsiteX0" fmla="*/ 2293620 w 2293620"/>
              <a:gd name="connsiteY0" fmla="*/ 208187 h 208187"/>
              <a:gd name="connsiteX1" fmla="*/ 1737360 w 2293620"/>
              <a:gd name="connsiteY1" fmla="*/ 2447 h 208187"/>
              <a:gd name="connsiteX2" fmla="*/ 815340 w 2293620"/>
              <a:gd name="connsiteY2" fmla="*/ 101507 h 208187"/>
              <a:gd name="connsiteX3" fmla="*/ 0 w 2293620"/>
              <a:gd name="connsiteY3" fmla="*/ 200567 h 208187"/>
              <a:gd name="connsiteX4" fmla="*/ 0 w 2293620"/>
              <a:gd name="connsiteY4" fmla="*/ 200567 h 208187"/>
              <a:gd name="connsiteX0" fmla="*/ 2293620 w 2293620"/>
              <a:gd name="connsiteY0" fmla="*/ 223607 h 223607"/>
              <a:gd name="connsiteX1" fmla="*/ 1737360 w 2293620"/>
              <a:gd name="connsiteY1" fmla="*/ 17867 h 223607"/>
              <a:gd name="connsiteX2" fmla="*/ 594360 w 2293620"/>
              <a:gd name="connsiteY2" fmla="*/ 33107 h 223607"/>
              <a:gd name="connsiteX3" fmla="*/ 0 w 2293620"/>
              <a:gd name="connsiteY3" fmla="*/ 215987 h 223607"/>
              <a:gd name="connsiteX4" fmla="*/ 0 w 2293620"/>
              <a:gd name="connsiteY4" fmla="*/ 215987 h 223607"/>
              <a:gd name="connsiteX0" fmla="*/ 2293620 w 2293620"/>
              <a:gd name="connsiteY0" fmla="*/ 234640 h 234640"/>
              <a:gd name="connsiteX1" fmla="*/ 1264920 w 2293620"/>
              <a:gd name="connsiteY1" fmla="*/ 13660 h 234640"/>
              <a:gd name="connsiteX2" fmla="*/ 594360 w 2293620"/>
              <a:gd name="connsiteY2" fmla="*/ 44140 h 234640"/>
              <a:gd name="connsiteX3" fmla="*/ 0 w 2293620"/>
              <a:gd name="connsiteY3" fmla="*/ 227020 h 234640"/>
              <a:gd name="connsiteX4" fmla="*/ 0 w 2293620"/>
              <a:gd name="connsiteY4" fmla="*/ 227020 h 234640"/>
              <a:gd name="connsiteX0" fmla="*/ 2293620 w 2293620"/>
              <a:gd name="connsiteY0" fmla="*/ 220987 h 220987"/>
              <a:gd name="connsiteX1" fmla="*/ 1264920 w 2293620"/>
              <a:gd name="connsiteY1" fmla="*/ 7 h 220987"/>
              <a:gd name="connsiteX2" fmla="*/ 0 w 2293620"/>
              <a:gd name="connsiteY2" fmla="*/ 213367 h 220987"/>
              <a:gd name="connsiteX3" fmla="*/ 0 w 2293620"/>
              <a:gd name="connsiteY3" fmla="*/ 213367 h 220987"/>
              <a:gd name="connsiteX0" fmla="*/ 2293620 w 2293620"/>
              <a:gd name="connsiteY0" fmla="*/ 228606 h 228606"/>
              <a:gd name="connsiteX1" fmla="*/ 1135380 w 2293620"/>
              <a:gd name="connsiteY1" fmla="*/ 6 h 228606"/>
              <a:gd name="connsiteX2" fmla="*/ 0 w 2293620"/>
              <a:gd name="connsiteY2" fmla="*/ 220986 h 228606"/>
              <a:gd name="connsiteX3" fmla="*/ 0 w 2293620"/>
              <a:gd name="connsiteY3" fmla="*/ 220986 h 228606"/>
              <a:gd name="connsiteX0" fmla="*/ 2293620 w 2293620"/>
              <a:gd name="connsiteY0" fmla="*/ 182889 h 182889"/>
              <a:gd name="connsiteX1" fmla="*/ 1135380 w 2293620"/>
              <a:gd name="connsiteY1" fmla="*/ 9 h 182889"/>
              <a:gd name="connsiteX2" fmla="*/ 0 w 2293620"/>
              <a:gd name="connsiteY2" fmla="*/ 175269 h 182889"/>
              <a:gd name="connsiteX3" fmla="*/ 0 w 2293620"/>
              <a:gd name="connsiteY3" fmla="*/ 175269 h 182889"/>
              <a:gd name="connsiteX0" fmla="*/ 2293620 w 2293620"/>
              <a:gd name="connsiteY0" fmla="*/ 182889 h 182889"/>
              <a:gd name="connsiteX1" fmla="*/ 1082040 w 2293620"/>
              <a:gd name="connsiteY1" fmla="*/ 9 h 182889"/>
              <a:gd name="connsiteX2" fmla="*/ 0 w 2293620"/>
              <a:gd name="connsiteY2" fmla="*/ 175269 h 182889"/>
              <a:gd name="connsiteX3" fmla="*/ 0 w 2293620"/>
              <a:gd name="connsiteY3" fmla="*/ 175269 h 182889"/>
              <a:gd name="connsiteX0" fmla="*/ 2293620 w 2293620"/>
              <a:gd name="connsiteY0" fmla="*/ 190508 h 190508"/>
              <a:gd name="connsiteX1" fmla="*/ 1104900 w 2293620"/>
              <a:gd name="connsiteY1" fmla="*/ 8 h 190508"/>
              <a:gd name="connsiteX2" fmla="*/ 0 w 2293620"/>
              <a:gd name="connsiteY2" fmla="*/ 182888 h 190508"/>
              <a:gd name="connsiteX3" fmla="*/ 0 w 2293620"/>
              <a:gd name="connsiteY3" fmla="*/ 182888 h 190508"/>
              <a:gd name="connsiteX0" fmla="*/ 2293620 w 2293620"/>
              <a:gd name="connsiteY0" fmla="*/ 190508 h 190508"/>
              <a:gd name="connsiteX1" fmla="*/ 1104900 w 2293620"/>
              <a:gd name="connsiteY1" fmla="*/ 8 h 190508"/>
              <a:gd name="connsiteX2" fmla="*/ 0 w 2293620"/>
              <a:gd name="connsiteY2" fmla="*/ 182888 h 190508"/>
              <a:gd name="connsiteX3" fmla="*/ 0 w 2293620"/>
              <a:gd name="connsiteY3" fmla="*/ 182888 h 190508"/>
              <a:gd name="connsiteX0" fmla="*/ 2293620 w 2293620"/>
              <a:gd name="connsiteY0" fmla="*/ 190523 h 190523"/>
              <a:gd name="connsiteX1" fmla="*/ 1104900 w 2293620"/>
              <a:gd name="connsiteY1" fmla="*/ 23 h 190523"/>
              <a:gd name="connsiteX2" fmla="*/ 0 w 2293620"/>
              <a:gd name="connsiteY2" fmla="*/ 182903 h 190523"/>
              <a:gd name="connsiteX3" fmla="*/ 0 w 2293620"/>
              <a:gd name="connsiteY3" fmla="*/ 182903 h 190523"/>
              <a:gd name="connsiteX0" fmla="*/ 2293620 w 2293620"/>
              <a:gd name="connsiteY0" fmla="*/ 191514 h 191514"/>
              <a:gd name="connsiteX1" fmla="*/ 1104900 w 2293620"/>
              <a:gd name="connsiteY1" fmla="*/ 1014 h 191514"/>
              <a:gd name="connsiteX2" fmla="*/ 0 w 2293620"/>
              <a:gd name="connsiteY2" fmla="*/ 183894 h 191514"/>
              <a:gd name="connsiteX3" fmla="*/ 0 w 2293620"/>
              <a:gd name="connsiteY3" fmla="*/ 183894 h 191514"/>
              <a:gd name="connsiteX0" fmla="*/ 2293620 w 2293620"/>
              <a:gd name="connsiteY0" fmla="*/ 191514 h 191514"/>
              <a:gd name="connsiteX1" fmla="*/ 1104900 w 2293620"/>
              <a:gd name="connsiteY1" fmla="*/ 1014 h 191514"/>
              <a:gd name="connsiteX2" fmla="*/ 0 w 2293620"/>
              <a:gd name="connsiteY2" fmla="*/ 183894 h 191514"/>
              <a:gd name="connsiteX3" fmla="*/ 0 w 2293620"/>
              <a:gd name="connsiteY3" fmla="*/ 183894 h 191514"/>
              <a:gd name="connsiteX0" fmla="*/ 2293620 w 2293620"/>
              <a:gd name="connsiteY0" fmla="*/ 194212 h 194212"/>
              <a:gd name="connsiteX1" fmla="*/ 1216297 w 2293620"/>
              <a:gd name="connsiteY1" fmla="*/ 791 h 194212"/>
              <a:gd name="connsiteX2" fmla="*/ 0 w 2293620"/>
              <a:gd name="connsiteY2" fmla="*/ 186592 h 194212"/>
              <a:gd name="connsiteX3" fmla="*/ 0 w 2293620"/>
              <a:gd name="connsiteY3" fmla="*/ 186592 h 194212"/>
              <a:gd name="connsiteX0" fmla="*/ 2293620 w 2293620"/>
              <a:gd name="connsiteY0" fmla="*/ 195844 h 195844"/>
              <a:gd name="connsiteX1" fmla="*/ 1216297 w 2293620"/>
              <a:gd name="connsiteY1" fmla="*/ 2423 h 195844"/>
              <a:gd name="connsiteX2" fmla="*/ 0 w 2293620"/>
              <a:gd name="connsiteY2" fmla="*/ 188224 h 195844"/>
              <a:gd name="connsiteX3" fmla="*/ 0 w 2293620"/>
              <a:gd name="connsiteY3" fmla="*/ 188224 h 195844"/>
              <a:gd name="connsiteX0" fmla="*/ 2293620 w 2293620"/>
              <a:gd name="connsiteY0" fmla="*/ 195800 h 195800"/>
              <a:gd name="connsiteX1" fmla="*/ 1216297 w 2293620"/>
              <a:gd name="connsiteY1" fmla="*/ 2379 h 195800"/>
              <a:gd name="connsiteX2" fmla="*/ 0 w 2293620"/>
              <a:gd name="connsiteY2" fmla="*/ 188180 h 195800"/>
              <a:gd name="connsiteX3" fmla="*/ 0 w 2293620"/>
              <a:gd name="connsiteY3" fmla="*/ 188180 h 195800"/>
            </a:gdLst>
            <a:ahLst/>
            <a:cxnLst>
              <a:cxn ang="0">
                <a:pos x="connsiteX0" y="connsiteY0"/>
              </a:cxn>
              <a:cxn ang="0">
                <a:pos x="connsiteX1" y="connsiteY1"/>
              </a:cxn>
              <a:cxn ang="0">
                <a:pos x="connsiteX2" y="connsiteY2"/>
              </a:cxn>
              <a:cxn ang="0">
                <a:pos x="connsiteX3" y="connsiteY3"/>
              </a:cxn>
            </a:cxnLst>
            <a:rect l="l" t="t" r="r" b="b"/>
            <a:pathLst>
              <a:path w="2293620" h="195800">
                <a:moveTo>
                  <a:pt x="2293620" y="195800"/>
                </a:moveTo>
                <a:cubicBezTo>
                  <a:pt x="1917700" y="18000"/>
                  <a:pt x="1600072" y="8065"/>
                  <a:pt x="1216297" y="2379"/>
                </a:cubicBezTo>
                <a:cubicBezTo>
                  <a:pt x="832522" y="-3307"/>
                  <a:pt x="500380" y="-15020"/>
                  <a:pt x="0" y="188180"/>
                </a:cubicBezTo>
                <a:lnTo>
                  <a:pt x="0" y="188180"/>
                </a:lnTo>
              </a:path>
            </a:pathLst>
          </a:custGeom>
          <a:noFill/>
          <a:ln w="57150">
            <a:solidFill>
              <a:schemeClr val="accent2"/>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7"/>
          </a:p>
        </p:txBody>
      </p:sp>
      <p:cxnSp>
        <p:nvCxnSpPr>
          <p:cNvPr id="16" name="Straight Arrow Connector 15">
            <a:extLst>
              <a:ext uri="{FF2B5EF4-FFF2-40B4-BE49-F238E27FC236}">
                <a16:creationId xmlns:a16="http://schemas.microsoft.com/office/drawing/2014/main" id="{D290747B-7D23-CB30-18F0-DD6ED7AB8269}"/>
              </a:ext>
            </a:extLst>
          </p:cNvPr>
          <p:cNvCxnSpPr>
            <a:cxnSpLocks/>
            <a:endCxn id="6" idx="0"/>
          </p:cNvCxnSpPr>
          <p:nvPr/>
        </p:nvCxnSpPr>
        <p:spPr>
          <a:xfrm flipH="1">
            <a:off x="8516889" y="1004089"/>
            <a:ext cx="42426" cy="2059267"/>
          </a:xfrm>
          <a:prstGeom prst="straightConnector1">
            <a:avLst/>
          </a:prstGeom>
          <a:ln w="38100">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A908974-4EE8-539A-AAB6-AC4BE3C761F5}"/>
              </a:ext>
            </a:extLst>
          </p:cNvPr>
          <p:cNvCxnSpPr>
            <a:cxnSpLocks/>
            <a:stCxn id="6" idx="0"/>
          </p:cNvCxnSpPr>
          <p:nvPr/>
        </p:nvCxnSpPr>
        <p:spPr>
          <a:xfrm flipH="1">
            <a:off x="8460702" y="3063356"/>
            <a:ext cx="56187" cy="320810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A415D75-68FC-CC2A-BB99-66E0AAB1E755}"/>
              </a:ext>
            </a:extLst>
          </p:cNvPr>
          <p:cNvSpPr/>
          <p:nvPr/>
        </p:nvSpPr>
        <p:spPr>
          <a:xfrm>
            <a:off x="8486704" y="3023278"/>
            <a:ext cx="90000" cy="9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12" dirty="0">
              <a:solidFill>
                <a:schemeClr val="accent1"/>
              </a:solidFill>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1BC6C86-F1C2-7B60-A81B-39341EC98BA3}"/>
                  </a:ext>
                </a:extLst>
              </p:cNvPr>
              <p:cNvSpPr txBox="1"/>
              <p:nvPr/>
            </p:nvSpPr>
            <p:spPr>
              <a:xfrm>
                <a:off x="8105282" y="2680531"/>
                <a:ext cx="403316" cy="432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812" i="1" smtClean="0">
                              <a:solidFill>
                                <a:schemeClr val="bg1"/>
                              </a:solidFill>
                              <a:latin typeface="Cambria Math" panose="02040503050406030204" pitchFamily="18" charset="0"/>
                            </a:rPr>
                          </m:ctrlPr>
                        </m:sSupPr>
                        <m:e>
                          <m:r>
                            <a:rPr lang="en-US" altLang="zh-CN" sz="2812" i="1">
                              <a:solidFill>
                                <a:schemeClr val="bg1"/>
                              </a:solidFill>
                              <a:latin typeface="Cambria Math" panose="02040503050406030204" pitchFamily="18" charset="0"/>
                            </a:rPr>
                            <m:t>𝑥</m:t>
                          </m:r>
                        </m:e>
                        <m:sup>
                          <m:r>
                            <a:rPr lang="en-US" altLang="zh-CN" sz="2812" b="0" i="1" smtClean="0">
                              <a:solidFill>
                                <a:schemeClr val="bg1"/>
                              </a:solidFill>
                              <a:latin typeface="Cambria Math" panose="02040503050406030204" pitchFamily="18" charset="0"/>
                            </a:rPr>
                            <m:t>′</m:t>
                          </m:r>
                        </m:sup>
                      </m:sSup>
                    </m:oMath>
                  </m:oMathPara>
                </a14:m>
                <a:endParaRPr lang="zh-CN" altLang="en-US" sz="2812" dirty="0">
                  <a:solidFill>
                    <a:schemeClr val="bg1"/>
                  </a:solidFill>
                </a:endParaRPr>
              </a:p>
            </p:txBody>
          </p:sp>
        </mc:Choice>
        <mc:Fallback xmlns="">
          <p:sp>
            <p:nvSpPr>
              <p:cNvPr id="22" name="TextBox 21">
                <a:extLst>
                  <a:ext uri="{FF2B5EF4-FFF2-40B4-BE49-F238E27FC236}">
                    <a16:creationId xmlns:a16="http://schemas.microsoft.com/office/drawing/2014/main" id="{01BC6C86-F1C2-7B60-A81B-39341EC98BA3}"/>
                  </a:ext>
                </a:extLst>
              </p:cNvPr>
              <p:cNvSpPr txBox="1">
                <a:spLocks noRot="1" noChangeAspect="1" noMove="1" noResize="1" noEditPoints="1" noAdjustHandles="1" noChangeArrowheads="1" noChangeShapeType="1" noTextEdit="1"/>
              </p:cNvSpPr>
              <p:nvPr/>
            </p:nvSpPr>
            <p:spPr>
              <a:xfrm>
                <a:off x="8105282" y="2680531"/>
                <a:ext cx="403316" cy="432747"/>
              </a:xfrm>
              <a:prstGeom prst="rect">
                <a:avLst/>
              </a:prstGeom>
              <a:blipFill>
                <a:blip r:embed="rId7"/>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10191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A77EC-23BE-EB76-04AB-FB67DEEE21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9F3C6E-3567-01BB-0343-B03B9BEB7620}"/>
              </a:ext>
            </a:extLst>
          </p:cNvPr>
          <p:cNvSpPr>
            <a:spLocks noGrp="1"/>
          </p:cNvSpPr>
          <p:nvPr>
            <p:ph type="title"/>
          </p:nvPr>
        </p:nvSpPr>
        <p:spPr/>
        <p:txBody>
          <a:bodyPr/>
          <a:lstStyle/>
          <a:p>
            <a:r>
              <a:rPr lang="en-US" altLang="zh-CN"/>
              <a:t>Improved Local Perturbation</a:t>
            </a:r>
            <a:endParaRPr lang="zh-CN" altLang="en-US"/>
          </a:p>
        </p:txBody>
      </p:sp>
      <p:pic>
        <p:nvPicPr>
          <p:cNvPr id="5" name="Jump">
            <a:hlinkClick r:id="" action="ppaction://media"/>
            <a:extLst>
              <a:ext uri="{FF2B5EF4-FFF2-40B4-BE49-F238E27FC236}">
                <a16:creationId xmlns:a16="http://schemas.microsoft.com/office/drawing/2014/main" id="{E75B98F5-874C-D984-A11C-14A8D947DBA8}"/>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443" t="-2900" r="1443" b="18156"/>
          <a:stretch/>
        </p:blipFill>
        <p:spPr>
          <a:xfrm>
            <a:off x="707516" y="1196681"/>
            <a:ext cx="10474834" cy="4993212"/>
          </a:xfrm>
          <a:prstGeom prst="rect">
            <a:avLst/>
          </a:prstGeom>
        </p:spPr>
      </p:pic>
    </p:spTree>
    <p:extLst>
      <p:ext uri="{BB962C8B-B14F-4D97-AF65-F5344CB8AC3E}">
        <p14:creationId xmlns:p14="http://schemas.microsoft.com/office/powerpoint/2010/main" val="173084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BC243-4D0B-209E-AEF8-F01C3D458C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81C3A1-68F8-FF8F-B262-FE52F50B4CDE}"/>
              </a:ext>
            </a:extLst>
          </p:cNvPr>
          <p:cNvSpPr>
            <a:spLocks noGrp="1"/>
          </p:cNvSpPr>
          <p:nvPr>
            <p:ph type="title"/>
          </p:nvPr>
        </p:nvSpPr>
        <p:spPr/>
        <p:txBody>
          <a:bodyPr/>
          <a:lstStyle/>
          <a:p>
            <a:r>
              <a:rPr lang="en-US" altLang="zh-CN"/>
              <a:t>Improved Local Perturbation</a:t>
            </a:r>
            <a:endParaRPr lang="zh-CN" altLang="en-US"/>
          </a:p>
        </p:txBody>
      </p:sp>
      <p:sp>
        <p:nvSpPr>
          <p:cNvPr id="3" name="Content Placeholder 2">
            <a:extLst>
              <a:ext uri="{FF2B5EF4-FFF2-40B4-BE49-F238E27FC236}">
                <a16:creationId xmlns:a16="http://schemas.microsoft.com/office/drawing/2014/main" id="{E6A91AE2-EB24-5ECF-FC24-E5549C61ECC3}"/>
              </a:ext>
            </a:extLst>
          </p:cNvPr>
          <p:cNvSpPr>
            <a:spLocks noGrp="1"/>
          </p:cNvSpPr>
          <p:nvPr>
            <p:ph idx="1"/>
          </p:nvPr>
        </p:nvSpPr>
        <p:spPr>
          <a:xfrm>
            <a:off x="247291" y="1121434"/>
            <a:ext cx="5635349" cy="5361662"/>
          </a:xfrm>
        </p:spPr>
        <p:txBody>
          <a:bodyPr>
            <a:normAutofit/>
          </a:bodyPr>
          <a:lstStyle/>
          <a:p>
            <a:pPr marL="0" indent="0">
              <a:buNone/>
            </a:pPr>
            <a:r>
              <a:rPr lang="en-US" altLang="zh-CN" sz="2400" dirty="0"/>
              <a:t>We propose:</a:t>
            </a:r>
          </a:p>
          <a:p>
            <a:pPr marL="0" indent="0">
              <a:buNone/>
            </a:pPr>
            <a:endParaRPr lang="en-US" altLang="zh-CN" sz="2400" dirty="0"/>
          </a:p>
          <a:p>
            <a:pPr marL="457200" lvl="1" indent="0">
              <a:buNone/>
            </a:pPr>
            <a:r>
              <a:rPr lang="en-US" altLang="zh-CN" dirty="0"/>
              <a:t>Remapping schemes for </a:t>
            </a:r>
            <a:r>
              <a:rPr lang="en-US" altLang="zh-CN" b="1" u="sng" dirty="0"/>
              <a:t>all three dimensions</a:t>
            </a:r>
            <a:r>
              <a:rPr lang="en-US" altLang="zh-CN" dirty="0"/>
              <a:t> of PSS for boundary segment.</a:t>
            </a:r>
          </a:p>
          <a:p>
            <a:pPr marL="457200" lvl="1" indent="0">
              <a:buNone/>
            </a:pPr>
            <a:endParaRPr lang="en-US" altLang="zh-CN" dirty="0"/>
          </a:p>
          <a:p>
            <a:pPr marL="457200" lvl="1" indent="0">
              <a:buNone/>
            </a:pPr>
            <a:r>
              <a:rPr lang="en-US" altLang="zh-CN" b="1" u="sng" dirty="0"/>
              <a:t>Additional features</a:t>
            </a:r>
            <a:r>
              <a:rPr lang="en-US" altLang="zh-CN" dirty="0"/>
              <a:t>: LMC, Step-length Scaling</a:t>
            </a:r>
          </a:p>
          <a:p>
            <a:pPr marL="457200" lvl="1" indent="0">
              <a:buNone/>
            </a:pPr>
            <a:endParaRPr lang="en-US" altLang="zh-CN" dirty="0"/>
          </a:p>
          <a:p>
            <a:pPr marL="0" indent="0">
              <a:buNone/>
            </a:pPr>
            <a:r>
              <a:rPr lang="en-US" altLang="zh-CN" sz="2400" dirty="0"/>
              <a:t>Please refer to our paper for more details</a:t>
            </a:r>
            <a:endParaRPr lang="zh-CN" altLang="en-US" sz="2400" dirty="0"/>
          </a:p>
        </p:txBody>
      </p:sp>
      <p:pic>
        <p:nvPicPr>
          <p:cNvPr id="9" name="Picture 8" descr="A close-up of a paper&#10;&#10;Description automatically generated">
            <a:extLst>
              <a:ext uri="{FF2B5EF4-FFF2-40B4-BE49-F238E27FC236}">
                <a16:creationId xmlns:a16="http://schemas.microsoft.com/office/drawing/2014/main" id="{04EE42DC-54ED-D0BA-395C-24E65922E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6673" y="1581508"/>
            <a:ext cx="3613735" cy="5110480"/>
          </a:xfrm>
          <a:prstGeom prst="rect">
            <a:avLst/>
          </a:prstGeom>
          <a:effectLst>
            <a:outerShdw blurRad="50800" dist="38100" dir="2700000" algn="tl" rotWithShape="0">
              <a:prstClr val="black">
                <a:alpha val="40000"/>
              </a:prstClr>
            </a:outerShdw>
          </a:effectLst>
        </p:spPr>
      </p:pic>
      <p:pic>
        <p:nvPicPr>
          <p:cNvPr id="7" name="Picture 6" descr="A close-up of a document&#10;&#10;Description automatically generated">
            <a:extLst>
              <a:ext uri="{FF2B5EF4-FFF2-40B4-BE49-F238E27FC236}">
                <a16:creationId xmlns:a16="http://schemas.microsoft.com/office/drawing/2014/main" id="{30022486-7609-21AA-FF76-91141EA249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5920" y="1247025"/>
            <a:ext cx="3613735" cy="5110480"/>
          </a:xfrm>
          <a:prstGeom prst="rect">
            <a:avLst/>
          </a:prstGeom>
          <a:effectLst>
            <a:outerShdw blurRad="50800" dist="38100" dir="2700000" algn="tl" rotWithShape="0">
              <a:prstClr val="black">
                <a:alpha val="40000"/>
              </a:prstClr>
            </a:outerShdw>
          </a:effectLst>
        </p:spPr>
      </p:pic>
      <p:pic>
        <p:nvPicPr>
          <p:cNvPr id="5" name="Picture 4" descr="Close-up of a text page&#10;&#10;Description automatically generated">
            <a:extLst>
              <a:ext uri="{FF2B5EF4-FFF2-40B4-BE49-F238E27FC236}">
                <a16:creationId xmlns:a16="http://schemas.microsoft.com/office/drawing/2014/main" id="{3DEAEE74-6370-B554-D20A-0E16E4710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912542"/>
            <a:ext cx="3613735" cy="51104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817757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49E7714-531C-8116-0B21-A930B25540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25CC02-3790-64F1-69CD-E3DF32BD82A5}"/>
              </a:ext>
            </a:extLst>
          </p:cNvPr>
          <p:cNvSpPr>
            <a:spLocks noGrp="1"/>
          </p:cNvSpPr>
          <p:nvPr>
            <p:ph type="title"/>
          </p:nvPr>
        </p:nvSpPr>
        <p:spPr/>
        <p:txBody>
          <a:bodyPr/>
          <a:lstStyle/>
          <a:p>
            <a:r>
              <a:rPr lang="en-US" altLang="zh-CN"/>
              <a:t>Improved Local Perturbation</a:t>
            </a:r>
            <a:endParaRPr lang="zh-CN" altLang="en-US"/>
          </a:p>
        </p:txBody>
      </p:sp>
      <p:sp>
        <p:nvSpPr>
          <p:cNvPr id="3" name="Content Placeholder 2">
            <a:extLst>
              <a:ext uri="{FF2B5EF4-FFF2-40B4-BE49-F238E27FC236}">
                <a16:creationId xmlns:a16="http://schemas.microsoft.com/office/drawing/2014/main" id="{191AEBA7-FF73-E039-F2B8-5E633154C691}"/>
              </a:ext>
            </a:extLst>
          </p:cNvPr>
          <p:cNvSpPr>
            <a:spLocks noGrp="1"/>
          </p:cNvSpPr>
          <p:nvPr>
            <p:ph idx="1"/>
          </p:nvPr>
        </p:nvSpPr>
        <p:spPr>
          <a:xfrm>
            <a:off x="247291" y="1121434"/>
            <a:ext cx="11697418" cy="5361662"/>
          </a:xfrm>
        </p:spPr>
        <p:txBody>
          <a:bodyPr>
            <a:normAutofit/>
          </a:bodyPr>
          <a:lstStyle/>
          <a:p>
            <a:pPr marL="0" indent="0">
              <a:buNone/>
            </a:pPr>
            <a:r>
              <a:rPr lang="en-US" altLang="zh-CN" sz="2400" dirty="0"/>
              <a:t>We propose:</a:t>
            </a:r>
          </a:p>
          <a:p>
            <a:pPr marL="457200" lvl="1" indent="0">
              <a:buNone/>
            </a:pPr>
            <a:r>
              <a:rPr lang="en-US" altLang="zh-CN" dirty="0"/>
              <a:t>Remapping schemes for all three dimensions of PSS for boundary segment.</a:t>
            </a:r>
          </a:p>
          <a:p>
            <a:pPr marL="457200" lvl="1" indent="0">
              <a:buNone/>
            </a:pPr>
            <a:r>
              <a:rPr lang="en-US" altLang="zh-CN" dirty="0"/>
              <a:t>Additional features: LMC, Step size Scaling</a:t>
            </a:r>
          </a:p>
          <a:p>
            <a:pPr marL="0" indent="0">
              <a:buNone/>
            </a:pPr>
            <a:r>
              <a:rPr lang="en-US" altLang="zh-CN" sz="2400" dirty="0"/>
              <a:t>Please refer to our paper for more details</a:t>
            </a:r>
            <a:endParaRPr lang="zh-CN" altLang="en-US" sz="2400" dirty="0"/>
          </a:p>
        </p:txBody>
      </p:sp>
      <p:pic>
        <p:nvPicPr>
          <p:cNvPr id="139" name="Picture 138" descr="A white sphere with a black background&#10;&#10;Description automatically generated">
            <a:extLst>
              <a:ext uri="{FF2B5EF4-FFF2-40B4-BE49-F238E27FC236}">
                <a16:creationId xmlns:a16="http://schemas.microsoft.com/office/drawing/2014/main" id="{A2A4CAEC-399D-A4A3-50C4-23EAE5B88769}"/>
              </a:ext>
            </a:extLst>
          </p:cNvPr>
          <p:cNvPicPr>
            <a:picLocks noChangeAspect="1"/>
          </p:cNvPicPr>
          <p:nvPr/>
        </p:nvPicPr>
        <p:blipFill rotWithShape="1">
          <a:blip r:embed="rId3">
            <a:extLst>
              <a:ext uri="{28A0092B-C50C-407E-A947-70E740481C1C}">
                <a14:useLocalDpi xmlns:a14="http://schemas.microsoft.com/office/drawing/2010/main" val="0"/>
              </a:ext>
            </a:extLst>
          </a:blip>
          <a:srcRect l="36484" t="13194" r="25390" b="19305"/>
          <a:stretch/>
        </p:blipFill>
        <p:spPr>
          <a:xfrm>
            <a:off x="7711532" y="3368799"/>
            <a:ext cx="1616008" cy="1617831"/>
          </a:xfrm>
          <a:prstGeom prst="rect">
            <a:avLst/>
          </a:prstGeom>
        </p:spPr>
      </p:pic>
      <p:sp>
        <p:nvSpPr>
          <p:cNvPr id="140" name="Isosceles Triangle 1">
            <a:extLst>
              <a:ext uri="{FF2B5EF4-FFF2-40B4-BE49-F238E27FC236}">
                <a16:creationId xmlns:a16="http://schemas.microsoft.com/office/drawing/2014/main" id="{CA6961D3-7D4A-E01F-D6DF-808AAC79CEB5}"/>
              </a:ext>
            </a:extLst>
          </p:cNvPr>
          <p:cNvSpPr/>
          <p:nvPr/>
        </p:nvSpPr>
        <p:spPr>
          <a:xfrm>
            <a:off x="8376226" y="3907172"/>
            <a:ext cx="460624" cy="510154"/>
          </a:xfrm>
          <a:custGeom>
            <a:avLst/>
            <a:gdLst>
              <a:gd name="connsiteX0" fmla="*/ 0 w 499383"/>
              <a:gd name="connsiteY0" fmla="*/ 505812 h 505812"/>
              <a:gd name="connsiteX1" fmla="*/ 249692 w 499383"/>
              <a:gd name="connsiteY1" fmla="*/ 0 h 505812"/>
              <a:gd name="connsiteX2" fmla="*/ 499383 w 499383"/>
              <a:gd name="connsiteY2" fmla="*/ 505812 h 505812"/>
              <a:gd name="connsiteX3" fmla="*/ 0 w 499383"/>
              <a:gd name="connsiteY3" fmla="*/ 505812 h 505812"/>
              <a:gd name="connsiteX0" fmla="*/ 0 w 471951"/>
              <a:gd name="connsiteY0" fmla="*/ 615540 h 615540"/>
              <a:gd name="connsiteX1" fmla="*/ 222260 w 471951"/>
              <a:gd name="connsiteY1" fmla="*/ 0 h 615540"/>
              <a:gd name="connsiteX2" fmla="*/ 471951 w 471951"/>
              <a:gd name="connsiteY2" fmla="*/ 505812 h 615540"/>
              <a:gd name="connsiteX3" fmla="*/ 0 w 471951"/>
              <a:gd name="connsiteY3" fmla="*/ 615540 h 615540"/>
              <a:gd name="connsiteX0" fmla="*/ 0 w 609111"/>
              <a:gd name="connsiteY0" fmla="*/ 615540 h 615540"/>
              <a:gd name="connsiteX1" fmla="*/ 222260 w 609111"/>
              <a:gd name="connsiteY1" fmla="*/ 0 h 615540"/>
              <a:gd name="connsiteX2" fmla="*/ 609111 w 609111"/>
              <a:gd name="connsiteY2" fmla="*/ 505812 h 615540"/>
              <a:gd name="connsiteX3" fmla="*/ 0 w 609111"/>
              <a:gd name="connsiteY3" fmla="*/ 615540 h 615540"/>
              <a:gd name="connsiteX0" fmla="*/ 0 w 609111"/>
              <a:gd name="connsiteY0" fmla="*/ 597252 h 597252"/>
              <a:gd name="connsiteX1" fmla="*/ 75956 w 609111"/>
              <a:gd name="connsiteY1" fmla="*/ 0 h 597252"/>
              <a:gd name="connsiteX2" fmla="*/ 609111 w 609111"/>
              <a:gd name="connsiteY2" fmla="*/ 487524 h 597252"/>
              <a:gd name="connsiteX3" fmla="*/ 0 w 609111"/>
              <a:gd name="connsiteY3" fmla="*/ 597252 h 597252"/>
              <a:gd name="connsiteX0" fmla="*/ 0 w 634511"/>
              <a:gd name="connsiteY0" fmla="*/ 603602 h 603602"/>
              <a:gd name="connsiteX1" fmla="*/ 101356 w 634511"/>
              <a:gd name="connsiteY1" fmla="*/ 0 h 603602"/>
              <a:gd name="connsiteX2" fmla="*/ 634511 w 634511"/>
              <a:gd name="connsiteY2" fmla="*/ 487524 h 603602"/>
              <a:gd name="connsiteX3" fmla="*/ 0 w 634511"/>
              <a:gd name="connsiteY3" fmla="*/ 603602 h 603602"/>
              <a:gd name="connsiteX0" fmla="*/ 0 w 634511"/>
              <a:gd name="connsiteY0" fmla="*/ 116078 h 734654"/>
              <a:gd name="connsiteX1" fmla="*/ 351115 w 634511"/>
              <a:gd name="connsiteY1" fmla="*/ 734654 h 734654"/>
              <a:gd name="connsiteX2" fmla="*/ 634511 w 634511"/>
              <a:gd name="connsiteY2" fmla="*/ 0 h 734654"/>
              <a:gd name="connsiteX3" fmla="*/ 0 w 634511"/>
              <a:gd name="connsiteY3" fmla="*/ 116078 h 734654"/>
            </a:gdLst>
            <a:ahLst/>
            <a:cxnLst>
              <a:cxn ang="0">
                <a:pos x="connsiteX0" y="connsiteY0"/>
              </a:cxn>
              <a:cxn ang="0">
                <a:pos x="connsiteX1" y="connsiteY1"/>
              </a:cxn>
              <a:cxn ang="0">
                <a:pos x="connsiteX2" y="connsiteY2"/>
              </a:cxn>
              <a:cxn ang="0">
                <a:pos x="connsiteX3" y="connsiteY3"/>
              </a:cxn>
            </a:cxnLst>
            <a:rect l="l" t="t" r="r" b="b"/>
            <a:pathLst>
              <a:path w="634511" h="734654">
                <a:moveTo>
                  <a:pt x="0" y="116078"/>
                </a:moveTo>
                <a:lnTo>
                  <a:pt x="351115" y="734654"/>
                </a:lnTo>
                <a:lnTo>
                  <a:pt x="634511" y="0"/>
                </a:lnTo>
                <a:lnTo>
                  <a:pt x="0" y="116078"/>
                </a:lnTo>
                <a:close/>
              </a:path>
            </a:pathLst>
          </a:custGeom>
          <a:solidFill>
            <a:srgbClr val="FFFF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Isosceles Triangle 1">
            <a:extLst>
              <a:ext uri="{FF2B5EF4-FFF2-40B4-BE49-F238E27FC236}">
                <a16:creationId xmlns:a16="http://schemas.microsoft.com/office/drawing/2014/main" id="{BCCDF1AD-DD4D-54E9-BA49-54B7D36A6AB4}"/>
              </a:ext>
            </a:extLst>
          </p:cNvPr>
          <p:cNvSpPr/>
          <p:nvPr/>
        </p:nvSpPr>
        <p:spPr>
          <a:xfrm>
            <a:off x="8113849" y="3996056"/>
            <a:ext cx="489556" cy="402197"/>
          </a:xfrm>
          <a:custGeom>
            <a:avLst/>
            <a:gdLst>
              <a:gd name="connsiteX0" fmla="*/ 0 w 499383"/>
              <a:gd name="connsiteY0" fmla="*/ 505812 h 505812"/>
              <a:gd name="connsiteX1" fmla="*/ 249692 w 499383"/>
              <a:gd name="connsiteY1" fmla="*/ 0 h 505812"/>
              <a:gd name="connsiteX2" fmla="*/ 499383 w 499383"/>
              <a:gd name="connsiteY2" fmla="*/ 505812 h 505812"/>
              <a:gd name="connsiteX3" fmla="*/ 0 w 499383"/>
              <a:gd name="connsiteY3" fmla="*/ 505812 h 505812"/>
              <a:gd name="connsiteX0" fmla="*/ 0 w 471951"/>
              <a:gd name="connsiteY0" fmla="*/ 615540 h 615540"/>
              <a:gd name="connsiteX1" fmla="*/ 222260 w 471951"/>
              <a:gd name="connsiteY1" fmla="*/ 0 h 615540"/>
              <a:gd name="connsiteX2" fmla="*/ 471951 w 471951"/>
              <a:gd name="connsiteY2" fmla="*/ 505812 h 615540"/>
              <a:gd name="connsiteX3" fmla="*/ 0 w 471951"/>
              <a:gd name="connsiteY3" fmla="*/ 615540 h 615540"/>
              <a:gd name="connsiteX0" fmla="*/ 0 w 609111"/>
              <a:gd name="connsiteY0" fmla="*/ 615540 h 615540"/>
              <a:gd name="connsiteX1" fmla="*/ 222260 w 609111"/>
              <a:gd name="connsiteY1" fmla="*/ 0 h 615540"/>
              <a:gd name="connsiteX2" fmla="*/ 609111 w 609111"/>
              <a:gd name="connsiteY2" fmla="*/ 505812 h 615540"/>
              <a:gd name="connsiteX3" fmla="*/ 0 w 609111"/>
              <a:gd name="connsiteY3" fmla="*/ 615540 h 615540"/>
              <a:gd name="connsiteX0" fmla="*/ 0 w 609111"/>
              <a:gd name="connsiteY0" fmla="*/ 597252 h 597252"/>
              <a:gd name="connsiteX1" fmla="*/ 75956 w 609111"/>
              <a:gd name="connsiteY1" fmla="*/ 0 h 597252"/>
              <a:gd name="connsiteX2" fmla="*/ 609111 w 609111"/>
              <a:gd name="connsiteY2" fmla="*/ 487524 h 597252"/>
              <a:gd name="connsiteX3" fmla="*/ 0 w 609111"/>
              <a:gd name="connsiteY3" fmla="*/ 597252 h 597252"/>
              <a:gd name="connsiteX0" fmla="*/ 0 w 634511"/>
              <a:gd name="connsiteY0" fmla="*/ 603602 h 603602"/>
              <a:gd name="connsiteX1" fmla="*/ 101356 w 634511"/>
              <a:gd name="connsiteY1" fmla="*/ 0 h 603602"/>
              <a:gd name="connsiteX2" fmla="*/ 634511 w 634511"/>
              <a:gd name="connsiteY2" fmla="*/ 487524 h 603602"/>
              <a:gd name="connsiteX3" fmla="*/ 0 w 634511"/>
              <a:gd name="connsiteY3" fmla="*/ 603602 h 603602"/>
              <a:gd name="connsiteX0" fmla="*/ 0 w 634511"/>
              <a:gd name="connsiteY0" fmla="*/ 511940 h 511940"/>
              <a:gd name="connsiteX1" fmla="*/ 204979 w 634511"/>
              <a:gd name="connsiteY1" fmla="*/ 0 h 511940"/>
              <a:gd name="connsiteX2" fmla="*/ 634511 w 634511"/>
              <a:gd name="connsiteY2" fmla="*/ 395862 h 511940"/>
              <a:gd name="connsiteX3" fmla="*/ 0 w 634511"/>
              <a:gd name="connsiteY3" fmla="*/ 511940 h 511940"/>
              <a:gd name="connsiteX0" fmla="*/ 0 w 554801"/>
              <a:gd name="connsiteY0" fmla="*/ 511940 h 579189"/>
              <a:gd name="connsiteX1" fmla="*/ 204979 w 554801"/>
              <a:gd name="connsiteY1" fmla="*/ 0 h 579189"/>
              <a:gd name="connsiteX2" fmla="*/ 554801 w 554801"/>
              <a:gd name="connsiteY2" fmla="*/ 579189 h 579189"/>
              <a:gd name="connsiteX3" fmla="*/ 0 w 554801"/>
              <a:gd name="connsiteY3" fmla="*/ 511940 h 579189"/>
              <a:gd name="connsiteX0" fmla="*/ 0 w 674366"/>
              <a:gd name="connsiteY0" fmla="*/ 536940 h 579189"/>
              <a:gd name="connsiteX1" fmla="*/ 324544 w 674366"/>
              <a:gd name="connsiteY1" fmla="*/ 0 h 579189"/>
              <a:gd name="connsiteX2" fmla="*/ 674366 w 674366"/>
              <a:gd name="connsiteY2" fmla="*/ 579189 h 579189"/>
              <a:gd name="connsiteX3" fmla="*/ 0 w 674366"/>
              <a:gd name="connsiteY3" fmla="*/ 536940 h 579189"/>
            </a:gdLst>
            <a:ahLst/>
            <a:cxnLst>
              <a:cxn ang="0">
                <a:pos x="connsiteX0" y="connsiteY0"/>
              </a:cxn>
              <a:cxn ang="0">
                <a:pos x="connsiteX1" y="connsiteY1"/>
              </a:cxn>
              <a:cxn ang="0">
                <a:pos x="connsiteX2" y="connsiteY2"/>
              </a:cxn>
              <a:cxn ang="0">
                <a:pos x="connsiteX3" y="connsiteY3"/>
              </a:cxn>
            </a:cxnLst>
            <a:rect l="l" t="t" r="r" b="b"/>
            <a:pathLst>
              <a:path w="674366" h="579189">
                <a:moveTo>
                  <a:pt x="0" y="536940"/>
                </a:moveTo>
                <a:lnTo>
                  <a:pt x="324544" y="0"/>
                </a:lnTo>
                <a:lnTo>
                  <a:pt x="674366" y="579189"/>
                </a:lnTo>
                <a:lnTo>
                  <a:pt x="0" y="536940"/>
                </a:lnTo>
                <a:close/>
              </a:path>
            </a:pathLst>
          </a:custGeom>
          <a:solidFill>
            <a:srgbClr val="8ED973">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2" name="Picture 141" descr="A white sphere with a black background&#10;&#10;Description automatically generated">
            <a:extLst>
              <a:ext uri="{FF2B5EF4-FFF2-40B4-BE49-F238E27FC236}">
                <a16:creationId xmlns:a16="http://schemas.microsoft.com/office/drawing/2014/main" id="{9FA741CB-10A2-1A93-9C80-2EE6E6EE3725}"/>
              </a:ext>
            </a:extLst>
          </p:cNvPr>
          <p:cNvPicPr>
            <a:picLocks noChangeAspect="1"/>
          </p:cNvPicPr>
          <p:nvPr/>
        </p:nvPicPr>
        <p:blipFill rotWithShape="1">
          <a:blip r:embed="rId3">
            <a:extLst>
              <a:ext uri="{28A0092B-C50C-407E-A947-70E740481C1C}">
                <a14:useLocalDpi xmlns:a14="http://schemas.microsoft.com/office/drawing/2010/main" val="0"/>
              </a:ext>
            </a:extLst>
          </a:blip>
          <a:srcRect l="36484" t="13194" r="25390" b="19305"/>
          <a:stretch/>
        </p:blipFill>
        <p:spPr>
          <a:xfrm>
            <a:off x="5626198" y="3368799"/>
            <a:ext cx="1616008" cy="1617831"/>
          </a:xfrm>
          <a:prstGeom prst="rect">
            <a:avLst/>
          </a:prstGeom>
        </p:spPr>
      </p:pic>
      <p:sp>
        <p:nvSpPr>
          <p:cNvPr id="143" name="Isosceles Triangle 1">
            <a:extLst>
              <a:ext uri="{FF2B5EF4-FFF2-40B4-BE49-F238E27FC236}">
                <a16:creationId xmlns:a16="http://schemas.microsoft.com/office/drawing/2014/main" id="{21EC7617-8BCF-EE34-3F00-F34C74B80798}"/>
              </a:ext>
            </a:extLst>
          </p:cNvPr>
          <p:cNvSpPr/>
          <p:nvPr/>
        </p:nvSpPr>
        <p:spPr>
          <a:xfrm>
            <a:off x="6287702" y="3902265"/>
            <a:ext cx="460624" cy="510154"/>
          </a:xfrm>
          <a:custGeom>
            <a:avLst/>
            <a:gdLst>
              <a:gd name="connsiteX0" fmla="*/ 0 w 499383"/>
              <a:gd name="connsiteY0" fmla="*/ 505812 h 505812"/>
              <a:gd name="connsiteX1" fmla="*/ 249692 w 499383"/>
              <a:gd name="connsiteY1" fmla="*/ 0 h 505812"/>
              <a:gd name="connsiteX2" fmla="*/ 499383 w 499383"/>
              <a:gd name="connsiteY2" fmla="*/ 505812 h 505812"/>
              <a:gd name="connsiteX3" fmla="*/ 0 w 499383"/>
              <a:gd name="connsiteY3" fmla="*/ 505812 h 505812"/>
              <a:gd name="connsiteX0" fmla="*/ 0 w 471951"/>
              <a:gd name="connsiteY0" fmla="*/ 615540 h 615540"/>
              <a:gd name="connsiteX1" fmla="*/ 222260 w 471951"/>
              <a:gd name="connsiteY1" fmla="*/ 0 h 615540"/>
              <a:gd name="connsiteX2" fmla="*/ 471951 w 471951"/>
              <a:gd name="connsiteY2" fmla="*/ 505812 h 615540"/>
              <a:gd name="connsiteX3" fmla="*/ 0 w 471951"/>
              <a:gd name="connsiteY3" fmla="*/ 615540 h 615540"/>
              <a:gd name="connsiteX0" fmla="*/ 0 w 609111"/>
              <a:gd name="connsiteY0" fmla="*/ 615540 h 615540"/>
              <a:gd name="connsiteX1" fmla="*/ 222260 w 609111"/>
              <a:gd name="connsiteY1" fmla="*/ 0 h 615540"/>
              <a:gd name="connsiteX2" fmla="*/ 609111 w 609111"/>
              <a:gd name="connsiteY2" fmla="*/ 505812 h 615540"/>
              <a:gd name="connsiteX3" fmla="*/ 0 w 609111"/>
              <a:gd name="connsiteY3" fmla="*/ 615540 h 615540"/>
              <a:gd name="connsiteX0" fmla="*/ 0 w 609111"/>
              <a:gd name="connsiteY0" fmla="*/ 597252 h 597252"/>
              <a:gd name="connsiteX1" fmla="*/ 75956 w 609111"/>
              <a:gd name="connsiteY1" fmla="*/ 0 h 597252"/>
              <a:gd name="connsiteX2" fmla="*/ 609111 w 609111"/>
              <a:gd name="connsiteY2" fmla="*/ 487524 h 597252"/>
              <a:gd name="connsiteX3" fmla="*/ 0 w 609111"/>
              <a:gd name="connsiteY3" fmla="*/ 597252 h 597252"/>
              <a:gd name="connsiteX0" fmla="*/ 0 w 634511"/>
              <a:gd name="connsiteY0" fmla="*/ 603602 h 603602"/>
              <a:gd name="connsiteX1" fmla="*/ 101356 w 634511"/>
              <a:gd name="connsiteY1" fmla="*/ 0 h 603602"/>
              <a:gd name="connsiteX2" fmla="*/ 634511 w 634511"/>
              <a:gd name="connsiteY2" fmla="*/ 487524 h 603602"/>
              <a:gd name="connsiteX3" fmla="*/ 0 w 634511"/>
              <a:gd name="connsiteY3" fmla="*/ 603602 h 603602"/>
              <a:gd name="connsiteX0" fmla="*/ 0 w 634511"/>
              <a:gd name="connsiteY0" fmla="*/ 116078 h 734654"/>
              <a:gd name="connsiteX1" fmla="*/ 351115 w 634511"/>
              <a:gd name="connsiteY1" fmla="*/ 734654 h 734654"/>
              <a:gd name="connsiteX2" fmla="*/ 634511 w 634511"/>
              <a:gd name="connsiteY2" fmla="*/ 0 h 734654"/>
              <a:gd name="connsiteX3" fmla="*/ 0 w 634511"/>
              <a:gd name="connsiteY3" fmla="*/ 116078 h 734654"/>
            </a:gdLst>
            <a:ahLst/>
            <a:cxnLst>
              <a:cxn ang="0">
                <a:pos x="connsiteX0" y="connsiteY0"/>
              </a:cxn>
              <a:cxn ang="0">
                <a:pos x="connsiteX1" y="connsiteY1"/>
              </a:cxn>
              <a:cxn ang="0">
                <a:pos x="connsiteX2" y="connsiteY2"/>
              </a:cxn>
              <a:cxn ang="0">
                <a:pos x="connsiteX3" y="connsiteY3"/>
              </a:cxn>
            </a:cxnLst>
            <a:rect l="l" t="t" r="r" b="b"/>
            <a:pathLst>
              <a:path w="634511" h="734654">
                <a:moveTo>
                  <a:pt x="0" y="116078"/>
                </a:moveTo>
                <a:lnTo>
                  <a:pt x="351115" y="734654"/>
                </a:lnTo>
                <a:lnTo>
                  <a:pt x="634511" y="0"/>
                </a:lnTo>
                <a:lnTo>
                  <a:pt x="0" y="116078"/>
                </a:lnTo>
                <a:close/>
              </a:path>
            </a:pathLst>
          </a:custGeom>
          <a:solidFill>
            <a:srgbClr val="FFFF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Isosceles Triangle 1">
            <a:extLst>
              <a:ext uri="{FF2B5EF4-FFF2-40B4-BE49-F238E27FC236}">
                <a16:creationId xmlns:a16="http://schemas.microsoft.com/office/drawing/2014/main" id="{15B7C78A-2369-C09B-18A9-3A818F63FB9C}"/>
              </a:ext>
            </a:extLst>
          </p:cNvPr>
          <p:cNvSpPr/>
          <p:nvPr/>
        </p:nvSpPr>
        <p:spPr>
          <a:xfrm>
            <a:off x="6282560" y="3567726"/>
            <a:ext cx="460624" cy="419150"/>
          </a:xfrm>
          <a:custGeom>
            <a:avLst/>
            <a:gdLst>
              <a:gd name="connsiteX0" fmla="*/ 0 w 499383"/>
              <a:gd name="connsiteY0" fmla="*/ 505812 h 505812"/>
              <a:gd name="connsiteX1" fmla="*/ 249692 w 499383"/>
              <a:gd name="connsiteY1" fmla="*/ 0 h 505812"/>
              <a:gd name="connsiteX2" fmla="*/ 499383 w 499383"/>
              <a:gd name="connsiteY2" fmla="*/ 505812 h 505812"/>
              <a:gd name="connsiteX3" fmla="*/ 0 w 499383"/>
              <a:gd name="connsiteY3" fmla="*/ 505812 h 505812"/>
              <a:gd name="connsiteX0" fmla="*/ 0 w 471951"/>
              <a:gd name="connsiteY0" fmla="*/ 615540 h 615540"/>
              <a:gd name="connsiteX1" fmla="*/ 222260 w 471951"/>
              <a:gd name="connsiteY1" fmla="*/ 0 h 615540"/>
              <a:gd name="connsiteX2" fmla="*/ 471951 w 471951"/>
              <a:gd name="connsiteY2" fmla="*/ 505812 h 615540"/>
              <a:gd name="connsiteX3" fmla="*/ 0 w 471951"/>
              <a:gd name="connsiteY3" fmla="*/ 615540 h 615540"/>
              <a:gd name="connsiteX0" fmla="*/ 0 w 609111"/>
              <a:gd name="connsiteY0" fmla="*/ 615540 h 615540"/>
              <a:gd name="connsiteX1" fmla="*/ 222260 w 609111"/>
              <a:gd name="connsiteY1" fmla="*/ 0 h 615540"/>
              <a:gd name="connsiteX2" fmla="*/ 609111 w 609111"/>
              <a:gd name="connsiteY2" fmla="*/ 505812 h 615540"/>
              <a:gd name="connsiteX3" fmla="*/ 0 w 609111"/>
              <a:gd name="connsiteY3" fmla="*/ 615540 h 615540"/>
              <a:gd name="connsiteX0" fmla="*/ 0 w 609111"/>
              <a:gd name="connsiteY0" fmla="*/ 597252 h 597252"/>
              <a:gd name="connsiteX1" fmla="*/ 75956 w 609111"/>
              <a:gd name="connsiteY1" fmla="*/ 0 h 597252"/>
              <a:gd name="connsiteX2" fmla="*/ 609111 w 609111"/>
              <a:gd name="connsiteY2" fmla="*/ 487524 h 597252"/>
              <a:gd name="connsiteX3" fmla="*/ 0 w 609111"/>
              <a:gd name="connsiteY3" fmla="*/ 597252 h 597252"/>
              <a:gd name="connsiteX0" fmla="*/ 0 w 634511"/>
              <a:gd name="connsiteY0" fmla="*/ 603602 h 603602"/>
              <a:gd name="connsiteX1" fmla="*/ 101356 w 634511"/>
              <a:gd name="connsiteY1" fmla="*/ 0 h 603602"/>
              <a:gd name="connsiteX2" fmla="*/ 634511 w 634511"/>
              <a:gd name="connsiteY2" fmla="*/ 487524 h 603602"/>
              <a:gd name="connsiteX3" fmla="*/ 0 w 634511"/>
              <a:gd name="connsiteY3" fmla="*/ 603602 h 603602"/>
            </a:gdLst>
            <a:ahLst/>
            <a:cxnLst>
              <a:cxn ang="0">
                <a:pos x="connsiteX0" y="connsiteY0"/>
              </a:cxn>
              <a:cxn ang="0">
                <a:pos x="connsiteX1" y="connsiteY1"/>
              </a:cxn>
              <a:cxn ang="0">
                <a:pos x="connsiteX2" y="connsiteY2"/>
              </a:cxn>
              <a:cxn ang="0">
                <a:pos x="connsiteX3" y="connsiteY3"/>
              </a:cxn>
            </a:cxnLst>
            <a:rect l="l" t="t" r="r" b="b"/>
            <a:pathLst>
              <a:path w="634511" h="603602">
                <a:moveTo>
                  <a:pt x="0" y="603602"/>
                </a:moveTo>
                <a:lnTo>
                  <a:pt x="101356" y="0"/>
                </a:lnTo>
                <a:lnTo>
                  <a:pt x="634511" y="487524"/>
                </a:lnTo>
                <a:lnTo>
                  <a:pt x="0" y="603602"/>
                </a:lnTo>
                <a:close/>
              </a:path>
            </a:pathLst>
          </a:custGeom>
          <a:solidFill>
            <a:srgbClr val="96DCF8">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Oval 144">
            <a:extLst>
              <a:ext uri="{FF2B5EF4-FFF2-40B4-BE49-F238E27FC236}">
                <a16:creationId xmlns:a16="http://schemas.microsoft.com/office/drawing/2014/main" id="{9153A793-7336-CF9E-1615-E59100622A55}"/>
              </a:ext>
            </a:extLst>
          </p:cNvPr>
          <p:cNvSpPr/>
          <p:nvPr/>
        </p:nvSpPr>
        <p:spPr>
          <a:xfrm>
            <a:off x="3275267" y="5722735"/>
            <a:ext cx="72551" cy="71185"/>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bg2">
                  <a:lumMod val="25000"/>
                </a:schemeClr>
              </a:solidFill>
            </a:endParaRPr>
          </a:p>
        </p:txBody>
      </p:sp>
      <p:sp>
        <p:nvSpPr>
          <p:cNvPr id="146" name="Parallelogram 145">
            <a:extLst>
              <a:ext uri="{FF2B5EF4-FFF2-40B4-BE49-F238E27FC236}">
                <a16:creationId xmlns:a16="http://schemas.microsoft.com/office/drawing/2014/main" id="{CF6576C7-762E-AB46-854B-A309BF67DD8A}"/>
              </a:ext>
            </a:extLst>
          </p:cNvPr>
          <p:cNvSpPr/>
          <p:nvPr/>
        </p:nvSpPr>
        <p:spPr>
          <a:xfrm>
            <a:off x="11094374" y="5146154"/>
            <a:ext cx="625036" cy="668266"/>
          </a:xfrm>
          <a:prstGeom prst="parallelogram">
            <a:avLst>
              <a:gd name="adj" fmla="val 0"/>
            </a:avLst>
          </a:prstGeom>
          <a:solidFill>
            <a:schemeClr val="accent6">
              <a:lumMod val="40000"/>
              <a:lumOff val="60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cxnSp>
        <p:nvCxnSpPr>
          <p:cNvPr id="147" name="Straight Arrow Connector 146">
            <a:extLst>
              <a:ext uri="{FF2B5EF4-FFF2-40B4-BE49-F238E27FC236}">
                <a16:creationId xmlns:a16="http://schemas.microsoft.com/office/drawing/2014/main" id="{D82E306C-2081-46F0-0FD9-C70CF510FBBD}"/>
              </a:ext>
            </a:extLst>
          </p:cNvPr>
          <p:cNvCxnSpPr>
            <a:cxnSpLocks/>
          </p:cNvCxnSpPr>
          <p:nvPr/>
        </p:nvCxnSpPr>
        <p:spPr>
          <a:xfrm flipH="1">
            <a:off x="3298732" y="5593898"/>
            <a:ext cx="416515" cy="16185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8" name="Rectangle 147">
            <a:extLst>
              <a:ext uri="{FF2B5EF4-FFF2-40B4-BE49-F238E27FC236}">
                <a16:creationId xmlns:a16="http://schemas.microsoft.com/office/drawing/2014/main" id="{1012A27D-DF26-53E8-12B6-A03C64E4DB25}"/>
              </a:ext>
            </a:extLst>
          </p:cNvPr>
          <p:cNvSpPr/>
          <p:nvPr/>
        </p:nvSpPr>
        <p:spPr>
          <a:xfrm>
            <a:off x="2983358" y="5374319"/>
            <a:ext cx="634128" cy="668563"/>
          </a:xfrm>
          <a:prstGeom prst="rect">
            <a:avLst/>
          </a:prstGeom>
          <a:noFill/>
          <a:ln w="127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49" name="Parallelogram 148">
            <a:extLst>
              <a:ext uri="{FF2B5EF4-FFF2-40B4-BE49-F238E27FC236}">
                <a16:creationId xmlns:a16="http://schemas.microsoft.com/office/drawing/2014/main" id="{117FF3E7-D700-D438-C28D-729DB7CE4259}"/>
              </a:ext>
            </a:extLst>
          </p:cNvPr>
          <p:cNvSpPr/>
          <p:nvPr/>
        </p:nvSpPr>
        <p:spPr>
          <a:xfrm rot="16200000" flipV="1">
            <a:off x="3285571" y="5499854"/>
            <a:ext cx="865418" cy="215886"/>
          </a:xfrm>
          <a:prstGeom prst="parallelogram">
            <a:avLst>
              <a:gd name="adj" fmla="val 93511"/>
            </a:avLst>
          </a:prstGeom>
          <a:solidFill>
            <a:schemeClr val="accent6">
              <a:lumMod val="60000"/>
              <a:lumOff val="40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50" name="Parallelogram 149">
            <a:extLst>
              <a:ext uri="{FF2B5EF4-FFF2-40B4-BE49-F238E27FC236}">
                <a16:creationId xmlns:a16="http://schemas.microsoft.com/office/drawing/2014/main" id="{40E48271-9C45-2723-357D-4C6D985B2575}"/>
              </a:ext>
            </a:extLst>
          </p:cNvPr>
          <p:cNvSpPr/>
          <p:nvPr/>
        </p:nvSpPr>
        <p:spPr>
          <a:xfrm rot="16200000" flipV="1">
            <a:off x="3872271" y="5469751"/>
            <a:ext cx="865418" cy="215886"/>
          </a:xfrm>
          <a:prstGeom prst="parallelogram">
            <a:avLst>
              <a:gd name="adj" fmla="val 93511"/>
            </a:avLst>
          </a:prstGeom>
          <a:solidFill>
            <a:schemeClr val="accent5">
              <a:lumMod val="60000"/>
              <a:lumOff val="40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51" name="Oval 150">
            <a:extLst>
              <a:ext uri="{FF2B5EF4-FFF2-40B4-BE49-F238E27FC236}">
                <a16:creationId xmlns:a16="http://schemas.microsoft.com/office/drawing/2014/main" id="{B9D68C1A-C6C6-8571-8236-EC407464AADA}"/>
              </a:ext>
            </a:extLst>
          </p:cNvPr>
          <p:cNvSpPr/>
          <p:nvPr/>
        </p:nvSpPr>
        <p:spPr>
          <a:xfrm>
            <a:off x="5846569" y="6061123"/>
            <a:ext cx="72551" cy="7118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bg2">
                  <a:lumMod val="25000"/>
                </a:schemeClr>
              </a:solidFill>
            </a:endParaRPr>
          </a:p>
        </p:txBody>
      </p:sp>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79AB7357-B63B-8074-A476-7E08AC6B19EB}"/>
                  </a:ext>
                </a:extLst>
              </p:cNvPr>
              <p:cNvSpPr txBox="1"/>
              <p:nvPr/>
            </p:nvSpPr>
            <p:spPr>
              <a:xfrm>
                <a:off x="5575558" y="5828280"/>
                <a:ext cx="286618"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1200" i="1" smtClean="0">
                              <a:solidFill>
                                <a:schemeClr val="accent5">
                                  <a:lumMod val="60000"/>
                                  <a:lumOff val="40000"/>
                                </a:schemeClr>
                              </a:solidFill>
                              <a:latin typeface="Cambria Math" panose="02040503050406030204" pitchFamily="18" charset="0"/>
                            </a:rPr>
                          </m:ctrlPr>
                        </m:sSupPr>
                        <m:e>
                          <m:r>
                            <a:rPr lang="en-US" altLang="zh-CN" sz="1200" i="1">
                              <a:solidFill>
                                <a:schemeClr val="accent5">
                                  <a:lumMod val="60000"/>
                                  <a:lumOff val="40000"/>
                                </a:schemeClr>
                              </a:solidFill>
                              <a:latin typeface="Cambria Math" panose="02040503050406030204" pitchFamily="18" charset="0"/>
                            </a:rPr>
                            <m:t>𝑣</m:t>
                          </m:r>
                        </m:e>
                        <m:sup>
                          <m:r>
                            <a:rPr lang="en-US" altLang="zh-CN" sz="1200" i="1">
                              <a:solidFill>
                                <a:schemeClr val="accent5">
                                  <a:lumMod val="60000"/>
                                  <a:lumOff val="40000"/>
                                </a:schemeClr>
                              </a:solidFill>
                              <a:latin typeface="Cambria Math" panose="02040503050406030204" pitchFamily="18" charset="0"/>
                            </a:rPr>
                            <m:t>𝐵</m:t>
                          </m:r>
                        </m:sup>
                      </m:sSup>
                    </m:oMath>
                  </m:oMathPara>
                </a14:m>
                <a:endParaRPr lang="zh-CN" altLang="en-US" sz="1200">
                  <a:solidFill>
                    <a:schemeClr val="accent5">
                      <a:lumMod val="60000"/>
                      <a:lumOff val="40000"/>
                    </a:schemeClr>
                  </a:solidFill>
                </a:endParaRPr>
              </a:p>
            </p:txBody>
          </p:sp>
        </mc:Choice>
        <mc:Fallback xmlns="">
          <p:sp>
            <p:nvSpPr>
              <p:cNvPr id="152" name="TextBox 151">
                <a:extLst>
                  <a:ext uri="{FF2B5EF4-FFF2-40B4-BE49-F238E27FC236}">
                    <a16:creationId xmlns:a16="http://schemas.microsoft.com/office/drawing/2014/main" id="{79AB7357-B63B-8074-A476-7E08AC6B19EB}"/>
                  </a:ext>
                </a:extLst>
              </p:cNvPr>
              <p:cNvSpPr txBox="1">
                <a:spLocks noRot="1" noChangeAspect="1" noMove="1" noResize="1" noEditPoints="1" noAdjustHandles="1" noChangeArrowheads="1" noChangeShapeType="1" noTextEdit="1"/>
              </p:cNvSpPr>
              <p:nvPr/>
            </p:nvSpPr>
            <p:spPr>
              <a:xfrm>
                <a:off x="5575558" y="5828280"/>
                <a:ext cx="286618" cy="276999"/>
              </a:xfrm>
              <a:prstGeom prst="rect">
                <a:avLst/>
              </a:prstGeom>
              <a:blipFill>
                <a:blip r:embed="rId4"/>
                <a:stretch>
                  <a:fillRect r="-4255"/>
                </a:stretch>
              </a:blipFill>
            </p:spPr>
            <p:txBody>
              <a:bodyPr/>
              <a:lstStyle/>
              <a:p>
                <a:r>
                  <a:rPr lang="zh-CN" altLang="en-US">
                    <a:noFill/>
                  </a:rPr>
                  <a:t> </a:t>
                </a:r>
              </a:p>
            </p:txBody>
          </p:sp>
        </mc:Fallback>
      </mc:AlternateContent>
      <p:cxnSp>
        <p:nvCxnSpPr>
          <p:cNvPr id="153" name="Straight Arrow Connector 152">
            <a:extLst>
              <a:ext uri="{FF2B5EF4-FFF2-40B4-BE49-F238E27FC236}">
                <a16:creationId xmlns:a16="http://schemas.microsoft.com/office/drawing/2014/main" id="{C8E8DA81-1456-650A-EFFC-373137B05296}"/>
              </a:ext>
            </a:extLst>
          </p:cNvPr>
          <p:cNvCxnSpPr>
            <a:cxnSpLocks/>
          </p:cNvCxnSpPr>
          <p:nvPr/>
        </p:nvCxnSpPr>
        <p:spPr>
          <a:xfrm flipH="1">
            <a:off x="5879480" y="5880132"/>
            <a:ext cx="369680" cy="213733"/>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154" name="Oval 153">
            <a:extLst>
              <a:ext uri="{FF2B5EF4-FFF2-40B4-BE49-F238E27FC236}">
                <a16:creationId xmlns:a16="http://schemas.microsoft.com/office/drawing/2014/main" id="{7E19942F-A196-CB2C-F48D-B8960D3E7B47}"/>
              </a:ext>
            </a:extLst>
          </p:cNvPr>
          <p:cNvSpPr/>
          <p:nvPr/>
        </p:nvSpPr>
        <p:spPr>
          <a:xfrm>
            <a:off x="1072840" y="5759114"/>
            <a:ext cx="72551" cy="7118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accent5">
                  <a:lumMod val="60000"/>
                  <a:lumOff val="40000"/>
                </a:schemeClr>
              </a:solidFill>
            </a:endParaRPr>
          </a:p>
        </p:txBody>
      </p:sp>
      <p:cxnSp>
        <p:nvCxnSpPr>
          <p:cNvPr id="155" name="Straight Arrow Connector 154">
            <a:extLst>
              <a:ext uri="{FF2B5EF4-FFF2-40B4-BE49-F238E27FC236}">
                <a16:creationId xmlns:a16="http://schemas.microsoft.com/office/drawing/2014/main" id="{A95E971B-FA1D-24F8-E8DE-5EF17FBEEE32}"/>
              </a:ext>
            </a:extLst>
          </p:cNvPr>
          <p:cNvCxnSpPr>
            <a:cxnSpLocks/>
          </p:cNvCxnSpPr>
          <p:nvPr/>
        </p:nvCxnSpPr>
        <p:spPr>
          <a:xfrm flipH="1">
            <a:off x="1109555" y="5615870"/>
            <a:ext cx="464457" cy="184078"/>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156" name="Parallelogram 155">
            <a:extLst>
              <a:ext uri="{FF2B5EF4-FFF2-40B4-BE49-F238E27FC236}">
                <a16:creationId xmlns:a16="http://schemas.microsoft.com/office/drawing/2014/main" id="{E2EBF0F9-A188-5293-EE04-25751EC6D4DA}"/>
              </a:ext>
            </a:extLst>
          </p:cNvPr>
          <p:cNvSpPr/>
          <p:nvPr/>
        </p:nvSpPr>
        <p:spPr>
          <a:xfrm>
            <a:off x="8757282" y="5805605"/>
            <a:ext cx="817782" cy="187415"/>
          </a:xfrm>
          <a:prstGeom prst="parallelogram">
            <a:avLst>
              <a:gd name="adj" fmla="val 107223"/>
            </a:avLst>
          </a:prstGeom>
          <a:solidFill>
            <a:schemeClr val="accent5">
              <a:lumMod val="60000"/>
              <a:lumOff val="40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57" name="Oval 156">
            <a:extLst>
              <a:ext uri="{FF2B5EF4-FFF2-40B4-BE49-F238E27FC236}">
                <a16:creationId xmlns:a16="http://schemas.microsoft.com/office/drawing/2014/main" id="{C2D94FF4-42BA-DB30-65EA-C34A5BFD68E5}"/>
              </a:ext>
            </a:extLst>
          </p:cNvPr>
          <p:cNvSpPr/>
          <p:nvPr/>
        </p:nvSpPr>
        <p:spPr>
          <a:xfrm>
            <a:off x="1533538" y="5580278"/>
            <a:ext cx="72551" cy="7118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accent5">
                  <a:lumMod val="60000"/>
                  <a:lumOff val="40000"/>
                </a:schemeClr>
              </a:solidFill>
            </a:endParaRPr>
          </a:p>
        </p:txBody>
      </p:sp>
      <p:sp>
        <p:nvSpPr>
          <p:cNvPr id="158" name="TextBox 157">
            <a:extLst>
              <a:ext uri="{FF2B5EF4-FFF2-40B4-BE49-F238E27FC236}">
                <a16:creationId xmlns:a16="http://schemas.microsoft.com/office/drawing/2014/main" id="{BFC395B9-B3CC-4CCC-FA30-F5030C66CA83}"/>
              </a:ext>
            </a:extLst>
          </p:cNvPr>
          <p:cNvSpPr txBox="1"/>
          <p:nvPr/>
        </p:nvSpPr>
        <p:spPr>
          <a:xfrm>
            <a:off x="592354" y="3035156"/>
            <a:ext cx="1800493" cy="276999"/>
          </a:xfrm>
          <a:prstGeom prst="rect">
            <a:avLst/>
          </a:prstGeom>
          <a:noFill/>
        </p:spPr>
        <p:txBody>
          <a:bodyPr wrap="none" rtlCol="0">
            <a:spAutoFit/>
          </a:bodyPr>
          <a:lstStyle/>
          <a:p>
            <a:r>
              <a:rPr lang="en-US" altLang="zh-CN" sz="1200">
                <a:latin typeface="Linux Libertine" panose="02000503000000000000" pitchFamily="2" charset="0"/>
                <a:cs typeface="Linux Libertine" panose="02000503000000000000" pitchFamily="2" charset="0"/>
              </a:rPr>
              <a:t>(a)</a:t>
            </a:r>
            <a:r>
              <a:rPr lang="zh-CN" altLang="en-US" sz="1200">
                <a:latin typeface="Linux Libertine" panose="02000503000000000000" pitchFamily="2" charset="0"/>
                <a:cs typeface="Linux Libertine" panose="02000503000000000000" pitchFamily="2" charset="0"/>
              </a:rPr>
              <a:t> </a:t>
            </a:r>
            <a:r>
              <a:rPr lang="en-US" altLang="zh-CN" sz="1200">
                <a:latin typeface="Linux Libertine" panose="02000503000000000000" pitchFamily="2" charset="0"/>
                <a:ea typeface="Linux Libertine" panose="02000503000000000000" pitchFamily="2" charset="0"/>
                <a:cs typeface="Linux Libertine" panose="02000503000000000000" pitchFamily="2" charset="0"/>
              </a:rPr>
              <a:t>Case 1: Edge Mutation</a:t>
            </a:r>
            <a:endParaRPr lang="zh-CN" altLang="en-US" sz="1200" dirty="0">
              <a:latin typeface="Linux Libertine" panose="02000503000000000000" pitchFamily="2" charset="0"/>
              <a:cs typeface="Linux Libertine" panose="02000503000000000000" pitchFamily="2" charset="0"/>
            </a:endParaRPr>
          </a:p>
        </p:txBody>
      </p:sp>
      <p:sp>
        <p:nvSpPr>
          <p:cNvPr id="159" name="TextBox 158">
            <a:extLst>
              <a:ext uri="{FF2B5EF4-FFF2-40B4-BE49-F238E27FC236}">
                <a16:creationId xmlns:a16="http://schemas.microsoft.com/office/drawing/2014/main" id="{AAE5633F-6175-D671-FA7C-D693E7B3A436}"/>
              </a:ext>
            </a:extLst>
          </p:cNvPr>
          <p:cNvSpPr txBox="1"/>
          <p:nvPr/>
        </p:nvSpPr>
        <p:spPr>
          <a:xfrm>
            <a:off x="171114" y="5193283"/>
            <a:ext cx="713392" cy="646331"/>
          </a:xfrm>
          <a:prstGeom prst="rect">
            <a:avLst/>
          </a:prstGeom>
          <a:noFill/>
        </p:spPr>
        <p:txBody>
          <a:bodyPr wrap="square" rtlCol="0">
            <a:spAutoFit/>
          </a:bodyPr>
          <a:lstStyle/>
          <a:p>
            <a:r>
              <a:rPr lang="en-US" altLang="zh-CN" sz="1200" dirty="0">
                <a:latin typeface="Linux Libertine" panose="02000503000000000000" pitchFamily="2" charset="0"/>
                <a:ea typeface="Linux Libertine" panose="02000503000000000000" pitchFamily="2" charset="0"/>
                <a:cs typeface="Linux Libertine" panose="02000503000000000000" pitchFamily="2" charset="0"/>
              </a:rPr>
              <a:t>Primary </a:t>
            </a:r>
            <a:r>
              <a:rPr lang="en-US" altLang="zh-CN" sz="1200">
                <a:latin typeface="Linux Libertine" panose="02000503000000000000" pitchFamily="2" charset="0"/>
                <a:ea typeface="Linux Libertine" panose="02000503000000000000" pitchFamily="2" charset="0"/>
                <a:cs typeface="Linux Libertine" panose="02000503000000000000" pitchFamily="2" charset="0"/>
              </a:rPr>
              <a:t>Sample </a:t>
            </a:r>
          </a:p>
          <a:p>
            <a:r>
              <a:rPr lang="en-US" altLang="zh-CN" sz="1200">
                <a:latin typeface="Linux Libertine" panose="02000503000000000000" pitchFamily="2" charset="0"/>
                <a:ea typeface="Linux Libertine" panose="02000503000000000000" pitchFamily="2" charset="0"/>
                <a:cs typeface="Linux Libertine" panose="02000503000000000000" pitchFamily="2" charset="0"/>
              </a:rPr>
              <a:t>Space</a:t>
            </a:r>
            <a:endParaRPr lang="zh-CN" altLang="en-US" sz="1200" dirty="0">
              <a:latin typeface="Linux Libertine" panose="02000503000000000000" pitchFamily="2" charset="0"/>
              <a:cs typeface="Linux Libertine" panose="02000503000000000000" pitchFamily="2" charset="0"/>
            </a:endParaRPr>
          </a:p>
        </p:txBody>
      </p:sp>
      <p:sp>
        <p:nvSpPr>
          <p:cNvPr id="160" name="Arrow: Right 159">
            <a:extLst>
              <a:ext uri="{FF2B5EF4-FFF2-40B4-BE49-F238E27FC236}">
                <a16:creationId xmlns:a16="http://schemas.microsoft.com/office/drawing/2014/main" id="{1C56C428-85CC-3F05-D6EC-27441BB4F4FA}"/>
              </a:ext>
            </a:extLst>
          </p:cNvPr>
          <p:cNvSpPr/>
          <p:nvPr/>
        </p:nvSpPr>
        <p:spPr>
          <a:xfrm>
            <a:off x="2817833" y="4063679"/>
            <a:ext cx="209316" cy="248966"/>
          </a:xfrm>
          <a:prstGeom prst="right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161" name="Picture 160" descr="A white sphere with a black background&#10;&#10;Description automatically generated">
            <a:extLst>
              <a:ext uri="{FF2B5EF4-FFF2-40B4-BE49-F238E27FC236}">
                <a16:creationId xmlns:a16="http://schemas.microsoft.com/office/drawing/2014/main" id="{6168534C-575F-B815-FD9E-472B4ED97910}"/>
              </a:ext>
            </a:extLst>
          </p:cNvPr>
          <p:cNvPicPr>
            <a:picLocks noChangeAspect="1"/>
          </p:cNvPicPr>
          <p:nvPr/>
        </p:nvPicPr>
        <p:blipFill rotWithShape="1">
          <a:blip r:embed="rId3">
            <a:extLst>
              <a:ext uri="{28A0092B-C50C-407E-A947-70E740481C1C}">
                <a14:useLocalDpi xmlns:a14="http://schemas.microsoft.com/office/drawing/2010/main" val="0"/>
              </a:ext>
            </a:extLst>
          </a:blip>
          <a:srcRect l="36484" t="13194" r="25390" b="19305"/>
          <a:stretch/>
        </p:blipFill>
        <p:spPr>
          <a:xfrm>
            <a:off x="1087834" y="3383126"/>
            <a:ext cx="1616008" cy="1617831"/>
          </a:xfrm>
          <a:prstGeom prst="rect">
            <a:avLst/>
          </a:prstGeom>
        </p:spPr>
      </p:pic>
      <p:cxnSp>
        <p:nvCxnSpPr>
          <p:cNvPr id="162" name="Straight Connector 161">
            <a:extLst>
              <a:ext uri="{FF2B5EF4-FFF2-40B4-BE49-F238E27FC236}">
                <a16:creationId xmlns:a16="http://schemas.microsoft.com/office/drawing/2014/main" id="{10669087-F11C-F8F6-C0D6-87F7BFA58122}"/>
              </a:ext>
            </a:extLst>
          </p:cNvPr>
          <p:cNvCxnSpPr>
            <a:cxnSpLocks/>
          </p:cNvCxnSpPr>
          <p:nvPr/>
        </p:nvCxnSpPr>
        <p:spPr>
          <a:xfrm flipV="1">
            <a:off x="1746818" y="3931925"/>
            <a:ext cx="470895" cy="7702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3" name="TextBox 162">
                <a:extLst>
                  <a:ext uri="{FF2B5EF4-FFF2-40B4-BE49-F238E27FC236}">
                    <a16:creationId xmlns:a16="http://schemas.microsoft.com/office/drawing/2014/main" id="{ED1BCA70-CAAA-6069-E7E2-3C627AB99AFE}"/>
                  </a:ext>
                </a:extLst>
              </p:cNvPr>
              <p:cNvSpPr txBox="1"/>
              <p:nvPr/>
            </p:nvSpPr>
            <p:spPr>
              <a:xfrm>
                <a:off x="1863170" y="3998007"/>
                <a:ext cx="614532" cy="22437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200" i="1" smtClean="0">
                              <a:solidFill>
                                <a:schemeClr val="accent4">
                                  <a:lumMod val="40000"/>
                                  <a:lumOff val="60000"/>
                                </a:schemeClr>
                              </a:solidFill>
                              <a:latin typeface="Cambria Math" panose="02040503050406030204" pitchFamily="18" charset="0"/>
                            </a:rPr>
                          </m:ctrlPr>
                        </m:sSubPr>
                        <m:e>
                          <m:r>
                            <a:rPr lang="en-US" altLang="zh-CN" sz="1200" i="1">
                              <a:solidFill>
                                <a:schemeClr val="accent4">
                                  <a:lumMod val="40000"/>
                                  <a:lumOff val="60000"/>
                                </a:schemeClr>
                              </a:solidFill>
                              <a:latin typeface="Cambria Math" panose="02040503050406030204" pitchFamily="18" charset="0"/>
                            </a:rPr>
                            <m:t>𝑅</m:t>
                          </m:r>
                        </m:e>
                        <m:sub>
                          <m:r>
                            <a:rPr lang="en-US" altLang="zh-CN" sz="1200" i="1">
                              <a:solidFill>
                                <a:schemeClr val="accent4">
                                  <a:lumMod val="40000"/>
                                  <a:lumOff val="60000"/>
                                </a:schemeClr>
                              </a:solidFill>
                              <a:latin typeface="Cambria Math" panose="02040503050406030204" pitchFamily="18" charset="0"/>
                            </a:rPr>
                            <m:t>0</m:t>
                          </m:r>
                        </m:sub>
                      </m:sSub>
                    </m:oMath>
                  </m:oMathPara>
                </a14:m>
                <a:endParaRPr lang="zh-CN" altLang="en-US" sz="1200" dirty="0">
                  <a:solidFill>
                    <a:schemeClr val="accent4">
                      <a:lumMod val="40000"/>
                      <a:lumOff val="60000"/>
                    </a:schemeClr>
                  </a:solidFill>
                </a:endParaRPr>
              </a:p>
            </p:txBody>
          </p:sp>
        </mc:Choice>
        <mc:Fallback xmlns="">
          <p:sp>
            <p:nvSpPr>
              <p:cNvPr id="163" name="TextBox 162">
                <a:extLst>
                  <a:ext uri="{FF2B5EF4-FFF2-40B4-BE49-F238E27FC236}">
                    <a16:creationId xmlns:a16="http://schemas.microsoft.com/office/drawing/2014/main" id="{ED1BCA70-CAAA-6069-E7E2-3C627AB99AFE}"/>
                  </a:ext>
                </a:extLst>
              </p:cNvPr>
              <p:cNvSpPr txBox="1">
                <a:spLocks noRot="1" noChangeAspect="1" noMove="1" noResize="1" noEditPoints="1" noAdjustHandles="1" noChangeArrowheads="1" noChangeShapeType="1" noTextEdit="1"/>
              </p:cNvSpPr>
              <p:nvPr/>
            </p:nvSpPr>
            <p:spPr>
              <a:xfrm>
                <a:off x="1863170" y="3998007"/>
                <a:ext cx="614532" cy="224375"/>
              </a:xfrm>
              <a:prstGeom prst="rect">
                <a:avLst/>
              </a:prstGeom>
              <a:blipFill>
                <a:blip r:embed="rId5"/>
                <a:stretch>
                  <a:fillRect/>
                </a:stretch>
              </a:blipFill>
            </p:spPr>
            <p:txBody>
              <a:bodyPr/>
              <a:lstStyle/>
              <a:p>
                <a:r>
                  <a:rPr lang="zh-CN" altLang="en-US">
                    <a:noFill/>
                  </a:rPr>
                  <a:t> </a:t>
                </a:r>
              </a:p>
            </p:txBody>
          </p:sp>
        </mc:Fallback>
      </mc:AlternateContent>
      <p:cxnSp>
        <p:nvCxnSpPr>
          <p:cNvPr id="164" name="Straight Arrow Connector 163">
            <a:extLst>
              <a:ext uri="{FF2B5EF4-FFF2-40B4-BE49-F238E27FC236}">
                <a16:creationId xmlns:a16="http://schemas.microsoft.com/office/drawing/2014/main" id="{D0973986-FB0B-D287-E104-FC1BCA801835}"/>
              </a:ext>
            </a:extLst>
          </p:cNvPr>
          <p:cNvCxnSpPr>
            <a:cxnSpLocks/>
          </p:cNvCxnSpPr>
          <p:nvPr/>
        </p:nvCxnSpPr>
        <p:spPr>
          <a:xfrm flipH="1">
            <a:off x="1719704" y="3381200"/>
            <a:ext cx="86118" cy="1303457"/>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44D7FB91-6699-2955-8677-B9B8F82B977C}"/>
              </a:ext>
            </a:extLst>
          </p:cNvPr>
          <p:cNvCxnSpPr>
            <a:cxnSpLocks/>
          </p:cNvCxnSpPr>
          <p:nvPr/>
        </p:nvCxnSpPr>
        <p:spPr>
          <a:xfrm flipH="1">
            <a:off x="1942533" y="3356477"/>
            <a:ext cx="86118" cy="1303457"/>
          </a:xfrm>
          <a:prstGeom prst="straightConnector1">
            <a:avLst/>
          </a:prstGeom>
          <a:ln w="19050">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66" name="Picture 165" descr="A white sphere with a black background&#10;&#10;Description automatically generated">
            <a:extLst>
              <a:ext uri="{FF2B5EF4-FFF2-40B4-BE49-F238E27FC236}">
                <a16:creationId xmlns:a16="http://schemas.microsoft.com/office/drawing/2014/main" id="{C54532E5-A226-3BF5-51BB-596022768902}"/>
              </a:ext>
            </a:extLst>
          </p:cNvPr>
          <p:cNvPicPr>
            <a:picLocks noChangeAspect="1"/>
          </p:cNvPicPr>
          <p:nvPr/>
        </p:nvPicPr>
        <p:blipFill rotWithShape="1">
          <a:blip r:embed="rId3">
            <a:extLst>
              <a:ext uri="{28A0092B-C50C-407E-A947-70E740481C1C}">
                <a14:useLocalDpi xmlns:a14="http://schemas.microsoft.com/office/drawing/2010/main" val="0"/>
              </a:ext>
            </a:extLst>
          </a:blip>
          <a:srcRect l="36484" t="13194" r="25390" b="19305"/>
          <a:stretch/>
        </p:blipFill>
        <p:spPr>
          <a:xfrm>
            <a:off x="3173168" y="3383126"/>
            <a:ext cx="1616008" cy="1617831"/>
          </a:xfrm>
          <a:prstGeom prst="rect">
            <a:avLst/>
          </a:prstGeom>
        </p:spPr>
      </p:pic>
      <p:cxnSp>
        <p:nvCxnSpPr>
          <p:cNvPr id="167" name="Straight Connector 166">
            <a:extLst>
              <a:ext uri="{FF2B5EF4-FFF2-40B4-BE49-F238E27FC236}">
                <a16:creationId xmlns:a16="http://schemas.microsoft.com/office/drawing/2014/main" id="{98EDE59C-67E7-8474-DFED-B5E3DFCBE6EB}"/>
              </a:ext>
            </a:extLst>
          </p:cNvPr>
          <p:cNvCxnSpPr>
            <a:cxnSpLocks/>
          </p:cNvCxnSpPr>
          <p:nvPr/>
        </p:nvCxnSpPr>
        <p:spPr>
          <a:xfrm flipV="1">
            <a:off x="3832157" y="3931925"/>
            <a:ext cx="470895" cy="7702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4BC71048-D5FB-BE3C-9C06-DBAA46081998}"/>
              </a:ext>
            </a:extLst>
          </p:cNvPr>
          <p:cNvCxnSpPr>
            <a:cxnSpLocks/>
          </p:cNvCxnSpPr>
          <p:nvPr/>
        </p:nvCxnSpPr>
        <p:spPr>
          <a:xfrm flipH="1">
            <a:off x="3802160" y="3379599"/>
            <a:ext cx="86118" cy="1303457"/>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F6429FA3-A7D8-D6DB-977F-D351A24B12F5}"/>
              </a:ext>
            </a:extLst>
          </p:cNvPr>
          <p:cNvCxnSpPr>
            <a:cxnSpLocks/>
          </p:cNvCxnSpPr>
          <p:nvPr/>
        </p:nvCxnSpPr>
        <p:spPr>
          <a:xfrm>
            <a:off x="3461924" y="3879530"/>
            <a:ext cx="356673" cy="11896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70" name="Oval 169">
            <a:extLst>
              <a:ext uri="{FF2B5EF4-FFF2-40B4-BE49-F238E27FC236}">
                <a16:creationId xmlns:a16="http://schemas.microsoft.com/office/drawing/2014/main" id="{8EAD3199-034D-D08F-C6BF-CD9186FD9CD7}"/>
              </a:ext>
            </a:extLst>
          </p:cNvPr>
          <p:cNvSpPr/>
          <p:nvPr/>
        </p:nvSpPr>
        <p:spPr>
          <a:xfrm>
            <a:off x="3805538" y="3969723"/>
            <a:ext cx="72551" cy="7118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bg2">
                  <a:lumMod val="25000"/>
                </a:schemeClr>
              </a:solidFill>
            </a:endParaRPr>
          </a:p>
        </p:txBody>
      </p:sp>
      <p:sp>
        <p:nvSpPr>
          <p:cNvPr id="171" name="Rectangle 170">
            <a:extLst>
              <a:ext uri="{FF2B5EF4-FFF2-40B4-BE49-F238E27FC236}">
                <a16:creationId xmlns:a16="http://schemas.microsoft.com/office/drawing/2014/main" id="{02A945B2-204D-9ECA-1AEF-9F923EDD485F}"/>
              </a:ext>
            </a:extLst>
          </p:cNvPr>
          <p:cNvSpPr/>
          <p:nvPr/>
        </p:nvSpPr>
        <p:spPr>
          <a:xfrm>
            <a:off x="1503647" y="5357142"/>
            <a:ext cx="634128" cy="668563"/>
          </a:xfrm>
          <a:prstGeom prst="rect">
            <a:avLst/>
          </a:prstGeom>
          <a:noFill/>
          <a:ln w="127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accent5">
                  <a:lumMod val="60000"/>
                  <a:lumOff val="40000"/>
                </a:schemeClr>
              </a:solidFill>
            </a:endParaRPr>
          </a:p>
        </p:txBody>
      </p:sp>
      <p:sp>
        <p:nvSpPr>
          <p:cNvPr id="172" name="Rectangle 171">
            <a:extLst>
              <a:ext uri="{FF2B5EF4-FFF2-40B4-BE49-F238E27FC236}">
                <a16:creationId xmlns:a16="http://schemas.microsoft.com/office/drawing/2014/main" id="{2B4F649C-837E-D37E-AFE0-2D3EC0517580}"/>
              </a:ext>
            </a:extLst>
          </p:cNvPr>
          <p:cNvSpPr/>
          <p:nvPr/>
        </p:nvSpPr>
        <p:spPr>
          <a:xfrm>
            <a:off x="1718117" y="5157909"/>
            <a:ext cx="634128" cy="668563"/>
          </a:xfrm>
          <a:prstGeom prst="rect">
            <a:avLst/>
          </a:prstGeom>
          <a:noFill/>
          <a:ln w="127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accent5">
                  <a:lumMod val="60000"/>
                  <a:lumOff val="40000"/>
                </a:schemeClr>
              </a:solidFill>
            </a:endParaRPr>
          </a:p>
        </p:txBody>
      </p:sp>
      <p:cxnSp>
        <p:nvCxnSpPr>
          <p:cNvPr id="173" name="Straight Connector 172">
            <a:extLst>
              <a:ext uri="{FF2B5EF4-FFF2-40B4-BE49-F238E27FC236}">
                <a16:creationId xmlns:a16="http://schemas.microsoft.com/office/drawing/2014/main" id="{FB906B9D-6DE2-9D21-BD6A-F84B5A363019}"/>
              </a:ext>
            </a:extLst>
          </p:cNvPr>
          <p:cNvCxnSpPr/>
          <p:nvPr/>
        </p:nvCxnSpPr>
        <p:spPr>
          <a:xfrm flipV="1">
            <a:off x="1503651" y="5157913"/>
            <a:ext cx="208409" cy="199233"/>
          </a:xfrm>
          <a:prstGeom prst="line">
            <a:avLst/>
          </a:prstGeom>
          <a:ln w="127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74" name="Straight Connector 173">
            <a:extLst>
              <a:ext uri="{FF2B5EF4-FFF2-40B4-BE49-F238E27FC236}">
                <a16:creationId xmlns:a16="http://schemas.microsoft.com/office/drawing/2014/main" id="{223951EE-3D27-B9D3-AC96-FFC4A0F45AA5}"/>
              </a:ext>
            </a:extLst>
          </p:cNvPr>
          <p:cNvCxnSpPr/>
          <p:nvPr/>
        </p:nvCxnSpPr>
        <p:spPr>
          <a:xfrm flipV="1">
            <a:off x="2140807" y="5152609"/>
            <a:ext cx="208409" cy="199233"/>
          </a:xfrm>
          <a:prstGeom prst="line">
            <a:avLst/>
          </a:prstGeom>
          <a:ln w="127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75" name="Straight Connector 174">
            <a:extLst>
              <a:ext uri="{FF2B5EF4-FFF2-40B4-BE49-F238E27FC236}">
                <a16:creationId xmlns:a16="http://schemas.microsoft.com/office/drawing/2014/main" id="{9180FB80-BB97-E044-33B7-373F72810C36}"/>
              </a:ext>
            </a:extLst>
          </p:cNvPr>
          <p:cNvCxnSpPr/>
          <p:nvPr/>
        </p:nvCxnSpPr>
        <p:spPr>
          <a:xfrm flipV="1">
            <a:off x="1509712" y="5819374"/>
            <a:ext cx="208409" cy="199233"/>
          </a:xfrm>
          <a:prstGeom prst="line">
            <a:avLst/>
          </a:prstGeom>
          <a:ln w="127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76" name="Straight Connector 175">
            <a:extLst>
              <a:ext uri="{FF2B5EF4-FFF2-40B4-BE49-F238E27FC236}">
                <a16:creationId xmlns:a16="http://schemas.microsoft.com/office/drawing/2014/main" id="{18205297-BFFE-A6E5-C84B-7B9FE4162937}"/>
              </a:ext>
            </a:extLst>
          </p:cNvPr>
          <p:cNvCxnSpPr/>
          <p:nvPr/>
        </p:nvCxnSpPr>
        <p:spPr>
          <a:xfrm flipV="1">
            <a:off x="2140807" y="5825881"/>
            <a:ext cx="208409" cy="199233"/>
          </a:xfrm>
          <a:prstGeom prst="line">
            <a:avLst/>
          </a:prstGeom>
          <a:ln w="127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77" name="TextBox 176">
                <a:extLst>
                  <a:ext uri="{FF2B5EF4-FFF2-40B4-BE49-F238E27FC236}">
                    <a16:creationId xmlns:a16="http://schemas.microsoft.com/office/drawing/2014/main" id="{FA2436BD-D280-57E1-C61A-688C6D883988}"/>
                  </a:ext>
                </a:extLst>
              </p:cNvPr>
              <p:cNvSpPr txBox="1"/>
              <p:nvPr/>
            </p:nvSpPr>
            <p:spPr>
              <a:xfrm>
                <a:off x="1824270" y="5413522"/>
                <a:ext cx="286618"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1200" i="1" smtClean="0">
                              <a:solidFill>
                                <a:schemeClr val="accent5">
                                  <a:lumMod val="60000"/>
                                  <a:lumOff val="40000"/>
                                </a:schemeClr>
                              </a:solidFill>
                              <a:latin typeface="Cambria Math" panose="02040503050406030204" pitchFamily="18" charset="0"/>
                            </a:rPr>
                          </m:ctrlPr>
                        </m:sSupPr>
                        <m:e>
                          <m:r>
                            <a:rPr lang="en-US" altLang="zh-CN" sz="1200" i="1">
                              <a:solidFill>
                                <a:schemeClr val="accent5">
                                  <a:lumMod val="60000"/>
                                  <a:lumOff val="40000"/>
                                </a:schemeClr>
                              </a:solidFill>
                              <a:latin typeface="Cambria Math" panose="02040503050406030204" pitchFamily="18" charset="0"/>
                            </a:rPr>
                            <m:t>𝑢</m:t>
                          </m:r>
                        </m:e>
                        <m:sup>
                          <m:r>
                            <a:rPr lang="en-US" altLang="zh-CN" sz="1200" i="1">
                              <a:solidFill>
                                <a:schemeClr val="accent5">
                                  <a:lumMod val="60000"/>
                                  <a:lumOff val="40000"/>
                                </a:schemeClr>
                              </a:solidFill>
                              <a:latin typeface="Cambria Math" panose="02040503050406030204" pitchFamily="18" charset="0"/>
                            </a:rPr>
                            <m:t>𝐵</m:t>
                          </m:r>
                        </m:sup>
                      </m:sSup>
                    </m:oMath>
                  </m:oMathPara>
                </a14:m>
                <a:endParaRPr lang="zh-CN" altLang="en-US" sz="1200">
                  <a:solidFill>
                    <a:schemeClr val="accent5">
                      <a:lumMod val="60000"/>
                      <a:lumOff val="40000"/>
                    </a:schemeClr>
                  </a:solidFill>
                </a:endParaRPr>
              </a:p>
            </p:txBody>
          </p:sp>
        </mc:Choice>
        <mc:Fallback xmlns="">
          <p:sp>
            <p:nvSpPr>
              <p:cNvPr id="177" name="TextBox 176">
                <a:extLst>
                  <a:ext uri="{FF2B5EF4-FFF2-40B4-BE49-F238E27FC236}">
                    <a16:creationId xmlns:a16="http://schemas.microsoft.com/office/drawing/2014/main" id="{FA2436BD-D280-57E1-C61A-688C6D883988}"/>
                  </a:ext>
                </a:extLst>
              </p:cNvPr>
              <p:cNvSpPr txBox="1">
                <a:spLocks noRot="1" noChangeAspect="1" noMove="1" noResize="1" noEditPoints="1" noAdjustHandles="1" noChangeArrowheads="1" noChangeShapeType="1" noTextEdit="1"/>
              </p:cNvSpPr>
              <p:nvPr/>
            </p:nvSpPr>
            <p:spPr>
              <a:xfrm>
                <a:off x="1824270" y="5413522"/>
                <a:ext cx="286618" cy="276999"/>
              </a:xfrm>
              <a:prstGeom prst="rect">
                <a:avLst/>
              </a:prstGeom>
              <a:blipFill>
                <a:blip r:embed="rId6"/>
                <a:stretch>
                  <a:fillRect r="-212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9A040568-D2D3-5157-5678-43E2BC194C6D}"/>
                  </a:ext>
                </a:extLst>
              </p:cNvPr>
              <p:cNvSpPr txBox="1"/>
              <p:nvPr/>
            </p:nvSpPr>
            <p:spPr>
              <a:xfrm>
                <a:off x="1264478" y="4005249"/>
                <a:ext cx="614534" cy="22437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200" i="1" smtClean="0">
                              <a:solidFill>
                                <a:srgbClr val="FFFF00"/>
                              </a:solidFill>
                              <a:latin typeface="Cambria Math" panose="02040503050406030204" pitchFamily="18" charset="0"/>
                            </a:rPr>
                          </m:ctrlPr>
                        </m:sSubPr>
                        <m:e>
                          <m:r>
                            <a:rPr lang="en-US" altLang="zh-CN" sz="1200" i="1">
                              <a:solidFill>
                                <a:srgbClr val="FFFF00"/>
                              </a:solidFill>
                              <a:latin typeface="Cambria Math" panose="02040503050406030204" pitchFamily="18" charset="0"/>
                            </a:rPr>
                            <m:t>𝑅</m:t>
                          </m:r>
                        </m:e>
                        <m:sub>
                          <m:r>
                            <a:rPr lang="en-US" altLang="zh-CN" sz="1200" i="1">
                              <a:solidFill>
                                <a:srgbClr val="FFFF00"/>
                              </a:solidFill>
                              <a:latin typeface="Cambria Math" panose="02040503050406030204" pitchFamily="18" charset="0"/>
                            </a:rPr>
                            <m:t>0</m:t>
                          </m:r>
                        </m:sub>
                      </m:sSub>
                      <m:r>
                        <a:rPr lang="en-US" altLang="zh-CN" sz="1200" i="1">
                          <a:solidFill>
                            <a:srgbClr val="FFFF00"/>
                          </a:solidFill>
                          <a:latin typeface="Cambria Math" panose="02040503050406030204" pitchFamily="18" charset="0"/>
                        </a:rPr>
                        <m:t>′</m:t>
                      </m:r>
                    </m:oMath>
                  </m:oMathPara>
                </a14:m>
                <a:endParaRPr lang="zh-CN" altLang="en-US" sz="1200" dirty="0">
                  <a:solidFill>
                    <a:srgbClr val="FFFF00"/>
                  </a:solidFill>
                </a:endParaRPr>
              </a:p>
            </p:txBody>
          </p:sp>
        </mc:Choice>
        <mc:Fallback xmlns="">
          <p:sp>
            <p:nvSpPr>
              <p:cNvPr id="178" name="TextBox 177">
                <a:extLst>
                  <a:ext uri="{FF2B5EF4-FFF2-40B4-BE49-F238E27FC236}">
                    <a16:creationId xmlns:a16="http://schemas.microsoft.com/office/drawing/2014/main" id="{9A040568-D2D3-5157-5678-43E2BC194C6D}"/>
                  </a:ext>
                </a:extLst>
              </p:cNvPr>
              <p:cNvSpPr txBox="1">
                <a:spLocks noRot="1" noChangeAspect="1" noMove="1" noResize="1" noEditPoints="1" noAdjustHandles="1" noChangeArrowheads="1" noChangeShapeType="1" noTextEdit="1"/>
              </p:cNvSpPr>
              <p:nvPr/>
            </p:nvSpPr>
            <p:spPr>
              <a:xfrm>
                <a:off x="1264478" y="4005249"/>
                <a:ext cx="614534" cy="224375"/>
              </a:xfrm>
              <a:prstGeom prst="rect">
                <a:avLst/>
              </a:prstGeom>
              <a:blipFill>
                <a:blip r:embed="rId7"/>
                <a:stretch>
                  <a:fillRect t="-270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2398962C-FFB2-CEC2-FDBA-8E59CA772A57}"/>
                  </a:ext>
                </a:extLst>
              </p:cNvPr>
              <p:cNvSpPr txBox="1"/>
              <p:nvPr/>
            </p:nvSpPr>
            <p:spPr>
              <a:xfrm>
                <a:off x="1410314" y="5576546"/>
                <a:ext cx="286619" cy="29129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200" i="1" smtClean="0">
                              <a:solidFill>
                                <a:schemeClr val="accent5">
                                  <a:lumMod val="60000"/>
                                  <a:lumOff val="40000"/>
                                </a:schemeClr>
                              </a:solidFill>
                              <a:latin typeface="Cambria Math" panose="02040503050406030204" pitchFamily="18" charset="0"/>
                            </a:rPr>
                          </m:ctrlPr>
                        </m:sSubPr>
                        <m:e>
                          <m:r>
                            <a:rPr lang="en-US" altLang="zh-CN" sz="1200" i="1">
                              <a:solidFill>
                                <a:schemeClr val="accent5">
                                  <a:lumMod val="60000"/>
                                  <a:lumOff val="40000"/>
                                </a:schemeClr>
                              </a:solidFill>
                              <a:latin typeface="Cambria Math" panose="02040503050406030204" pitchFamily="18" charset="0"/>
                            </a:rPr>
                            <m:t>𝑢</m:t>
                          </m:r>
                        </m:e>
                        <m:sub>
                          <m:r>
                            <a:rPr lang="en-US" altLang="zh-CN" sz="1200" i="1">
                              <a:solidFill>
                                <a:schemeClr val="accent5">
                                  <a:lumMod val="60000"/>
                                  <a:lumOff val="40000"/>
                                </a:schemeClr>
                              </a:solidFill>
                              <a:latin typeface="Cambria Math" panose="02040503050406030204" pitchFamily="18" charset="0"/>
                            </a:rPr>
                            <m:t>𝑝</m:t>
                          </m:r>
                        </m:sub>
                      </m:sSub>
                    </m:oMath>
                  </m:oMathPara>
                </a14:m>
                <a:endParaRPr lang="zh-CN" altLang="en-US" sz="1200">
                  <a:solidFill>
                    <a:schemeClr val="accent5">
                      <a:lumMod val="60000"/>
                      <a:lumOff val="40000"/>
                    </a:schemeClr>
                  </a:solidFill>
                </a:endParaRPr>
              </a:p>
            </p:txBody>
          </p:sp>
        </mc:Choice>
        <mc:Fallback xmlns="">
          <p:sp>
            <p:nvSpPr>
              <p:cNvPr id="179" name="TextBox 178">
                <a:extLst>
                  <a:ext uri="{FF2B5EF4-FFF2-40B4-BE49-F238E27FC236}">
                    <a16:creationId xmlns:a16="http://schemas.microsoft.com/office/drawing/2014/main" id="{2398962C-FFB2-CEC2-FDBA-8E59CA772A57}"/>
                  </a:ext>
                </a:extLst>
              </p:cNvPr>
              <p:cNvSpPr txBox="1">
                <a:spLocks noRot="1" noChangeAspect="1" noMove="1" noResize="1" noEditPoints="1" noAdjustHandles="1" noChangeArrowheads="1" noChangeShapeType="1" noTextEdit="1"/>
              </p:cNvSpPr>
              <p:nvPr/>
            </p:nvSpPr>
            <p:spPr>
              <a:xfrm>
                <a:off x="1410314" y="5576546"/>
                <a:ext cx="286619" cy="291298"/>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0" name="TextBox 179">
                <a:extLst>
                  <a:ext uri="{FF2B5EF4-FFF2-40B4-BE49-F238E27FC236}">
                    <a16:creationId xmlns:a16="http://schemas.microsoft.com/office/drawing/2014/main" id="{9A356B69-236B-882A-776A-040C7E9EE4A0}"/>
                  </a:ext>
                </a:extLst>
              </p:cNvPr>
              <p:cNvSpPr txBox="1"/>
              <p:nvPr/>
            </p:nvSpPr>
            <p:spPr>
              <a:xfrm>
                <a:off x="3354677" y="4091342"/>
                <a:ext cx="614532" cy="22437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200" i="1" smtClean="0">
                              <a:solidFill>
                                <a:srgbClr val="FFFF00"/>
                              </a:solidFill>
                              <a:latin typeface="Cambria Math" panose="02040503050406030204" pitchFamily="18" charset="0"/>
                            </a:rPr>
                          </m:ctrlPr>
                        </m:sSubPr>
                        <m:e>
                          <m:r>
                            <a:rPr lang="en-US" altLang="zh-CN" sz="1200" i="1">
                              <a:solidFill>
                                <a:srgbClr val="FFFF00"/>
                              </a:solidFill>
                              <a:latin typeface="Cambria Math" panose="02040503050406030204" pitchFamily="18" charset="0"/>
                            </a:rPr>
                            <m:t>𝑅</m:t>
                          </m:r>
                        </m:e>
                        <m:sub>
                          <m:r>
                            <a:rPr lang="en-US" altLang="zh-CN" sz="1200" i="1">
                              <a:solidFill>
                                <a:srgbClr val="FFFF00"/>
                              </a:solidFill>
                              <a:latin typeface="Cambria Math" panose="02040503050406030204" pitchFamily="18" charset="0"/>
                            </a:rPr>
                            <m:t>0</m:t>
                          </m:r>
                        </m:sub>
                      </m:sSub>
                      <m:r>
                        <a:rPr lang="en-US" altLang="zh-CN" sz="1200" i="1">
                          <a:solidFill>
                            <a:srgbClr val="FFFF00"/>
                          </a:solidFill>
                          <a:latin typeface="Cambria Math" panose="02040503050406030204" pitchFamily="18" charset="0"/>
                        </a:rPr>
                        <m:t>′</m:t>
                      </m:r>
                    </m:oMath>
                  </m:oMathPara>
                </a14:m>
                <a:endParaRPr lang="zh-CN" altLang="en-US" sz="1200" dirty="0">
                  <a:solidFill>
                    <a:srgbClr val="FFFF00"/>
                  </a:solidFill>
                </a:endParaRPr>
              </a:p>
            </p:txBody>
          </p:sp>
        </mc:Choice>
        <mc:Fallback xmlns="">
          <p:sp>
            <p:nvSpPr>
              <p:cNvPr id="180" name="TextBox 179">
                <a:extLst>
                  <a:ext uri="{FF2B5EF4-FFF2-40B4-BE49-F238E27FC236}">
                    <a16:creationId xmlns:a16="http://schemas.microsoft.com/office/drawing/2014/main" id="{9A356B69-236B-882A-776A-040C7E9EE4A0}"/>
                  </a:ext>
                </a:extLst>
              </p:cNvPr>
              <p:cNvSpPr txBox="1">
                <a:spLocks noRot="1" noChangeAspect="1" noMove="1" noResize="1" noEditPoints="1" noAdjustHandles="1" noChangeArrowheads="1" noChangeShapeType="1" noTextEdit="1"/>
              </p:cNvSpPr>
              <p:nvPr/>
            </p:nvSpPr>
            <p:spPr>
              <a:xfrm>
                <a:off x="3354677" y="4091342"/>
                <a:ext cx="614532" cy="224375"/>
              </a:xfrm>
              <a:prstGeom prst="rect">
                <a:avLst/>
              </a:prstGeom>
              <a:blipFill>
                <a:blip r:embed="rId7"/>
                <a:stretch>
                  <a:fillRect t="-2703"/>
                </a:stretch>
              </a:blipFill>
            </p:spPr>
            <p:txBody>
              <a:bodyPr/>
              <a:lstStyle/>
              <a:p>
                <a:r>
                  <a:rPr lang="zh-CN" altLang="en-US">
                    <a:noFill/>
                  </a:rPr>
                  <a:t> </a:t>
                </a:r>
              </a:p>
            </p:txBody>
          </p:sp>
        </mc:Fallback>
      </mc:AlternateContent>
      <p:sp>
        <p:nvSpPr>
          <p:cNvPr id="181" name="Oval 180">
            <a:extLst>
              <a:ext uri="{FF2B5EF4-FFF2-40B4-BE49-F238E27FC236}">
                <a16:creationId xmlns:a16="http://schemas.microsoft.com/office/drawing/2014/main" id="{A199EB7E-E2C7-0DB4-3E3A-7CE8B33547AF}"/>
              </a:ext>
            </a:extLst>
          </p:cNvPr>
          <p:cNvSpPr/>
          <p:nvPr/>
        </p:nvSpPr>
        <p:spPr>
          <a:xfrm>
            <a:off x="4265147" y="5558308"/>
            <a:ext cx="72551" cy="7118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bg2">
                  <a:lumMod val="25000"/>
                </a:schemeClr>
              </a:solidFill>
            </a:endParaRPr>
          </a:p>
        </p:txBody>
      </p:sp>
      <p:sp>
        <p:nvSpPr>
          <p:cNvPr id="182" name="Oval 181">
            <a:extLst>
              <a:ext uri="{FF2B5EF4-FFF2-40B4-BE49-F238E27FC236}">
                <a16:creationId xmlns:a16="http://schemas.microsoft.com/office/drawing/2014/main" id="{705681F1-71F2-ED78-BD80-57A169833924}"/>
              </a:ext>
            </a:extLst>
          </p:cNvPr>
          <p:cNvSpPr/>
          <p:nvPr/>
        </p:nvSpPr>
        <p:spPr>
          <a:xfrm>
            <a:off x="3679045" y="5558305"/>
            <a:ext cx="72551" cy="71185"/>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bg2">
                  <a:lumMod val="25000"/>
                </a:schemeClr>
              </a:solidFill>
            </a:endParaRPr>
          </a:p>
        </p:txBody>
      </p:sp>
      <p:sp>
        <p:nvSpPr>
          <p:cNvPr id="183" name="Rectangle 182">
            <a:extLst>
              <a:ext uri="{FF2B5EF4-FFF2-40B4-BE49-F238E27FC236}">
                <a16:creationId xmlns:a16="http://schemas.microsoft.com/office/drawing/2014/main" id="{EDE6FC83-2BB7-7FDB-2951-0F63D7C420E5}"/>
              </a:ext>
            </a:extLst>
          </p:cNvPr>
          <p:cNvSpPr/>
          <p:nvPr/>
        </p:nvSpPr>
        <p:spPr>
          <a:xfrm>
            <a:off x="3197827" y="5175087"/>
            <a:ext cx="634128" cy="668563"/>
          </a:xfrm>
          <a:prstGeom prst="rect">
            <a:avLst/>
          </a:prstGeom>
          <a:noFill/>
          <a:ln w="127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cxnSp>
        <p:nvCxnSpPr>
          <p:cNvPr id="184" name="Straight Connector 183">
            <a:extLst>
              <a:ext uri="{FF2B5EF4-FFF2-40B4-BE49-F238E27FC236}">
                <a16:creationId xmlns:a16="http://schemas.microsoft.com/office/drawing/2014/main" id="{51AD78BE-640C-AB19-C6D1-DE3EED62CC05}"/>
              </a:ext>
            </a:extLst>
          </p:cNvPr>
          <p:cNvCxnSpPr/>
          <p:nvPr/>
        </p:nvCxnSpPr>
        <p:spPr>
          <a:xfrm flipV="1">
            <a:off x="2983360" y="5175091"/>
            <a:ext cx="208409" cy="199233"/>
          </a:xfrm>
          <a:prstGeom prst="line">
            <a:avLst/>
          </a:prstGeom>
          <a:ln w="12700">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85" name="Straight Connector 184">
            <a:extLst>
              <a:ext uri="{FF2B5EF4-FFF2-40B4-BE49-F238E27FC236}">
                <a16:creationId xmlns:a16="http://schemas.microsoft.com/office/drawing/2014/main" id="{70993646-6B41-1E61-7F83-40A0D8B338FD}"/>
              </a:ext>
            </a:extLst>
          </p:cNvPr>
          <p:cNvCxnSpPr/>
          <p:nvPr/>
        </p:nvCxnSpPr>
        <p:spPr>
          <a:xfrm flipV="1">
            <a:off x="3620516" y="5169782"/>
            <a:ext cx="208409" cy="199233"/>
          </a:xfrm>
          <a:prstGeom prst="line">
            <a:avLst/>
          </a:prstGeom>
          <a:ln w="12700">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86" name="Straight Connector 185">
            <a:extLst>
              <a:ext uri="{FF2B5EF4-FFF2-40B4-BE49-F238E27FC236}">
                <a16:creationId xmlns:a16="http://schemas.microsoft.com/office/drawing/2014/main" id="{9DAE5FFA-DE69-89E8-1604-496C8A5D650E}"/>
              </a:ext>
            </a:extLst>
          </p:cNvPr>
          <p:cNvCxnSpPr/>
          <p:nvPr/>
        </p:nvCxnSpPr>
        <p:spPr>
          <a:xfrm flipV="1">
            <a:off x="2989419" y="5836549"/>
            <a:ext cx="208409" cy="199233"/>
          </a:xfrm>
          <a:prstGeom prst="line">
            <a:avLst/>
          </a:prstGeom>
          <a:ln w="12700">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87" name="Straight Connector 186">
            <a:extLst>
              <a:ext uri="{FF2B5EF4-FFF2-40B4-BE49-F238E27FC236}">
                <a16:creationId xmlns:a16="http://schemas.microsoft.com/office/drawing/2014/main" id="{865AFE3B-11FE-D229-9185-5ED8A4DC7B5C}"/>
              </a:ext>
            </a:extLst>
          </p:cNvPr>
          <p:cNvCxnSpPr/>
          <p:nvPr/>
        </p:nvCxnSpPr>
        <p:spPr>
          <a:xfrm flipV="1">
            <a:off x="3620516" y="5843059"/>
            <a:ext cx="208409" cy="199233"/>
          </a:xfrm>
          <a:prstGeom prst="line">
            <a:avLst/>
          </a:prstGeom>
          <a:ln w="12700">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88" name="TextBox 187">
                <a:extLst>
                  <a:ext uri="{FF2B5EF4-FFF2-40B4-BE49-F238E27FC236}">
                    <a16:creationId xmlns:a16="http://schemas.microsoft.com/office/drawing/2014/main" id="{3CA2E044-CDA8-0FB6-D981-FAFE15814AA8}"/>
                  </a:ext>
                </a:extLst>
              </p:cNvPr>
              <p:cNvSpPr txBox="1"/>
              <p:nvPr/>
            </p:nvSpPr>
            <p:spPr>
              <a:xfrm>
                <a:off x="3554578" y="5555917"/>
                <a:ext cx="286618" cy="29129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CN" sz="1200" i="1" smtClean="0">
                              <a:solidFill>
                                <a:schemeClr val="accent6">
                                  <a:lumMod val="40000"/>
                                  <a:lumOff val="60000"/>
                                </a:schemeClr>
                              </a:solidFill>
                              <a:latin typeface="Cambria Math" panose="02040503050406030204" pitchFamily="18" charset="0"/>
                            </a:rPr>
                          </m:ctrlPr>
                        </m:sSubSupPr>
                        <m:e>
                          <m:r>
                            <a:rPr lang="en-US" altLang="zh-CN" sz="1200" i="1">
                              <a:solidFill>
                                <a:schemeClr val="accent6">
                                  <a:lumMod val="40000"/>
                                  <a:lumOff val="60000"/>
                                </a:schemeClr>
                              </a:solidFill>
                              <a:latin typeface="Cambria Math" panose="02040503050406030204" pitchFamily="18" charset="0"/>
                            </a:rPr>
                            <m:t>𝑢</m:t>
                          </m:r>
                        </m:e>
                        <m:sub>
                          <m:r>
                            <a:rPr lang="en-US" altLang="zh-CN" sz="1200" i="1">
                              <a:solidFill>
                                <a:schemeClr val="accent6">
                                  <a:lumMod val="40000"/>
                                  <a:lumOff val="60000"/>
                                </a:schemeClr>
                              </a:solidFill>
                              <a:latin typeface="Cambria Math" panose="02040503050406030204" pitchFamily="18" charset="0"/>
                            </a:rPr>
                            <m:t>𝑝</m:t>
                          </m:r>
                        </m:sub>
                        <m:sup>
                          <m:r>
                            <a:rPr lang="en-US" altLang="zh-CN" sz="1200" i="1">
                              <a:solidFill>
                                <a:schemeClr val="accent6">
                                  <a:lumMod val="40000"/>
                                  <a:lumOff val="60000"/>
                                </a:schemeClr>
                              </a:solidFill>
                              <a:latin typeface="Cambria Math" panose="02040503050406030204" pitchFamily="18" charset="0"/>
                            </a:rPr>
                            <m:t>′</m:t>
                          </m:r>
                        </m:sup>
                      </m:sSubSup>
                    </m:oMath>
                  </m:oMathPara>
                </a14:m>
                <a:endParaRPr lang="zh-CN" altLang="en-US" sz="1200">
                  <a:solidFill>
                    <a:schemeClr val="accent6">
                      <a:lumMod val="40000"/>
                      <a:lumOff val="60000"/>
                    </a:schemeClr>
                  </a:solidFill>
                </a:endParaRPr>
              </a:p>
            </p:txBody>
          </p:sp>
        </mc:Choice>
        <mc:Fallback xmlns="">
          <p:sp>
            <p:nvSpPr>
              <p:cNvPr id="188" name="TextBox 187">
                <a:extLst>
                  <a:ext uri="{FF2B5EF4-FFF2-40B4-BE49-F238E27FC236}">
                    <a16:creationId xmlns:a16="http://schemas.microsoft.com/office/drawing/2014/main" id="{3CA2E044-CDA8-0FB6-D981-FAFE15814AA8}"/>
                  </a:ext>
                </a:extLst>
              </p:cNvPr>
              <p:cNvSpPr txBox="1">
                <a:spLocks noRot="1" noChangeAspect="1" noMove="1" noResize="1" noEditPoints="1" noAdjustHandles="1" noChangeArrowheads="1" noChangeShapeType="1" noTextEdit="1"/>
              </p:cNvSpPr>
              <p:nvPr/>
            </p:nvSpPr>
            <p:spPr>
              <a:xfrm>
                <a:off x="3554578" y="5555917"/>
                <a:ext cx="286618" cy="291298"/>
              </a:xfrm>
              <a:prstGeom prst="rect">
                <a:avLst/>
              </a:prstGeom>
              <a:blipFill>
                <a:blip r:embed="rId9"/>
                <a:stretch>
                  <a:fillRect/>
                </a:stretch>
              </a:blipFill>
            </p:spPr>
            <p:txBody>
              <a:bodyPr/>
              <a:lstStyle/>
              <a:p>
                <a:r>
                  <a:rPr lang="zh-CN" altLang="en-US">
                    <a:noFill/>
                  </a:rPr>
                  <a:t> </a:t>
                </a:r>
              </a:p>
            </p:txBody>
          </p:sp>
        </mc:Fallback>
      </mc:AlternateContent>
      <p:cxnSp>
        <p:nvCxnSpPr>
          <p:cNvPr id="189" name="Straight Arrow Connector 188">
            <a:extLst>
              <a:ext uri="{FF2B5EF4-FFF2-40B4-BE49-F238E27FC236}">
                <a16:creationId xmlns:a16="http://schemas.microsoft.com/office/drawing/2014/main" id="{DFA77170-73AF-1092-E58C-31407D5F0E74}"/>
              </a:ext>
            </a:extLst>
          </p:cNvPr>
          <p:cNvCxnSpPr>
            <a:cxnSpLocks/>
          </p:cNvCxnSpPr>
          <p:nvPr/>
        </p:nvCxnSpPr>
        <p:spPr>
          <a:xfrm flipH="1">
            <a:off x="4301508" y="5424527"/>
            <a:ext cx="416515" cy="16185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0" name="Oval 189">
            <a:extLst>
              <a:ext uri="{FF2B5EF4-FFF2-40B4-BE49-F238E27FC236}">
                <a16:creationId xmlns:a16="http://schemas.microsoft.com/office/drawing/2014/main" id="{B52E2834-BBDE-C022-780B-D69B0260D7E3}"/>
              </a:ext>
            </a:extLst>
          </p:cNvPr>
          <p:cNvSpPr/>
          <p:nvPr/>
        </p:nvSpPr>
        <p:spPr>
          <a:xfrm>
            <a:off x="4686416" y="5388932"/>
            <a:ext cx="72551" cy="7118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bg2">
                  <a:lumMod val="25000"/>
                </a:schemeClr>
              </a:solidFill>
            </a:endParaRPr>
          </a:p>
        </p:txBody>
      </p:sp>
      <p:sp>
        <p:nvSpPr>
          <p:cNvPr id="191" name="Freeform: Shape 190">
            <a:extLst>
              <a:ext uri="{FF2B5EF4-FFF2-40B4-BE49-F238E27FC236}">
                <a16:creationId xmlns:a16="http://schemas.microsoft.com/office/drawing/2014/main" id="{620C8368-16F0-276B-EC04-13ACD5EE9E29}"/>
              </a:ext>
            </a:extLst>
          </p:cNvPr>
          <p:cNvSpPr/>
          <p:nvPr/>
        </p:nvSpPr>
        <p:spPr>
          <a:xfrm>
            <a:off x="3751593" y="5498947"/>
            <a:ext cx="475379" cy="69304"/>
          </a:xfrm>
          <a:custGeom>
            <a:avLst/>
            <a:gdLst>
              <a:gd name="connsiteX0" fmla="*/ 2293620 w 2293620"/>
              <a:gd name="connsiteY0" fmla="*/ 208187 h 208187"/>
              <a:gd name="connsiteX1" fmla="*/ 1737360 w 2293620"/>
              <a:gd name="connsiteY1" fmla="*/ 2447 h 208187"/>
              <a:gd name="connsiteX2" fmla="*/ 815340 w 2293620"/>
              <a:gd name="connsiteY2" fmla="*/ 101507 h 208187"/>
              <a:gd name="connsiteX3" fmla="*/ 0 w 2293620"/>
              <a:gd name="connsiteY3" fmla="*/ 200567 h 208187"/>
              <a:gd name="connsiteX4" fmla="*/ 0 w 2293620"/>
              <a:gd name="connsiteY4" fmla="*/ 200567 h 208187"/>
              <a:gd name="connsiteX0" fmla="*/ 2293620 w 2293620"/>
              <a:gd name="connsiteY0" fmla="*/ 223607 h 223607"/>
              <a:gd name="connsiteX1" fmla="*/ 1737360 w 2293620"/>
              <a:gd name="connsiteY1" fmla="*/ 17867 h 223607"/>
              <a:gd name="connsiteX2" fmla="*/ 594360 w 2293620"/>
              <a:gd name="connsiteY2" fmla="*/ 33107 h 223607"/>
              <a:gd name="connsiteX3" fmla="*/ 0 w 2293620"/>
              <a:gd name="connsiteY3" fmla="*/ 215987 h 223607"/>
              <a:gd name="connsiteX4" fmla="*/ 0 w 2293620"/>
              <a:gd name="connsiteY4" fmla="*/ 215987 h 223607"/>
              <a:gd name="connsiteX0" fmla="*/ 2293620 w 2293620"/>
              <a:gd name="connsiteY0" fmla="*/ 234640 h 234640"/>
              <a:gd name="connsiteX1" fmla="*/ 1264920 w 2293620"/>
              <a:gd name="connsiteY1" fmla="*/ 13660 h 234640"/>
              <a:gd name="connsiteX2" fmla="*/ 594360 w 2293620"/>
              <a:gd name="connsiteY2" fmla="*/ 44140 h 234640"/>
              <a:gd name="connsiteX3" fmla="*/ 0 w 2293620"/>
              <a:gd name="connsiteY3" fmla="*/ 227020 h 234640"/>
              <a:gd name="connsiteX4" fmla="*/ 0 w 2293620"/>
              <a:gd name="connsiteY4" fmla="*/ 227020 h 234640"/>
              <a:gd name="connsiteX0" fmla="*/ 2293620 w 2293620"/>
              <a:gd name="connsiteY0" fmla="*/ 220987 h 220987"/>
              <a:gd name="connsiteX1" fmla="*/ 1264920 w 2293620"/>
              <a:gd name="connsiteY1" fmla="*/ 7 h 220987"/>
              <a:gd name="connsiteX2" fmla="*/ 0 w 2293620"/>
              <a:gd name="connsiteY2" fmla="*/ 213367 h 220987"/>
              <a:gd name="connsiteX3" fmla="*/ 0 w 2293620"/>
              <a:gd name="connsiteY3" fmla="*/ 213367 h 220987"/>
              <a:gd name="connsiteX0" fmla="*/ 2293620 w 2293620"/>
              <a:gd name="connsiteY0" fmla="*/ 228606 h 228606"/>
              <a:gd name="connsiteX1" fmla="*/ 1135380 w 2293620"/>
              <a:gd name="connsiteY1" fmla="*/ 6 h 228606"/>
              <a:gd name="connsiteX2" fmla="*/ 0 w 2293620"/>
              <a:gd name="connsiteY2" fmla="*/ 220986 h 228606"/>
              <a:gd name="connsiteX3" fmla="*/ 0 w 2293620"/>
              <a:gd name="connsiteY3" fmla="*/ 220986 h 228606"/>
              <a:gd name="connsiteX0" fmla="*/ 2293620 w 2293620"/>
              <a:gd name="connsiteY0" fmla="*/ 182889 h 182889"/>
              <a:gd name="connsiteX1" fmla="*/ 1135380 w 2293620"/>
              <a:gd name="connsiteY1" fmla="*/ 9 h 182889"/>
              <a:gd name="connsiteX2" fmla="*/ 0 w 2293620"/>
              <a:gd name="connsiteY2" fmla="*/ 175269 h 182889"/>
              <a:gd name="connsiteX3" fmla="*/ 0 w 2293620"/>
              <a:gd name="connsiteY3" fmla="*/ 175269 h 182889"/>
              <a:gd name="connsiteX0" fmla="*/ 2293620 w 2293620"/>
              <a:gd name="connsiteY0" fmla="*/ 182889 h 182889"/>
              <a:gd name="connsiteX1" fmla="*/ 1082040 w 2293620"/>
              <a:gd name="connsiteY1" fmla="*/ 9 h 182889"/>
              <a:gd name="connsiteX2" fmla="*/ 0 w 2293620"/>
              <a:gd name="connsiteY2" fmla="*/ 175269 h 182889"/>
              <a:gd name="connsiteX3" fmla="*/ 0 w 2293620"/>
              <a:gd name="connsiteY3" fmla="*/ 175269 h 182889"/>
              <a:gd name="connsiteX0" fmla="*/ 2293620 w 2293620"/>
              <a:gd name="connsiteY0" fmla="*/ 190508 h 190508"/>
              <a:gd name="connsiteX1" fmla="*/ 1104900 w 2293620"/>
              <a:gd name="connsiteY1" fmla="*/ 8 h 190508"/>
              <a:gd name="connsiteX2" fmla="*/ 0 w 2293620"/>
              <a:gd name="connsiteY2" fmla="*/ 182888 h 190508"/>
              <a:gd name="connsiteX3" fmla="*/ 0 w 2293620"/>
              <a:gd name="connsiteY3" fmla="*/ 182888 h 190508"/>
              <a:gd name="connsiteX0" fmla="*/ 2293620 w 2293620"/>
              <a:gd name="connsiteY0" fmla="*/ 190508 h 190508"/>
              <a:gd name="connsiteX1" fmla="*/ 1104900 w 2293620"/>
              <a:gd name="connsiteY1" fmla="*/ 8 h 190508"/>
              <a:gd name="connsiteX2" fmla="*/ 0 w 2293620"/>
              <a:gd name="connsiteY2" fmla="*/ 182888 h 190508"/>
              <a:gd name="connsiteX3" fmla="*/ 0 w 2293620"/>
              <a:gd name="connsiteY3" fmla="*/ 182888 h 190508"/>
              <a:gd name="connsiteX0" fmla="*/ 2293620 w 2293620"/>
              <a:gd name="connsiteY0" fmla="*/ 190523 h 190523"/>
              <a:gd name="connsiteX1" fmla="*/ 1104900 w 2293620"/>
              <a:gd name="connsiteY1" fmla="*/ 23 h 190523"/>
              <a:gd name="connsiteX2" fmla="*/ 0 w 2293620"/>
              <a:gd name="connsiteY2" fmla="*/ 182903 h 190523"/>
              <a:gd name="connsiteX3" fmla="*/ 0 w 2293620"/>
              <a:gd name="connsiteY3" fmla="*/ 182903 h 190523"/>
              <a:gd name="connsiteX0" fmla="*/ 2293620 w 2293620"/>
              <a:gd name="connsiteY0" fmla="*/ 191514 h 191514"/>
              <a:gd name="connsiteX1" fmla="*/ 1104900 w 2293620"/>
              <a:gd name="connsiteY1" fmla="*/ 1014 h 191514"/>
              <a:gd name="connsiteX2" fmla="*/ 0 w 2293620"/>
              <a:gd name="connsiteY2" fmla="*/ 183894 h 191514"/>
              <a:gd name="connsiteX3" fmla="*/ 0 w 2293620"/>
              <a:gd name="connsiteY3" fmla="*/ 183894 h 191514"/>
              <a:gd name="connsiteX0" fmla="*/ 2293620 w 2293620"/>
              <a:gd name="connsiteY0" fmla="*/ 191514 h 191514"/>
              <a:gd name="connsiteX1" fmla="*/ 1104900 w 2293620"/>
              <a:gd name="connsiteY1" fmla="*/ 1014 h 191514"/>
              <a:gd name="connsiteX2" fmla="*/ 0 w 2293620"/>
              <a:gd name="connsiteY2" fmla="*/ 183894 h 191514"/>
              <a:gd name="connsiteX3" fmla="*/ 0 w 2293620"/>
              <a:gd name="connsiteY3" fmla="*/ 183894 h 191514"/>
            </a:gdLst>
            <a:ahLst/>
            <a:cxnLst>
              <a:cxn ang="0">
                <a:pos x="connsiteX0" y="connsiteY0"/>
              </a:cxn>
              <a:cxn ang="0">
                <a:pos x="connsiteX1" y="connsiteY1"/>
              </a:cxn>
              <a:cxn ang="0">
                <a:pos x="connsiteX2" y="connsiteY2"/>
              </a:cxn>
              <a:cxn ang="0">
                <a:pos x="connsiteX3" y="connsiteY3"/>
              </a:cxn>
            </a:cxnLst>
            <a:rect l="l" t="t" r="r" b="b"/>
            <a:pathLst>
              <a:path w="2293620" h="191514">
                <a:moveTo>
                  <a:pt x="2293620" y="191514"/>
                </a:moveTo>
                <a:cubicBezTo>
                  <a:pt x="1917700" y="13714"/>
                  <a:pt x="1487170" y="2284"/>
                  <a:pt x="1104900" y="1014"/>
                </a:cubicBezTo>
                <a:cubicBezTo>
                  <a:pt x="722630" y="-256"/>
                  <a:pt x="500380" y="-19306"/>
                  <a:pt x="0" y="183894"/>
                </a:cubicBezTo>
                <a:lnTo>
                  <a:pt x="0" y="183894"/>
                </a:lnTo>
              </a:path>
            </a:pathLst>
          </a:custGeom>
          <a:noFill/>
          <a:ln>
            <a:solidFill>
              <a:schemeClr val="accent2"/>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cxnSp>
        <p:nvCxnSpPr>
          <p:cNvPr id="192" name="Straight Arrow Connector 191">
            <a:extLst>
              <a:ext uri="{FF2B5EF4-FFF2-40B4-BE49-F238E27FC236}">
                <a16:creationId xmlns:a16="http://schemas.microsoft.com/office/drawing/2014/main" id="{12040708-571B-BF01-782C-5EF92A44A084}"/>
              </a:ext>
            </a:extLst>
          </p:cNvPr>
          <p:cNvCxnSpPr>
            <a:cxnSpLocks/>
          </p:cNvCxnSpPr>
          <p:nvPr/>
        </p:nvCxnSpPr>
        <p:spPr>
          <a:xfrm flipH="1" flipV="1">
            <a:off x="3608252" y="3875266"/>
            <a:ext cx="212576" cy="6907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3" name="TextBox 192">
            <a:extLst>
              <a:ext uri="{FF2B5EF4-FFF2-40B4-BE49-F238E27FC236}">
                <a16:creationId xmlns:a16="http://schemas.microsoft.com/office/drawing/2014/main" id="{16B92718-6117-1660-402C-889F97FFBD24}"/>
              </a:ext>
            </a:extLst>
          </p:cNvPr>
          <p:cNvSpPr txBox="1"/>
          <p:nvPr/>
        </p:nvSpPr>
        <p:spPr>
          <a:xfrm>
            <a:off x="5130713" y="3020830"/>
            <a:ext cx="1936749" cy="276999"/>
          </a:xfrm>
          <a:prstGeom prst="rect">
            <a:avLst/>
          </a:prstGeom>
          <a:noFill/>
        </p:spPr>
        <p:txBody>
          <a:bodyPr wrap="none" rtlCol="0">
            <a:spAutoFit/>
          </a:bodyPr>
          <a:lstStyle/>
          <a:p>
            <a:r>
              <a:rPr lang="en-US" altLang="zh-CN" sz="1200">
                <a:latin typeface="Linux Libertine" panose="02000503000000000000" pitchFamily="2" charset="0"/>
                <a:ea typeface="Linux Libertine" panose="02000503000000000000" pitchFamily="2" charset="0"/>
                <a:cs typeface="Linux Libertine" panose="02000503000000000000" pitchFamily="2" charset="0"/>
              </a:rPr>
              <a:t>(b) Case 2: Wedge Mutation</a:t>
            </a:r>
            <a:endParaRPr lang="zh-CN" altLang="en-US" sz="1200" dirty="0">
              <a:latin typeface="Linux Libertine" panose="02000503000000000000" pitchFamily="2" charset="0"/>
              <a:cs typeface="Linux Libertine" panose="02000503000000000000" pitchFamily="2" charset="0"/>
            </a:endParaRPr>
          </a:p>
        </p:txBody>
      </p:sp>
      <p:sp>
        <p:nvSpPr>
          <p:cNvPr id="194" name="Arrow: Right 193">
            <a:extLst>
              <a:ext uri="{FF2B5EF4-FFF2-40B4-BE49-F238E27FC236}">
                <a16:creationId xmlns:a16="http://schemas.microsoft.com/office/drawing/2014/main" id="{E139CE76-2A61-3EE8-7AF2-7C96EC64C45D}"/>
              </a:ext>
            </a:extLst>
          </p:cNvPr>
          <p:cNvSpPr/>
          <p:nvPr/>
        </p:nvSpPr>
        <p:spPr>
          <a:xfrm>
            <a:off x="7356199" y="4049350"/>
            <a:ext cx="209316" cy="248966"/>
          </a:xfrm>
          <a:prstGeom prst="right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cxnSp>
        <p:nvCxnSpPr>
          <p:cNvPr id="195" name="Straight Connector 194">
            <a:extLst>
              <a:ext uri="{FF2B5EF4-FFF2-40B4-BE49-F238E27FC236}">
                <a16:creationId xmlns:a16="http://schemas.microsoft.com/office/drawing/2014/main" id="{25869C9B-E0E4-6503-90E8-2BC9B2A5B39C}"/>
              </a:ext>
            </a:extLst>
          </p:cNvPr>
          <p:cNvCxnSpPr>
            <a:cxnSpLocks/>
          </p:cNvCxnSpPr>
          <p:nvPr/>
        </p:nvCxnSpPr>
        <p:spPr>
          <a:xfrm flipV="1">
            <a:off x="6285188" y="3917597"/>
            <a:ext cx="470895" cy="7702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6" name="TextBox 195">
                <a:extLst>
                  <a:ext uri="{FF2B5EF4-FFF2-40B4-BE49-F238E27FC236}">
                    <a16:creationId xmlns:a16="http://schemas.microsoft.com/office/drawing/2014/main" id="{39CBF748-2113-465E-1FF8-D52E833529ED}"/>
                  </a:ext>
                </a:extLst>
              </p:cNvPr>
              <p:cNvSpPr txBox="1"/>
              <p:nvPr/>
            </p:nvSpPr>
            <p:spPr>
              <a:xfrm>
                <a:off x="6409320" y="4268712"/>
                <a:ext cx="614532" cy="22437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200" i="1" smtClean="0">
                              <a:solidFill>
                                <a:schemeClr val="accent4">
                                  <a:lumMod val="40000"/>
                                  <a:lumOff val="60000"/>
                                </a:schemeClr>
                              </a:solidFill>
                              <a:latin typeface="Cambria Math" panose="02040503050406030204" pitchFamily="18" charset="0"/>
                            </a:rPr>
                          </m:ctrlPr>
                        </m:sSubPr>
                        <m:e>
                          <m:r>
                            <a:rPr lang="en-US" altLang="zh-CN" sz="1200" i="1">
                              <a:solidFill>
                                <a:schemeClr val="accent4">
                                  <a:lumMod val="40000"/>
                                  <a:lumOff val="60000"/>
                                </a:schemeClr>
                              </a:solidFill>
                              <a:latin typeface="Cambria Math" panose="02040503050406030204" pitchFamily="18" charset="0"/>
                            </a:rPr>
                            <m:t>𝑅</m:t>
                          </m:r>
                        </m:e>
                        <m:sub>
                          <m:r>
                            <a:rPr lang="en-US" altLang="zh-CN" sz="1200" i="1">
                              <a:solidFill>
                                <a:schemeClr val="accent4">
                                  <a:lumMod val="40000"/>
                                  <a:lumOff val="60000"/>
                                </a:schemeClr>
                              </a:solidFill>
                              <a:latin typeface="Cambria Math" panose="02040503050406030204" pitchFamily="18" charset="0"/>
                            </a:rPr>
                            <m:t>0</m:t>
                          </m:r>
                        </m:sub>
                      </m:sSub>
                    </m:oMath>
                  </m:oMathPara>
                </a14:m>
                <a:endParaRPr lang="zh-CN" altLang="en-US" sz="1200" dirty="0">
                  <a:solidFill>
                    <a:schemeClr val="accent4">
                      <a:lumMod val="40000"/>
                      <a:lumOff val="60000"/>
                    </a:schemeClr>
                  </a:solidFill>
                </a:endParaRPr>
              </a:p>
            </p:txBody>
          </p:sp>
        </mc:Choice>
        <mc:Fallback xmlns="">
          <p:sp>
            <p:nvSpPr>
              <p:cNvPr id="196" name="TextBox 195">
                <a:extLst>
                  <a:ext uri="{FF2B5EF4-FFF2-40B4-BE49-F238E27FC236}">
                    <a16:creationId xmlns:a16="http://schemas.microsoft.com/office/drawing/2014/main" id="{39CBF748-2113-465E-1FF8-D52E833529ED}"/>
                  </a:ext>
                </a:extLst>
              </p:cNvPr>
              <p:cNvSpPr txBox="1">
                <a:spLocks noRot="1" noChangeAspect="1" noMove="1" noResize="1" noEditPoints="1" noAdjustHandles="1" noChangeArrowheads="1" noChangeShapeType="1" noTextEdit="1"/>
              </p:cNvSpPr>
              <p:nvPr/>
            </p:nvSpPr>
            <p:spPr>
              <a:xfrm>
                <a:off x="6409320" y="4268712"/>
                <a:ext cx="614532" cy="224375"/>
              </a:xfrm>
              <a:prstGeom prst="rect">
                <a:avLst/>
              </a:prstGeom>
              <a:blipFill>
                <a:blip r:embed="rId10"/>
                <a:stretch>
                  <a:fillRect/>
                </a:stretch>
              </a:blipFill>
            </p:spPr>
            <p:txBody>
              <a:bodyPr/>
              <a:lstStyle/>
              <a:p>
                <a:r>
                  <a:rPr lang="zh-CN" altLang="en-US">
                    <a:noFill/>
                  </a:rPr>
                  <a:t> </a:t>
                </a:r>
              </a:p>
            </p:txBody>
          </p:sp>
        </mc:Fallback>
      </mc:AlternateContent>
      <p:cxnSp>
        <p:nvCxnSpPr>
          <p:cNvPr id="197" name="Straight Arrow Connector 196">
            <a:extLst>
              <a:ext uri="{FF2B5EF4-FFF2-40B4-BE49-F238E27FC236}">
                <a16:creationId xmlns:a16="http://schemas.microsoft.com/office/drawing/2014/main" id="{9E303D3F-80D2-4A54-4B69-6D263B209396}"/>
              </a:ext>
            </a:extLst>
          </p:cNvPr>
          <p:cNvCxnSpPr>
            <a:cxnSpLocks/>
          </p:cNvCxnSpPr>
          <p:nvPr/>
        </p:nvCxnSpPr>
        <p:spPr>
          <a:xfrm>
            <a:off x="6459308" y="3370878"/>
            <a:ext cx="127427" cy="1233865"/>
          </a:xfrm>
          <a:prstGeom prst="straightConnector1">
            <a:avLst/>
          </a:prstGeom>
          <a:ln w="19050">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D5FD9F3B-B06F-0672-9776-B607578FA733}"/>
              </a:ext>
            </a:extLst>
          </p:cNvPr>
          <p:cNvCxnSpPr>
            <a:cxnSpLocks/>
          </p:cNvCxnSpPr>
          <p:nvPr/>
        </p:nvCxnSpPr>
        <p:spPr>
          <a:xfrm flipV="1">
            <a:off x="8370520" y="3917597"/>
            <a:ext cx="470895" cy="7702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D1945A26-5A3E-3B95-F00D-661B799659E5}"/>
              </a:ext>
            </a:extLst>
          </p:cNvPr>
          <p:cNvCxnSpPr>
            <a:cxnSpLocks/>
          </p:cNvCxnSpPr>
          <p:nvPr/>
        </p:nvCxnSpPr>
        <p:spPr>
          <a:xfrm flipH="1" flipV="1">
            <a:off x="8356967" y="3984171"/>
            <a:ext cx="265037" cy="428799"/>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0" name="TextBox 199">
                <a:extLst>
                  <a:ext uri="{FF2B5EF4-FFF2-40B4-BE49-F238E27FC236}">
                    <a16:creationId xmlns:a16="http://schemas.microsoft.com/office/drawing/2014/main" id="{839F0156-5385-2CBF-75CE-79BC51E1CA52}"/>
                  </a:ext>
                </a:extLst>
              </p:cNvPr>
              <p:cNvSpPr txBox="1"/>
              <p:nvPr/>
            </p:nvSpPr>
            <p:spPr>
              <a:xfrm>
                <a:off x="5931868" y="4226548"/>
                <a:ext cx="614532" cy="22437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200" i="1" smtClean="0">
                              <a:solidFill>
                                <a:srgbClr val="FFFF00"/>
                              </a:solidFill>
                              <a:latin typeface="Cambria Math" panose="02040503050406030204" pitchFamily="18" charset="0"/>
                            </a:rPr>
                          </m:ctrlPr>
                        </m:sSubPr>
                        <m:e>
                          <m:r>
                            <a:rPr lang="en-US" altLang="zh-CN" sz="1200" i="1">
                              <a:solidFill>
                                <a:srgbClr val="FFFF00"/>
                              </a:solidFill>
                              <a:latin typeface="Cambria Math" panose="02040503050406030204" pitchFamily="18" charset="0"/>
                            </a:rPr>
                            <m:t>𝑅</m:t>
                          </m:r>
                        </m:e>
                        <m:sub>
                          <m:r>
                            <a:rPr lang="en-US" altLang="zh-CN" sz="1200" i="1">
                              <a:solidFill>
                                <a:srgbClr val="FFFF00"/>
                              </a:solidFill>
                              <a:latin typeface="Cambria Math" panose="02040503050406030204" pitchFamily="18" charset="0"/>
                            </a:rPr>
                            <m:t>0</m:t>
                          </m:r>
                        </m:sub>
                      </m:sSub>
                      <m:r>
                        <a:rPr lang="en-US" altLang="zh-CN" sz="1200" i="1">
                          <a:solidFill>
                            <a:srgbClr val="FFFF00"/>
                          </a:solidFill>
                          <a:latin typeface="Cambria Math" panose="02040503050406030204" pitchFamily="18" charset="0"/>
                        </a:rPr>
                        <m:t>′</m:t>
                      </m:r>
                    </m:oMath>
                  </m:oMathPara>
                </a14:m>
                <a:endParaRPr lang="zh-CN" altLang="en-US" sz="1200" dirty="0">
                  <a:solidFill>
                    <a:srgbClr val="FFFF00"/>
                  </a:solidFill>
                </a:endParaRPr>
              </a:p>
            </p:txBody>
          </p:sp>
        </mc:Choice>
        <mc:Fallback xmlns="">
          <p:sp>
            <p:nvSpPr>
              <p:cNvPr id="200" name="TextBox 199">
                <a:extLst>
                  <a:ext uri="{FF2B5EF4-FFF2-40B4-BE49-F238E27FC236}">
                    <a16:creationId xmlns:a16="http://schemas.microsoft.com/office/drawing/2014/main" id="{839F0156-5385-2CBF-75CE-79BC51E1CA52}"/>
                  </a:ext>
                </a:extLst>
              </p:cNvPr>
              <p:cNvSpPr txBox="1">
                <a:spLocks noRot="1" noChangeAspect="1" noMove="1" noResize="1" noEditPoints="1" noAdjustHandles="1" noChangeArrowheads="1" noChangeShapeType="1" noTextEdit="1"/>
              </p:cNvSpPr>
              <p:nvPr/>
            </p:nvSpPr>
            <p:spPr>
              <a:xfrm>
                <a:off x="5931868" y="4226548"/>
                <a:ext cx="614532" cy="224375"/>
              </a:xfrm>
              <a:prstGeom prst="rect">
                <a:avLst/>
              </a:prstGeom>
              <a:blipFill>
                <a:blip r:embed="rId7"/>
                <a:stretch>
                  <a:fillRect t="-270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6F4ADB8F-AECE-9B03-1CAE-D58ED66D09C0}"/>
                  </a:ext>
                </a:extLst>
              </p:cNvPr>
              <p:cNvSpPr txBox="1"/>
              <p:nvPr/>
            </p:nvSpPr>
            <p:spPr>
              <a:xfrm>
                <a:off x="8554383" y="4447734"/>
                <a:ext cx="356673" cy="22437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200" i="1" smtClean="0">
                              <a:solidFill>
                                <a:srgbClr val="FFFF00"/>
                              </a:solidFill>
                              <a:latin typeface="Cambria Math" panose="02040503050406030204" pitchFamily="18" charset="0"/>
                            </a:rPr>
                          </m:ctrlPr>
                        </m:sSubPr>
                        <m:e>
                          <m:r>
                            <a:rPr lang="en-US" altLang="zh-CN" sz="1200" i="1">
                              <a:solidFill>
                                <a:srgbClr val="FFFF00"/>
                              </a:solidFill>
                              <a:latin typeface="Cambria Math" panose="02040503050406030204" pitchFamily="18" charset="0"/>
                            </a:rPr>
                            <m:t>𝑅</m:t>
                          </m:r>
                        </m:e>
                        <m:sub>
                          <m:r>
                            <a:rPr lang="en-US" altLang="zh-CN" sz="1200" i="1">
                              <a:solidFill>
                                <a:srgbClr val="FFFF00"/>
                              </a:solidFill>
                              <a:latin typeface="Cambria Math" panose="02040503050406030204" pitchFamily="18" charset="0"/>
                            </a:rPr>
                            <m:t>1</m:t>
                          </m:r>
                        </m:sub>
                      </m:sSub>
                      <m:r>
                        <a:rPr lang="en-US" altLang="zh-CN" sz="1200" i="1">
                          <a:solidFill>
                            <a:srgbClr val="FFFF00"/>
                          </a:solidFill>
                          <a:latin typeface="Cambria Math" panose="02040503050406030204" pitchFamily="18" charset="0"/>
                        </a:rPr>
                        <m:t>′</m:t>
                      </m:r>
                    </m:oMath>
                  </m:oMathPara>
                </a14:m>
                <a:endParaRPr lang="zh-CN" altLang="en-US" sz="1200" dirty="0">
                  <a:solidFill>
                    <a:srgbClr val="FFFF00"/>
                  </a:solidFill>
                </a:endParaRPr>
              </a:p>
            </p:txBody>
          </p:sp>
        </mc:Choice>
        <mc:Fallback xmlns="">
          <p:sp>
            <p:nvSpPr>
              <p:cNvPr id="201" name="TextBox 200">
                <a:extLst>
                  <a:ext uri="{FF2B5EF4-FFF2-40B4-BE49-F238E27FC236}">
                    <a16:creationId xmlns:a16="http://schemas.microsoft.com/office/drawing/2014/main" id="{6F4ADB8F-AECE-9B03-1CAE-D58ED66D09C0}"/>
                  </a:ext>
                </a:extLst>
              </p:cNvPr>
              <p:cNvSpPr txBox="1">
                <a:spLocks noRot="1" noChangeAspect="1" noMove="1" noResize="1" noEditPoints="1" noAdjustHandles="1" noChangeArrowheads="1" noChangeShapeType="1" noTextEdit="1"/>
              </p:cNvSpPr>
              <p:nvPr/>
            </p:nvSpPr>
            <p:spPr>
              <a:xfrm>
                <a:off x="8554383" y="4447734"/>
                <a:ext cx="356673" cy="224375"/>
              </a:xfrm>
              <a:prstGeom prst="rect">
                <a:avLst/>
              </a:prstGeom>
              <a:blipFill>
                <a:blip r:embed="rId11"/>
                <a:stretch>
                  <a:fillRect t="-5556"/>
                </a:stretch>
              </a:blipFill>
            </p:spPr>
            <p:txBody>
              <a:bodyPr/>
              <a:lstStyle/>
              <a:p>
                <a:r>
                  <a:rPr lang="zh-CN" altLang="en-US">
                    <a:noFill/>
                  </a:rPr>
                  <a:t> </a:t>
                </a:r>
              </a:p>
            </p:txBody>
          </p:sp>
        </mc:Fallback>
      </mc:AlternateContent>
      <p:sp>
        <p:nvSpPr>
          <p:cNvPr id="202" name="Oval 201">
            <a:extLst>
              <a:ext uri="{FF2B5EF4-FFF2-40B4-BE49-F238E27FC236}">
                <a16:creationId xmlns:a16="http://schemas.microsoft.com/office/drawing/2014/main" id="{D0271E1B-7468-CBF7-AF76-1C28D266CB7F}"/>
              </a:ext>
            </a:extLst>
          </p:cNvPr>
          <p:cNvSpPr/>
          <p:nvPr/>
        </p:nvSpPr>
        <p:spPr>
          <a:xfrm>
            <a:off x="8987424" y="5859064"/>
            <a:ext cx="72551" cy="7118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bg2">
                  <a:lumMod val="25000"/>
                </a:schemeClr>
              </a:solidFill>
            </a:endParaRPr>
          </a:p>
        </p:txBody>
      </p:sp>
      <p:sp>
        <p:nvSpPr>
          <p:cNvPr id="203" name="Oval 202">
            <a:extLst>
              <a:ext uri="{FF2B5EF4-FFF2-40B4-BE49-F238E27FC236}">
                <a16:creationId xmlns:a16="http://schemas.microsoft.com/office/drawing/2014/main" id="{A18E3216-E9C6-49CE-F904-865835209DF0}"/>
              </a:ext>
            </a:extLst>
          </p:cNvPr>
          <p:cNvSpPr/>
          <p:nvPr/>
        </p:nvSpPr>
        <p:spPr>
          <a:xfrm>
            <a:off x="9258242" y="5698726"/>
            <a:ext cx="72551" cy="7118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bg2">
                  <a:lumMod val="25000"/>
                </a:schemeClr>
              </a:solidFill>
            </a:endParaRPr>
          </a:p>
        </p:txBody>
      </p:sp>
      <p:sp>
        <p:nvSpPr>
          <p:cNvPr id="204" name="Freeform: Shape 203">
            <a:extLst>
              <a:ext uri="{FF2B5EF4-FFF2-40B4-BE49-F238E27FC236}">
                <a16:creationId xmlns:a16="http://schemas.microsoft.com/office/drawing/2014/main" id="{3694C9C0-1BB8-571A-A558-DE57BAF8E51A}"/>
              </a:ext>
            </a:extLst>
          </p:cNvPr>
          <p:cNvSpPr/>
          <p:nvPr/>
        </p:nvSpPr>
        <p:spPr>
          <a:xfrm>
            <a:off x="8109034" y="5717474"/>
            <a:ext cx="831909" cy="138426"/>
          </a:xfrm>
          <a:custGeom>
            <a:avLst/>
            <a:gdLst>
              <a:gd name="connsiteX0" fmla="*/ 2293620 w 2293620"/>
              <a:gd name="connsiteY0" fmla="*/ 208187 h 208187"/>
              <a:gd name="connsiteX1" fmla="*/ 1737360 w 2293620"/>
              <a:gd name="connsiteY1" fmla="*/ 2447 h 208187"/>
              <a:gd name="connsiteX2" fmla="*/ 815340 w 2293620"/>
              <a:gd name="connsiteY2" fmla="*/ 101507 h 208187"/>
              <a:gd name="connsiteX3" fmla="*/ 0 w 2293620"/>
              <a:gd name="connsiteY3" fmla="*/ 200567 h 208187"/>
              <a:gd name="connsiteX4" fmla="*/ 0 w 2293620"/>
              <a:gd name="connsiteY4" fmla="*/ 200567 h 208187"/>
              <a:gd name="connsiteX0" fmla="*/ 2293620 w 2293620"/>
              <a:gd name="connsiteY0" fmla="*/ 223607 h 223607"/>
              <a:gd name="connsiteX1" fmla="*/ 1737360 w 2293620"/>
              <a:gd name="connsiteY1" fmla="*/ 17867 h 223607"/>
              <a:gd name="connsiteX2" fmla="*/ 594360 w 2293620"/>
              <a:gd name="connsiteY2" fmla="*/ 33107 h 223607"/>
              <a:gd name="connsiteX3" fmla="*/ 0 w 2293620"/>
              <a:gd name="connsiteY3" fmla="*/ 215987 h 223607"/>
              <a:gd name="connsiteX4" fmla="*/ 0 w 2293620"/>
              <a:gd name="connsiteY4" fmla="*/ 215987 h 223607"/>
              <a:gd name="connsiteX0" fmla="*/ 2293620 w 2293620"/>
              <a:gd name="connsiteY0" fmla="*/ 234640 h 234640"/>
              <a:gd name="connsiteX1" fmla="*/ 1264920 w 2293620"/>
              <a:gd name="connsiteY1" fmla="*/ 13660 h 234640"/>
              <a:gd name="connsiteX2" fmla="*/ 594360 w 2293620"/>
              <a:gd name="connsiteY2" fmla="*/ 44140 h 234640"/>
              <a:gd name="connsiteX3" fmla="*/ 0 w 2293620"/>
              <a:gd name="connsiteY3" fmla="*/ 227020 h 234640"/>
              <a:gd name="connsiteX4" fmla="*/ 0 w 2293620"/>
              <a:gd name="connsiteY4" fmla="*/ 227020 h 234640"/>
              <a:gd name="connsiteX0" fmla="*/ 2293620 w 2293620"/>
              <a:gd name="connsiteY0" fmla="*/ 220987 h 220987"/>
              <a:gd name="connsiteX1" fmla="*/ 1264920 w 2293620"/>
              <a:gd name="connsiteY1" fmla="*/ 7 h 220987"/>
              <a:gd name="connsiteX2" fmla="*/ 0 w 2293620"/>
              <a:gd name="connsiteY2" fmla="*/ 213367 h 220987"/>
              <a:gd name="connsiteX3" fmla="*/ 0 w 2293620"/>
              <a:gd name="connsiteY3" fmla="*/ 213367 h 220987"/>
              <a:gd name="connsiteX0" fmla="*/ 2293620 w 2293620"/>
              <a:gd name="connsiteY0" fmla="*/ 228606 h 228606"/>
              <a:gd name="connsiteX1" fmla="*/ 1135380 w 2293620"/>
              <a:gd name="connsiteY1" fmla="*/ 6 h 228606"/>
              <a:gd name="connsiteX2" fmla="*/ 0 w 2293620"/>
              <a:gd name="connsiteY2" fmla="*/ 220986 h 228606"/>
              <a:gd name="connsiteX3" fmla="*/ 0 w 2293620"/>
              <a:gd name="connsiteY3" fmla="*/ 220986 h 228606"/>
              <a:gd name="connsiteX0" fmla="*/ 2293620 w 2293620"/>
              <a:gd name="connsiteY0" fmla="*/ 182889 h 182889"/>
              <a:gd name="connsiteX1" fmla="*/ 1135380 w 2293620"/>
              <a:gd name="connsiteY1" fmla="*/ 9 h 182889"/>
              <a:gd name="connsiteX2" fmla="*/ 0 w 2293620"/>
              <a:gd name="connsiteY2" fmla="*/ 175269 h 182889"/>
              <a:gd name="connsiteX3" fmla="*/ 0 w 2293620"/>
              <a:gd name="connsiteY3" fmla="*/ 175269 h 182889"/>
              <a:gd name="connsiteX0" fmla="*/ 2293620 w 2293620"/>
              <a:gd name="connsiteY0" fmla="*/ 182889 h 182889"/>
              <a:gd name="connsiteX1" fmla="*/ 1082040 w 2293620"/>
              <a:gd name="connsiteY1" fmla="*/ 9 h 182889"/>
              <a:gd name="connsiteX2" fmla="*/ 0 w 2293620"/>
              <a:gd name="connsiteY2" fmla="*/ 175269 h 182889"/>
              <a:gd name="connsiteX3" fmla="*/ 0 w 2293620"/>
              <a:gd name="connsiteY3" fmla="*/ 175269 h 182889"/>
              <a:gd name="connsiteX0" fmla="*/ 2293620 w 2293620"/>
              <a:gd name="connsiteY0" fmla="*/ 190508 h 190508"/>
              <a:gd name="connsiteX1" fmla="*/ 1104900 w 2293620"/>
              <a:gd name="connsiteY1" fmla="*/ 8 h 190508"/>
              <a:gd name="connsiteX2" fmla="*/ 0 w 2293620"/>
              <a:gd name="connsiteY2" fmla="*/ 182888 h 190508"/>
              <a:gd name="connsiteX3" fmla="*/ 0 w 2293620"/>
              <a:gd name="connsiteY3" fmla="*/ 182888 h 190508"/>
              <a:gd name="connsiteX0" fmla="*/ 2293620 w 2293620"/>
              <a:gd name="connsiteY0" fmla="*/ 190508 h 190508"/>
              <a:gd name="connsiteX1" fmla="*/ 1104900 w 2293620"/>
              <a:gd name="connsiteY1" fmla="*/ 8 h 190508"/>
              <a:gd name="connsiteX2" fmla="*/ 0 w 2293620"/>
              <a:gd name="connsiteY2" fmla="*/ 182888 h 190508"/>
              <a:gd name="connsiteX3" fmla="*/ 0 w 2293620"/>
              <a:gd name="connsiteY3" fmla="*/ 182888 h 190508"/>
              <a:gd name="connsiteX0" fmla="*/ 2293620 w 2293620"/>
              <a:gd name="connsiteY0" fmla="*/ 190523 h 190523"/>
              <a:gd name="connsiteX1" fmla="*/ 1104900 w 2293620"/>
              <a:gd name="connsiteY1" fmla="*/ 23 h 190523"/>
              <a:gd name="connsiteX2" fmla="*/ 0 w 2293620"/>
              <a:gd name="connsiteY2" fmla="*/ 182903 h 190523"/>
              <a:gd name="connsiteX3" fmla="*/ 0 w 2293620"/>
              <a:gd name="connsiteY3" fmla="*/ 182903 h 190523"/>
              <a:gd name="connsiteX0" fmla="*/ 2293620 w 2293620"/>
              <a:gd name="connsiteY0" fmla="*/ 191514 h 191514"/>
              <a:gd name="connsiteX1" fmla="*/ 1104900 w 2293620"/>
              <a:gd name="connsiteY1" fmla="*/ 1014 h 191514"/>
              <a:gd name="connsiteX2" fmla="*/ 0 w 2293620"/>
              <a:gd name="connsiteY2" fmla="*/ 183894 h 191514"/>
              <a:gd name="connsiteX3" fmla="*/ 0 w 2293620"/>
              <a:gd name="connsiteY3" fmla="*/ 183894 h 191514"/>
              <a:gd name="connsiteX0" fmla="*/ 2293620 w 2293620"/>
              <a:gd name="connsiteY0" fmla="*/ 191514 h 191514"/>
              <a:gd name="connsiteX1" fmla="*/ 1104900 w 2293620"/>
              <a:gd name="connsiteY1" fmla="*/ 1014 h 191514"/>
              <a:gd name="connsiteX2" fmla="*/ 0 w 2293620"/>
              <a:gd name="connsiteY2" fmla="*/ 183894 h 191514"/>
              <a:gd name="connsiteX3" fmla="*/ 0 w 2293620"/>
              <a:gd name="connsiteY3" fmla="*/ 183894 h 191514"/>
            </a:gdLst>
            <a:ahLst/>
            <a:cxnLst>
              <a:cxn ang="0">
                <a:pos x="connsiteX0" y="connsiteY0"/>
              </a:cxn>
              <a:cxn ang="0">
                <a:pos x="connsiteX1" y="connsiteY1"/>
              </a:cxn>
              <a:cxn ang="0">
                <a:pos x="connsiteX2" y="connsiteY2"/>
              </a:cxn>
              <a:cxn ang="0">
                <a:pos x="connsiteX3" y="connsiteY3"/>
              </a:cxn>
            </a:cxnLst>
            <a:rect l="l" t="t" r="r" b="b"/>
            <a:pathLst>
              <a:path w="2293620" h="191514">
                <a:moveTo>
                  <a:pt x="2293620" y="191514"/>
                </a:moveTo>
                <a:cubicBezTo>
                  <a:pt x="1917700" y="13714"/>
                  <a:pt x="1487170" y="2284"/>
                  <a:pt x="1104900" y="1014"/>
                </a:cubicBezTo>
                <a:cubicBezTo>
                  <a:pt x="722630" y="-256"/>
                  <a:pt x="500380" y="-19306"/>
                  <a:pt x="0" y="183894"/>
                </a:cubicBezTo>
                <a:lnTo>
                  <a:pt x="0" y="183894"/>
                </a:lnTo>
              </a:path>
            </a:pathLst>
          </a:custGeom>
          <a:noFill/>
          <a:ln>
            <a:solidFill>
              <a:schemeClr val="accent2"/>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cxnSp>
        <p:nvCxnSpPr>
          <p:cNvPr id="205" name="Straight Arrow Connector 204">
            <a:extLst>
              <a:ext uri="{FF2B5EF4-FFF2-40B4-BE49-F238E27FC236}">
                <a16:creationId xmlns:a16="http://schemas.microsoft.com/office/drawing/2014/main" id="{44A70391-58E5-7E48-780B-86FB9009C42E}"/>
              </a:ext>
            </a:extLst>
          </p:cNvPr>
          <p:cNvCxnSpPr>
            <a:cxnSpLocks/>
          </p:cNvCxnSpPr>
          <p:nvPr/>
        </p:nvCxnSpPr>
        <p:spPr>
          <a:xfrm flipH="1">
            <a:off x="6357329" y="3375564"/>
            <a:ext cx="301879" cy="1247055"/>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06" name="Freeform: Shape 205">
            <a:extLst>
              <a:ext uri="{FF2B5EF4-FFF2-40B4-BE49-F238E27FC236}">
                <a16:creationId xmlns:a16="http://schemas.microsoft.com/office/drawing/2014/main" id="{87794626-72FA-36C4-97B7-4C6DAB7E7F8D}"/>
              </a:ext>
            </a:extLst>
          </p:cNvPr>
          <p:cNvSpPr/>
          <p:nvPr/>
        </p:nvSpPr>
        <p:spPr>
          <a:xfrm rot="21425607" flipV="1">
            <a:off x="6452943" y="4668286"/>
            <a:ext cx="283967" cy="56781"/>
          </a:xfrm>
          <a:custGeom>
            <a:avLst/>
            <a:gdLst>
              <a:gd name="connsiteX0" fmla="*/ 2293620 w 2293620"/>
              <a:gd name="connsiteY0" fmla="*/ 208187 h 208187"/>
              <a:gd name="connsiteX1" fmla="*/ 1737360 w 2293620"/>
              <a:gd name="connsiteY1" fmla="*/ 2447 h 208187"/>
              <a:gd name="connsiteX2" fmla="*/ 815340 w 2293620"/>
              <a:gd name="connsiteY2" fmla="*/ 101507 h 208187"/>
              <a:gd name="connsiteX3" fmla="*/ 0 w 2293620"/>
              <a:gd name="connsiteY3" fmla="*/ 200567 h 208187"/>
              <a:gd name="connsiteX4" fmla="*/ 0 w 2293620"/>
              <a:gd name="connsiteY4" fmla="*/ 200567 h 208187"/>
              <a:gd name="connsiteX0" fmla="*/ 2293620 w 2293620"/>
              <a:gd name="connsiteY0" fmla="*/ 223607 h 223607"/>
              <a:gd name="connsiteX1" fmla="*/ 1737360 w 2293620"/>
              <a:gd name="connsiteY1" fmla="*/ 17867 h 223607"/>
              <a:gd name="connsiteX2" fmla="*/ 594360 w 2293620"/>
              <a:gd name="connsiteY2" fmla="*/ 33107 h 223607"/>
              <a:gd name="connsiteX3" fmla="*/ 0 w 2293620"/>
              <a:gd name="connsiteY3" fmla="*/ 215987 h 223607"/>
              <a:gd name="connsiteX4" fmla="*/ 0 w 2293620"/>
              <a:gd name="connsiteY4" fmla="*/ 215987 h 223607"/>
              <a:gd name="connsiteX0" fmla="*/ 2293620 w 2293620"/>
              <a:gd name="connsiteY0" fmla="*/ 234640 h 234640"/>
              <a:gd name="connsiteX1" fmla="*/ 1264920 w 2293620"/>
              <a:gd name="connsiteY1" fmla="*/ 13660 h 234640"/>
              <a:gd name="connsiteX2" fmla="*/ 594360 w 2293620"/>
              <a:gd name="connsiteY2" fmla="*/ 44140 h 234640"/>
              <a:gd name="connsiteX3" fmla="*/ 0 w 2293620"/>
              <a:gd name="connsiteY3" fmla="*/ 227020 h 234640"/>
              <a:gd name="connsiteX4" fmla="*/ 0 w 2293620"/>
              <a:gd name="connsiteY4" fmla="*/ 227020 h 234640"/>
              <a:gd name="connsiteX0" fmla="*/ 2293620 w 2293620"/>
              <a:gd name="connsiteY0" fmla="*/ 220987 h 220987"/>
              <a:gd name="connsiteX1" fmla="*/ 1264920 w 2293620"/>
              <a:gd name="connsiteY1" fmla="*/ 7 h 220987"/>
              <a:gd name="connsiteX2" fmla="*/ 0 w 2293620"/>
              <a:gd name="connsiteY2" fmla="*/ 213367 h 220987"/>
              <a:gd name="connsiteX3" fmla="*/ 0 w 2293620"/>
              <a:gd name="connsiteY3" fmla="*/ 213367 h 220987"/>
              <a:gd name="connsiteX0" fmla="*/ 2293620 w 2293620"/>
              <a:gd name="connsiteY0" fmla="*/ 228606 h 228606"/>
              <a:gd name="connsiteX1" fmla="*/ 1135380 w 2293620"/>
              <a:gd name="connsiteY1" fmla="*/ 6 h 228606"/>
              <a:gd name="connsiteX2" fmla="*/ 0 w 2293620"/>
              <a:gd name="connsiteY2" fmla="*/ 220986 h 228606"/>
              <a:gd name="connsiteX3" fmla="*/ 0 w 2293620"/>
              <a:gd name="connsiteY3" fmla="*/ 220986 h 228606"/>
              <a:gd name="connsiteX0" fmla="*/ 2293620 w 2293620"/>
              <a:gd name="connsiteY0" fmla="*/ 182889 h 182889"/>
              <a:gd name="connsiteX1" fmla="*/ 1135380 w 2293620"/>
              <a:gd name="connsiteY1" fmla="*/ 9 h 182889"/>
              <a:gd name="connsiteX2" fmla="*/ 0 w 2293620"/>
              <a:gd name="connsiteY2" fmla="*/ 175269 h 182889"/>
              <a:gd name="connsiteX3" fmla="*/ 0 w 2293620"/>
              <a:gd name="connsiteY3" fmla="*/ 175269 h 182889"/>
              <a:gd name="connsiteX0" fmla="*/ 2293620 w 2293620"/>
              <a:gd name="connsiteY0" fmla="*/ 182889 h 182889"/>
              <a:gd name="connsiteX1" fmla="*/ 1082040 w 2293620"/>
              <a:gd name="connsiteY1" fmla="*/ 9 h 182889"/>
              <a:gd name="connsiteX2" fmla="*/ 0 w 2293620"/>
              <a:gd name="connsiteY2" fmla="*/ 175269 h 182889"/>
              <a:gd name="connsiteX3" fmla="*/ 0 w 2293620"/>
              <a:gd name="connsiteY3" fmla="*/ 175269 h 182889"/>
              <a:gd name="connsiteX0" fmla="*/ 2293620 w 2293620"/>
              <a:gd name="connsiteY0" fmla="*/ 190508 h 190508"/>
              <a:gd name="connsiteX1" fmla="*/ 1104900 w 2293620"/>
              <a:gd name="connsiteY1" fmla="*/ 8 h 190508"/>
              <a:gd name="connsiteX2" fmla="*/ 0 w 2293620"/>
              <a:gd name="connsiteY2" fmla="*/ 182888 h 190508"/>
              <a:gd name="connsiteX3" fmla="*/ 0 w 2293620"/>
              <a:gd name="connsiteY3" fmla="*/ 182888 h 190508"/>
              <a:gd name="connsiteX0" fmla="*/ 2293620 w 2293620"/>
              <a:gd name="connsiteY0" fmla="*/ 190508 h 190508"/>
              <a:gd name="connsiteX1" fmla="*/ 1104900 w 2293620"/>
              <a:gd name="connsiteY1" fmla="*/ 8 h 190508"/>
              <a:gd name="connsiteX2" fmla="*/ 0 w 2293620"/>
              <a:gd name="connsiteY2" fmla="*/ 182888 h 190508"/>
              <a:gd name="connsiteX3" fmla="*/ 0 w 2293620"/>
              <a:gd name="connsiteY3" fmla="*/ 182888 h 190508"/>
              <a:gd name="connsiteX0" fmla="*/ 2293620 w 2293620"/>
              <a:gd name="connsiteY0" fmla="*/ 190523 h 190523"/>
              <a:gd name="connsiteX1" fmla="*/ 1104900 w 2293620"/>
              <a:gd name="connsiteY1" fmla="*/ 23 h 190523"/>
              <a:gd name="connsiteX2" fmla="*/ 0 w 2293620"/>
              <a:gd name="connsiteY2" fmla="*/ 182903 h 190523"/>
              <a:gd name="connsiteX3" fmla="*/ 0 w 2293620"/>
              <a:gd name="connsiteY3" fmla="*/ 182903 h 190523"/>
              <a:gd name="connsiteX0" fmla="*/ 2293620 w 2293620"/>
              <a:gd name="connsiteY0" fmla="*/ 191514 h 191514"/>
              <a:gd name="connsiteX1" fmla="*/ 1104900 w 2293620"/>
              <a:gd name="connsiteY1" fmla="*/ 1014 h 191514"/>
              <a:gd name="connsiteX2" fmla="*/ 0 w 2293620"/>
              <a:gd name="connsiteY2" fmla="*/ 183894 h 191514"/>
              <a:gd name="connsiteX3" fmla="*/ 0 w 2293620"/>
              <a:gd name="connsiteY3" fmla="*/ 183894 h 191514"/>
              <a:gd name="connsiteX0" fmla="*/ 2293620 w 2293620"/>
              <a:gd name="connsiteY0" fmla="*/ 191514 h 191514"/>
              <a:gd name="connsiteX1" fmla="*/ 1104900 w 2293620"/>
              <a:gd name="connsiteY1" fmla="*/ 1014 h 191514"/>
              <a:gd name="connsiteX2" fmla="*/ 0 w 2293620"/>
              <a:gd name="connsiteY2" fmla="*/ 183894 h 191514"/>
              <a:gd name="connsiteX3" fmla="*/ 0 w 2293620"/>
              <a:gd name="connsiteY3" fmla="*/ 183894 h 191514"/>
            </a:gdLst>
            <a:ahLst/>
            <a:cxnLst>
              <a:cxn ang="0">
                <a:pos x="connsiteX0" y="connsiteY0"/>
              </a:cxn>
              <a:cxn ang="0">
                <a:pos x="connsiteX1" y="connsiteY1"/>
              </a:cxn>
              <a:cxn ang="0">
                <a:pos x="connsiteX2" y="connsiteY2"/>
              </a:cxn>
              <a:cxn ang="0">
                <a:pos x="connsiteX3" y="connsiteY3"/>
              </a:cxn>
            </a:cxnLst>
            <a:rect l="l" t="t" r="r" b="b"/>
            <a:pathLst>
              <a:path w="2293620" h="191514">
                <a:moveTo>
                  <a:pt x="2293620" y="191514"/>
                </a:moveTo>
                <a:cubicBezTo>
                  <a:pt x="1917700" y="13714"/>
                  <a:pt x="1487170" y="2284"/>
                  <a:pt x="1104900" y="1014"/>
                </a:cubicBezTo>
                <a:cubicBezTo>
                  <a:pt x="722630" y="-256"/>
                  <a:pt x="500380" y="-19306"/>
                  <a:pt x="0" y="183894"/>
                </a:cubicBezTo>
                <a:lnTo>
                  <a:pt x="0" y="183894"/>
                </a:lnTo>
              </a:path>
            </a:pathLst>
          </a:custGeom>
          <a:noFill/>
          <a:ln>
            <a:solidFill>
              <a:srgbClr val="FF0000"/>
            </a:solidFill>
            <a:prstDash val="solid"/>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cxnSp>
        <p:nvCxnSpPr>
          <p:cNvPr id="207" name="Straight Arrow Connector 206">
            <a:extLst>
              <a:ext uri="{FF2B5EF4-FFF2-40B4-BE49-F238E27FC236}">
                <a16:creationId xmlns:a16="http://schemas.microsoft.com/office/drawing/2014/main" id="{CDE72FA5-9A1B-39E7-E856-5B62C071603F}"/>
              </a:ext>
            </a:extLst>
          </p:cNvPr>
          <p:cNvCxnSpPr>
            <a:cxnSpLocks/>
          </p:cNvCxnSpPr>
          <p:nvPr/>
        </p:nvCxnSpPr>
        <p:spPr>
          <a:xfrm flipH="1">
            <a:off x="8447791" y="3386654"/>
            <a:ext cx="301879" cy="1247055"/>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08" name="Oval 207">
            <a:extLst>
              <a:ext uri="{FF2B5EF4-FFF2-40B4-BE49-F238E27FC236}">
                <a16:creationId xmlns:a16="http://schemas.microsoft.com/office/drawing/2014/main" id="{C123A606-2DBE-2F18-C8D1-34A1444174C2}"/>
              </a:ext>
            </a:extLst>
          </p:cNvPr>
          <p:cNvSpPr/>
          <p:nvPr/>
        </p:nvSpPr>
        <p:spPr>
          <a:xfrm>
            <a:off x="8497442" y="4237445"/>
            <a:ext cx="72551" cy="7118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bg2">
                  <a:lumMod val="25000"/>
                </a:schemeClr>
              </a:solidFill>
            </a:endParaRPr>
          </a:p>
        </p:txBody>
      </p:sp>
      <p:sp>
        <p:nvSpPr>
          <p:cNvPr id="209" name="Oval 208">
            <a:extLst>
              <a:ext uri="{FF2B5EF4-FFF2-40B4-BE49-F238E27FC236}">
                <a16:creationId xmlns:a16="http://schemas.microsoft.com/office/drawing/2014/main" id="{6E800A3F-5BDA-B312-4EDC-F9ED6DB2EB8E}"/>
              </a:ext>
            </a:extLst>
          </p:cNvPr>
          <p:cNvSpPr/>
          <p:nvPr/>
        </p:nvSpPr>
        <p:spPr>
          <a:xfrm>
            <a:off x="6210918" y="5850800"/>
            <a:ext cx="72551" cy="7118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bg2">
                  <a:lumMod val="25000"/>
                </a:schemeClr>
              </a:solidFill>
            </a:endParaRPr>
          </a:p>
        </p:txBody>
      </p:sp>
      <p:sp>
        <p:nvSpPr>
          <p:cNvPr id="210" name="Oval 209">
            <a:extLst>
              <a:ext uri="{FF2B5EF4-FFF2-40B4-BE49-F238E27FC236}">
                <a16:creationId xmlns:a16="http://schemas.microsoft.com/office/drawing/2014/main" id="{2532D4B2-6728-2CA4-B8C6-5D712A0CCEA6}"/>
              </a:ext>
            </a:extLst>
          </p:cNvPr>
          <p:cNvSpPr/>
          <p:nvPr/>
        </p:nvSpPr>
        <p:spPr>
          <a:xfrm>
            <a:off x="6481739" y="5686603"/>
            <a:ext cx="72551" cy="7118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bg2">
                  <a:lumMod val="25000"/>
                </a:schemeClr>
              </a:solidFill>
            </a:endParaRPr>
          </a:p>
        </p:txBody>
      </p:sp>
      <mc:AlternateContent xmlns:mc="http://schemas.openxmlformats.org/markup-compatibility/2006" xmlns:a14="http://schemas.microsoft.com/office/drawing/2010/main">
        <mc:Choice Requires="a14">
          <p:sp>
            <p:nvSpPr>
              <p:cNvPr id="211" name="TextBox 210">
                <a:extLst>
                  <a:ext uri="{FF2B5EF4-FFF2-40B4-BE49-F238E27FC236}">
                    <a16:creationId xmlns:a16="http://schemas.microsoft.com/office/drawing/2014/main" id="{B9C00DA7-AC05-0376-D582-FC51D5D74E40}"/>
                  </a:ext>
                </a:extLst>
              </p:cNvPr>
              <p:cNvSpPr txBox="1"/>
              <p:nvPr/>
            </p:nvSpPr>
            <p:spPr>
              <a:xfrm>
                <a:off x="6231440" y="5379641"/>
                <a:ext cx="286618"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1200" i="1" smtClean="0">
                              <a:solidFill>
                                <a:schemeClr val="accent5">
                                  <a:lumMod val="60000"/>
                                  <a:lumOff val="40000"/>
                                </a:schemeClr>
                              </a:solidFill>
                              <a:latin typeface="Cambria Math" panose="02040503050406030204" pitchFamily="18" charset="0"/>
                            </a:rPr>
                          </m:ctrlPr>
                        </m:sSupPr>
                        <m:e>
                          <m:r>
                            <a:rPr lang="en-US" altLang="zh-CN" sz="1200" i="1">
                              <a:solidFill>
                                <a:schemeClr val="accent5">
                                  <a:lumMod val="60000"/>
                                  <a:lumOff val="40000"/>
                                </a:schemeClr>
                              </a:solidFill>
                              <a:latin typeface="Cambria Math" panose="02040503050406030204" pitchFamily="18" charset="0"/>
                            </a:rPr>
                            <m:t>𝑢</m:t>
                          </m:r>
                        </m:e>
                        <m:sup>
                          <m:r>
                            <a:rPr lang="en-US" altLang="zh-CN" sz="1200" i="1">
                              <a:solidFill>
                                <a:schemeClr val="accent5">
                                  <a:lumMod val="60000"/>
                                  <a:lumOff val="40000"/>
                                </a:schemeClr>
                              </a:solidFill>
                              <a:latin typeface="Cambria Math" panose="02040503050406030204" pitchFamily="18" charset="0"/>
                            </a:rPr>
                            <m:t>𝐵</m:t>
                          </m:r>
                        </m:sup>
                      </m:sSup>
                    </m:oMath>
                  </m:oMathPara>
                </a14:m>
                <a:endParaRPr lang="zh-CN" altLang="en-US" sz="1200">
                  <a:solidFill>
                    <a:schemeClr val="accent5">
                      <a:lumMod val="60000"/>
                      <a:lumOff val="40000"/>
                    </a:schemeClr>
                  </a:solidFill>
                </a:endParaRPr>
              </a:p>
            </p:txBody>
          </p:sp>
        </mc:Choice>
        <mc:Fallback xmlns="">
          <p:sp>
            <p:nvSpPr>
              <p:cNvPr id="211" name="TextBox 210">
                <a:extLst>
                  <a:ext uri="{FF2B5EF4-FFF2-40B4-BE49-F238E27FC236}">
                    <a16:creationId xmlns:a16="http://schemas.microsoft.com/office/drawing/2014/main" id="{B9C00DA7-AC05-0376-D582-FC51D5D74E40}"/>
                  </a:ext>
                </a:extLst>
              </p:cNvPr>
              <p:cNvSpPr txBox="1">
                <a:spLocks noRot="1" noChangeAspect="1" noMove="1" noResize="1" noEditPoints="1" noAdjustHandles="1" noChangeArrowheads="1" noChangeShapeType="1" noTextEdit="1"/>
              </p:cNvSpPr>
              <p:nvPr/>
            </p:nvSpPr>
            <p:spPr>
              <a:xfrm>
                <a:off x="6231440" y="5379641"/>
                <a:ext cx="286618" cy="276999"/>
              </a:xfrm>
              <a:prstGeom prst="rect">
                <a:avLst/>
              </a:prstGeom>
              <a:blipFill>
                <a:blip r:embed="rId12"/>
                <a:stretch>
                  <a:fillRect r="-2128"/>
                </a:stretch>
              </a:blipFill>
            </p:spPr>
            <p:txBody>
              <a:bodyPr/>
              <a:lstStyle/>
              <a:p>
                <a:r>
                  <a:rPr lang="zh-CN" altLang="en-US">
                    <a:noFill/>
                  </a:rPr>
                  <a:t> </a:t>
                </a:r>
              </a:p>
            </p:txBody>
          </p:sp>
        </mc:Fallback>
      </mc:AlternateContent>
      <p:sp>
        <p:nvSpPr>
          <p:cNvPr id="212" name="Freeform: Shape 211">
            <a:extLst>
              <a:ext uri="{FF2B5EF4-FFF2-40B4-BE49-F238E27FC236}">
                <a16:creationId xmlns:a16="http://schemas.microsoft.com/office/drawing/2014/main" id="{4BF8FC2B-88C9-E323-477E-9626D4EE453A}"/>
              </a:ext>
            </a:extLst>
          </p:cNvPr>
          <p:cNvSpPr/>
          <p:nvPr/>
        </p:nvSpPr>
        <p:spPr>
          <a:xfrm rot="839932" flipV="1">
            <a:off x="8283387" y="4639820"/>
            <a:ext cx="283967" cy="56781"/>
          </a:xfrm>
          <a:custGeom>
            <a:avLst/>
            <a:gdLst>
              <a:gd name="connsiteX0" fmla="*/ 2293620 w 2293620"/>
              <a:gd name="connsiteY0" fmla="*/ 208187 h 208187"/>
              <a:gd name="connsiteX1" fmla="*/ 1737360 w 2293620"/>
              <a:gd name="connsiteY1" fmla="*/ 2447 h 208187"/>
              <a:gd name="connsiteX2" fmla="*/ 815340 w 2293620"/>
              <a:gd name="connsiteY2" fmla="*/ 101507 h 208187"/>
              <a:gd name="connsiteX3" fmla="*/ 0 w 2293620"/>
              <a:gd name="connsiteY3" fmla="*/ 200567 h 208187"/>
              <a:gd name="connsiteX4" fmla="*/ 0 w 2293620"/>
              <a:gd name="connsiteY4" fmla="*/ 200567 h 208187"/>
              <a:gd name="connsiteX0" fmla="*/ 2293620 w 2293620"/>
              <a:gd name="connsiteY0" fmla="*/ 223607 h 223607"/>
              <a:gd name="connsiteX1" fmla="*/ 1737360 w 2293620"/>
              <a:gd name="connsiteY1" fmla="*/ 17867 h 223607"/>
              <a:gd name="connsiteX2" fmla="*/ 594360 w 2293620"/>
              <a:gd name="connsiteY2" fmla="*/ 33107 h 223607"/>
              <a:gd name="connsiteX3" fmla="*/ 0 w 2293620"/>
              <a:gd name="connsiteY3" fmla="*/ 215987 h 223607"/>
              <a:gd name="connsiteX4" fmla="*/ 0 w 2293620"/>
              <a:gd name="connsiteY4" fmla="*/ 215987 h 223607"/>
              <a:gd name="connsiteX0" fmla="*/ 2293620 w 2293620"/>
              <a:gd name="connsiteY0" fmla="*/ 234640 h 234640"/>
              <a:gd name="connsiteX1" fmla="*/ 1264920 w 2293620"/>
              <a:gd name="connsiteY1" fmla="*/ 13660 h 234640"/>
              <a:gd name="connsiteX2" fmla="*/ 594360 w 2293620"/>
              <a:gd name="connsiteY2" fmla="*/ 44140 h 234640"/>
              <a:gd name="connsiteX3" fmla="*/ 0 w 2293620"/>
              <a:gd name="connsiteY3" fmla="*/ 227020 h 234640"/>
              <a:gd name="connsiteX4" fmla="*/ 0 w 2293620"/>
              <a:gd name="connsiteY4" fmla="*/ 227020 h 234640"/>
              <a:gd name="connsiteX0" fmla="*/ 2293620 w 2293620"/>
              <a:gd name="connsiteY0" fmla="*/ 220987 h 220987"/>
              <a:gd name="connsiteX1" fmla="*/ 1264920 w 2293620"/>
              <a:gd name="connsiteY1" fmla="*/ 7 h 220987"/>
              <a:gd name="connsiteX2" fmla="*/ 0 w 2293620"/>
              <a:gd name="connsiteY2" fmla="*/ 213367 h 220987"/>
              <a:gd name="connsiteX3" fmla="*/ 0 w 2293620"/>
              <a:gd name="connsiteY3" fmla="*/ 213367 h 220987"/>
              <a:gd name="connsiteX0" fmla="*/ 2293620 w 2293620"/>
              <a:gd name="connsiteY0" fmla="*/ 228606 h 228606"/>
              <a:gd name="connsiteX1" fmla="*/ 1135380 w 2293620"/>
              <a:gd name="connsiteY1" fmla="*/ 6 h 228606"/>
              <a:gd name="connsiteX2" fmla="*/ 0 w 2293620"/>
              <a:gd name="connsiteY2" fmla="*/ 220986 h 228606"/>
              <a:gd name="connsiteX3" fmla="*/ 0 w 2293620"/>
              <a:gd name="connsiteY3" fmla="*/ 220986 h 228606"/>
              <a:gd name="connsiteX0" fmla="*/ 2293620 w 2293620"/>
              <a:gd name="connsiteY0" fmla="*/ 182889 h 182889"/>
              <a:gd name="connsiteX1" fmla="*/ 1135380 w 2293620"/>
              <a:gd name="connsiteY1" fmla="*/ 9 h 182889"/>
              <a:gd name="connsiteX2" fmla="*/ 0 w 2293620"/>
              <a:gd name="connsiteY2" fmla="*/ 175269 h 182889"/>
              <a:gd name="connsiteX3" fmla="*/ 0 w 2293620"/>
              <a:gd name="connsiteY3" fmla="*/ 175269 h 182889"/>
              <a:gd name="connsiteX0" fmla="*/ 2293620 w 2293620"/>
              <a:gd name="connsiteY0" fmla="*/ 182889 h 182889"/>
              <a:gd name="connsiteX1" fmla="*/ 1082040 w 2293620"/>
              <a:gd name="connsiteY1" fmla="*/ 9 h 182889"/>
              <a:gd name="connsiteX2" fmla="*/ 0 w 2293620"/>
              <a:gd name="connsiteY2" fmla="*/ 175269 h 182889"/>
              <a:gd name="connsiteX3" fmla="*/ 0 w 2293620"/>
              <a:gd name="connsiteY3" fmla="*/ 175269 h 182889"/>
              <a:gd name="connsiteX0" fmla="*/ 2293620 w 2293620"/>
              <a:gd name="connsiteY0" fmla="*/ 190508 h 190508"/>
              <a:gd name="connsiteX1" fmla="*/ 1104900 w 2293620"/>
              <a:gd name="connsiteY1" fmla="*/ 8 h 190508"/>
              <a:gd name="connsiteX2" fmla="*/ 0 w 2293620"/>
              <a:gd name="connsiteY2" fmla="*/ 182888 h 190508"/>
              <a:gd name="connsiteX3" fmla="*/ 0 w 2293620"/>
              <a:gd name="connsiteY3" fmla="*/ 182888 h 190508"/>
              <a:gd name="connsiteX0" fmla="*/ 2293620 w 2293620"/>
              <a:gd name="connsiteY0" fmla="*/ 190508 h 190508"/>
              <a:gd name="connsiteX1" fmla="*/ 1104900 w 2293620"/>
              <a:gd name="connsiteY1" fmla="*/ 8 h 190508"/>
              <a:gd name="connsiteX2" fmla="*/ 0 w 2293620"/>
              <a:gd name="connsiteY2" fmla="*/ 182888 h 190508"/>
              <a:gd name="connsiteX3" fmla="*/ 0 w 2293620"/>
              <a:gd name="connsiteY3" fmla="*/ 182888 h 190508"/>
              <a:gd name="connsiteX0" fmla="*/ 2293620 w 2293620"/>
              <a:gd name="connsiteY0" fmla="*/ 190523 h 190523"/>
              <a:gd name="connsiteX1" fmla="*/ 1104900 w 2293620"/>
              <a:gd name="connsiteY1" fmla="*/ 23 h 190523"/>
              <a:gd name="connsiteX2" fmla="*/ 0 w 2293620"/>
              <a:gd name="connsiteY2" fmla="*/ 182903 h 190523"/>
              <a:gd name="connsiteX3" fmla="*/ 0 w 2293620"/>
              <a:gd name="connsiteY3" fmla="*/ 182903 h 190523"/>
              <a:gd name="connsiteX0" fmla="*/ 2293620 w 2293620"/>
              <a:gd name="connsiteY0" fmla="*/ 191514 h 191514"/>
              <a:gd name="connsiteX1" fmla="*/ 1104900 w 2293620"/>
              <a:gd name="connsiteY1" fmla="*/ 1014 h 191514"/>
              <a:gd name="connsiteX2" fmla="*/ 0 w 2293620"/>
              <a:gd name="connsiteY2" fmla="*/ 183894 h 191514"/>
              <a:gd name="connsiteX3" fmla="*/ 0 w 2293620"/>
              <a:gd name="connsiteY3" fmla="*/ 183894 h 191514"/>
              <a:gd name="connsiteX0" fmla="*/ 2293620 w 2293620"/>
              <a:gd name="connsiteY0" fmla="*/ 191514 h 191514"/>
              <a:gd name="connsiteX1" fmla="*/ 1104900 w 2293620"/>
              <a:gd name="connsiteY1" fmla="*/ 1014 h 191514"/>
              <a:gd name="connsiteX2" fmla="*/ 0 w 2293620"/>
              <a:gd name="connsiteY2" fmla="*/ 183894 h 191514"/>
              <a:gd name="connsiteX3" fmla="*/ 0 w 2293620"/>
              <a:gd name="connsiteY3" fmla="*/ 183894 h 191514"/>
            </a:gdLst>
            <a:ahLst/>
            <a:cxnLst>
              <a:cxn ang="0">
                <a:pos x="connsiteX0" y="connsiteY0"/>
              </a:cxn>
              <a:cxn ang="0">
                <a:pos x="connsiteX1" y="connsiteY1"/>
              </a:cxn>
              <a:cxn ang="0">
                <a:pos x="connsiteX2" y="connsiteY2"/>
              </a:cxn>
              <a:cxn ang="0">
                <a:pos x="connsiteX3" y="connsiteY3"/>
              </a:cxn>
            </a:cxnLst>
            <a:rect l="l" t="t" r="r" b="b"/>
            <a:pathLst>
              <a:path w="2293620" h="191514">
                <a:moveTo>
                  <a:pt x="2293620" y="191514"/>
                </a:moveTo>
                <a:cubicBezTo>
                  <a:pt x="1917700" y="13714"/>
                  <a:pt x="1487170" y="2284"/>
                  <a:pt x="1104900" y="1014"/>
                </a:cubicBezTo>
                <a:cubicBezTo>
                  <a:pt x="722630" y="-256"/>
                  <a:pt x="500380" y="-19306"/>
                  <a:pt x="0" y="183894"/>
                </a:cubicBezTo>
                <a:lnTo>
                  <a:pt x="0" y="183894"/>
                </a:lnTo>
              </a:path>
            </a:pathLst>
          </a:custGeom>
          <a:noFill/>
          <a:ln>
            <a:solidFill>
              <a:srgbClr val="FF0000"/>
            </a:solidFill>
            <a:prstDash val="solid"/>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13" name="TextBox 212">
            <a:extLst>
              <a:ext uri="{FF2B5EF4-FFF2-40B4-BE49-F238E27FC236}">
                <a16:creationId xmlns:a16="http://schemas.microsoft.com/office/drawing/2014/main" id="{0C2B20C0-80A1-D7F6-8F63-8D0A593FC39F}"/>
              </a:ext>
            </a:extLst>
          </p:cNvPr>
          <p:cNvSpPr txBox="1"/>
          <p:nvPr/>
        </p:nvSpPr>
        <p:spPr>
          <a:xfrm>
            <a:off x="9944906" y="3020830"/>
            <a:ext cx="1402947" cy="276999"/>
          </a:xfrm>
          <a:prstGeom prst="rect">
            <a:avLst/>
          </a:prstGeom>
          <a:noFill/>
        </p:spPr>
        <p:txBody>
          <a:bodyPr wrap="none" rtlCol="0">
            <a:spAutoFit/>
          </a:bodyPr>
          <a:lstStyle/>
          <a:p>
            <a:r>
              <a:rPr lang="en-US" altLang="zh-CN" sz="1200">
                <a:latin typeface="Linux Libertine" panose="02000503000000000000" pitchFamily="2" charset="0"/>
                <a:ea typeface="Linux Libertine" panose="02000503000000000000" pitchFamily="2" charset="0"/>
                <a:cs typeface="Linux Libertine" panose="02000503000000000000" pitchFamily="2" charset="0"/>
              </a:rPr>
              <a:t>(c) Case 3: Rotation</a:t>
            </a:r>
            <a:endParaRPr lang="zh-CN" altLang="en-US" sz="1200" dirty="0">
              <a:latin typeface="Linux Libertine" panose="02000503000000000000" pitchFamily="2" charset="0"/>
              <a:cs typeface="Linux Libertine" panose="02000503000000000000" pitchFamily="2" charset="0"/>
            </a:endParaRPr>
          </a:p>
        </p:txBody>
      </p:sp>
      <p:pic>
        <p:nvPicPr>
          <p:cNvPr id="214" name="Picture 213" descr="A white sphere with a black background&#10;&#10;Description automatically generated">
            <a:extLst>
              <a:ext uri="{FF2B5EF4-FFF2-40B4-BE49-F238E27FC236}">
                <a16:creationId xmlns:a16="http://schemas.microsoft.com/office/drawing/2014/main" id="{547DB4FB-A1D8-10A8-84E2-276FDF3D2770}"/>
              </a:ext>
            </a:extLst>
          </p:cNvPr>
          <p:cNvPicPr>
            <a:picLocks noChangeAspect="1"/>
          </p:cNvPicPr>
          <p:nvPr/>
        </p:nvPicPr>
        <p:blipFill rotWithShape="1">
          <a:blip r:embed="rId3">
            <a:extLst>
              <a:ext uri="{28A0092B-C50C-407E-A947-70E740481C1C}">
                <a14:useLocalDpi xmlns:a14="http://schemas.microsoft.com/office/drawing/2010/main" val="0"/>
              </a:ext>
            </a:extLst>
          </a:blip>
          <a:srcRect l="36484" t="13194" r="25390" b="19305"/>
          <a:stretch/>
        </p:blipFill>
        <p:spPr>
          <a:xfrm>
            <a:off x="10440390" y="3368799"/>
            <a:ext cx="1616008" cy="1617831"/>
          </a:xfrm>
          <a:prstGeom prst="rect">
            <a:avLst/>
          </a:prstGeom>
        </p:spPr>
      </p:pic>
      <p:cxnSp>
        <p:nvCxnSpPr>
          <p:cNvPr id="215" name="Straight Connector 214">
            <a:extLst>
              <a:ext uri="{FF2B5EF4-FFF2-40B4-BE49-F238E27FC236}">
                <a16:creationId xmlns:a16="http://schemas.microsoft.com/office/drawing/2014/main" id="{CECF49AD-CCC8-E632-E59A-80F3D6FE954C}"/>
              </a:ext>
            </a:extLst>
          </p:cNvPr>
          <p:cNvCxnSpPr>
            <a:cxnSpLocks/>
          </p:cNvCxnSpPr>
          <p:nvPr/>
        </p:nvCxnSpPr>
        <p:spPr>
          <a:xfrm flipV="1">
            <a:off x="11099379" y="3917597"/>
            <a:ext cx="470895" cy="7702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6" name="TextBox 215">
                <a:extLst>
                  <a:ext uri="{FF2B5EF4-FFF2-40B4-BE49-F238E27FC236}">
                    <a16:creationId xmlns:a16="http://schemas.microsoft.com/office/drawing/2014/main" id="{26CFE2B4-CC26-E100-174F-9611E802BAAE}"/>
                  </a:ext>
                </a:extLst>
              </p:cNvPr>
              <p:cNvSpPr txBox="1"/>
              <p:nvPr/>
            </p:nvSpPr>
            <p:spPr>
              <a:xfrm>
                <a:off x="11209955" y="4050128"/>
                <a:ext cx="614532" cy="22437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200" i="1" smtClean="0">
                              <a:solidFill>
                                <a:schemeClr val="accent4">
                                  <a:lumMod val="40000"/>
                                  <a:lumOff val="60000"/>
                                </a:schemeClr>
                              </a:solidFill>
                              <a:latin typeface="Cambria Math" panose="02040503050406030204" pitchFamily="18" charset="0"/>
                            </a:rPr>
                          </m:ctrlPr>
                        </m:sSubPr>
                        <m:e>
                          <m:r>
                            <a:rPr lang="en-US" altLang="zh-CN" sz="1200" i="1">
                              <a:solidFill>
                                <a:schemeClr val="accent4">
                                  <a:lumMod val="40000"/>
                                  <a:lumOff val="60000"/>
                                </a:schemeClr>
                              </a:solidFill>
                              <a:latin typeface="Cambria Math" panose="02040503050406030204" pitchFamily="18" charset="0"/>
                            </a:rPr>
                            <m:t>𝑅</m:t>
                          </m:r>
                        </m:e>
                        <m:sub>
                          <m:r>
                            <a:rPr lang="en-US" altLang="zh-CN" sz="1200" i="1">
                              <a:solidFill>
                                <a:schemeClr val="accent4">
                                  <a:lumMod val="40000"/>
                                  <a:lumOff val="60000"/>
                                </a:schemeClr>
                              </a:solidFill>
                              <a:latin typeface="Cambria Math" panose="02040503050406030204" pitchFamily="18" charset="0"/>
                            </a:rPr>
                            <m:t>0</m:t>
                          </m:r>
                        </m:sub>
                      </m:sSub>
                    </m:oMath>
                  </m:oMathPara>
                </a14:m>
                <a:endParaRPr lang="zh-CN" altLang="en-US" sz="1200" dirty="0">
                  <a:solidFill>
                    <a:schemeClr val="accent4">
                      <a:lumMod val="40000"/>
                      <a:lumOff val="60000"/>
                    </a:schemeClr>
                  </a:solidFill>
                </a:endParaRPr>
              </a:p>
            </p:txBody>
          </p:sp>
        </mc:Choice>
        <mc:Fallback xmlns="">
          <p:sp>
            <p:nvSpPr>
              <p:cNvPr id="216" name="TextBox 215">
                <a:extLst>
                  <a:ext uri="{FF2B5EF4-FFF2-40B4-BE49-F238E27FC236}">
                    <a16:creationId xmlns:a16="http://schemas.microsoft.com/office/drawing/2014/main" id="{26CFE2B4-CC26-E100-174F-9611E802BAAE}"/>
                  </a:ext>
                </a:extLst>
              </p:cNvPr>
              <p:cNvSpPr txBox="1">
                <a:spLocks noRot="1" noChangeAspect="1" noMove="1" noResize="1" noEditPoints="1" noAdjustHandles="1" noChangeArrowheads="1" noChangeShapeType="1" noTextEdit="1"/>
              </p:cNvSpPr>
              <p:nvPr/>
            </p:nvSpPr>
            <p:spPr>
              <a:xfrm>
                <a:off x="11209955" y="4050128"/>
                <a:ext cx="614532" cy="224375"/>
              </a:xfrm>
              <a:prstGeom prst="rect">
                <a:avLst/>
              </a:prstGeom>
              <a:blipFill>
                <a:blip r:embed="rId10"/>
                <a:stretch>
                  <a:fillRect/>
                </a:stretch>
              </a:blipFill>
            </p:spPr>
            <p:txBody>
              <a:bodyPr/>
              <a:lstStyle/>
              <a:p>
                <a:r>
                  <a:rPr lang="zh-CN" altLang="en-US">
                    <a:noFill/>
                  </a:rPr>
                  <a:t> </a:t>
                </a:r>
              </a:p>
            </p:txBody>
          </p:sp>
        </mc:Fallback>
      </mc:AlternateContent>
      <p:cxnSp>
        <p:nvCxnSpPr>
          <p:cNvPr id="217" name="Straight Arrow Connector 216">
            <a:extLst>
              <a:ext uri="{FF2B5EF4-FFF2-40B4-BE49-F238E27FC236}">
                <a16:creationId xmlns:a16="http://schemas.microsoft.com/office/drawing/2014/main" id="{4204B486-1345-DEA1-7F18-49D439035BA8}"/>
              </a:ext>
            </a:extLst>
          </p:cNvPr>
          <p:cNvCxnSpPr>
            <a:cxnSpLocks/>
          </p:cNvCxnSpPr>
          <p:nvPr/>
        </p:nvCxnSpPr>
        <p:spPr>
          <a:xfrm>
            <a:off x="11273497" y="3370878"/>
            <a:ext cx="138318" cy="1282902"/>
          </a:xfrm>
          <a:prstGeom prst="straightConnector1">
            <a:avLst/>
          </a:prstGeom>
          <a:ln w="19050">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8" name="TextBox 217">
                <a:extLst>
                  <a:ext uri="{FF2B5EF4-FFF2-40B4-BE49-F238E27FC236}">
                    <a16:creationId xmlns:a16="http://schemas.microsoft.com/office/drawing/2014/main" id="{5C3ACBD4-FF7D-47A9-2493-F6EFB71E5BF9}"/>
                  </a:ext>
                </a:extLst>
              </p:cNvPr>
              <p:cNvSpPr txBox="1"/>
              <p:nvPr/>
            </p:nvSpPr>
            <p:spPr>
              <a:xfrm>
                <a:off x="11001529" y="5543191"/>
                <a:ext cx="295072"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1200" i="1" smtClean="0">
                              <a:solidFill>
                                <a:schemeClr val="accent5">
                                  <a:lumMod val="60000"/>
                                  <a:lumOff val="40000"/>
                                </a:schemeClr>
                              </a:solidFill>
                              <a:latin typeface="Cambria Math" panose="02040503050406030204" pitchFamily="18" charset="0"/>
                            </a:rPr>
                          </m:ctrlPr>
                        </m:sSupPr>
                        <m:e>
                          <m:r>
                            <a:rPr lang="en-US" altLang="zh-CN" sz="1200" i="1">
                              <a:solidFill>
                                <a:schemeClr val="accent5">
                                  <a:lumMod val="60000"/>
                                  <a:lumOff val="40000"/>
                                </a:schemeClr>
                              </a:solidFill>
                              <a:latin typeface="Cambria Math" panose="02040503050406030204" pitchFamily="18" charset="0"/>
                            </a:rPr>
                            <m:t>𝑢</m:t>
                          </m:r>
                        </m:e>
                        <m:sup>
                          <m:r>
                            <a:rPr lang="en-US" altLang="zh-CN" sz="1200" i="1">
                              <a:solidFill>
                                <a:schemeClr val="accent5">
                                  <a:lumMod val="60000"/>
                                  <a:lumOff val="40000"/>
                                </a:schemeClr>
                              </a:solidFill>
                              <a:latin typeface="Cambria Math" panose="02040503050406030204" pitchFamily="18" charset="0"/>
                            </a:rPr>
                            <m:t>𝐵</m:t>
                          </m:r>
                        </m:sup>
                      </m:sSup>
                    </m:oMath>
                  </m:oMathPara>
                </a14:m>
                <a:endParaRPr lang="zh-CN" altLang="en-US" sz="1200">
                  <a:solidFill>
                    <a:schemeClr val="accent5">
                      <a:lumMod val="60000"/>
                      <a:lumOff val="40000"/>
                    </a:schemeClr>
                  </a:solidFill>
                </a:endParaRPr>
              </a:p>
            </p:txBody>
          </p:sp>
        </mc:Choice>
        <mc:Fallback xmlns="">
          <p:sp>
            <p:nvSpPr>
              <p:cNvPr id="218" name="TextBox 217">
                <a:extLst>
                  <a:ext uri="{FF2B5EF4-FFF2-40B4-BE49-F238E27FC236}">
                    <a16:creationId xmlns:a16="http://schemas.microsoft.com/office/drawing/2014/main" id="{5C3ACBD4-FF7D-47A9-2493-F6EFB71E5BF9}"/>
                  </a:ext>
                </a:extLst>
              </p:cNvPr>
              <p:cNvSpPr txBox="1">
                <a:spLocks noRot="1" noChangeAspect="1" noMove="1" noResize="1" noEditPoints="1" noAdjustHandles="1" noChangeArrowheads="1" noChangeShapeType="1" noTextEdit="1"/>
              </p:cNvSpPr>
              <p:nvPr/>
            </p:nvSpPr>
            <p:spPr>
              <a:xfrm>
                <a:off x="11001529" y="5543191"/>
                <a:ext cx="295072" cy="276999"/>
              </a:xfrm>
              <a:prstGeom prst="rect">
                <a:avLst/>
              </a:prstGeom>
              <a:blipFill>
                <a:blip r:embed="rId12"/>
                <a:stretch>
                  <a:fillRect/>
                </a:stretch>
              </a:blipFill>
            </p:spPr>
            <p:txBody>
              <a:bodyPr/>
              <a:lstStyle/>
              <a:p>
                <a:r>
                  <a:rPr lang="zh-CN" altLang="en-US">
                    <a:noFill/>
                  </a:rPr>
                  <a:t> </a:t>
                </a:r>
              </a:p>
            </p:txBody>
          </p:sp>
        </mc:Fallback>
      </mc:AlternateContent>
      <p:sp>
        <p:nvSpPr>
          <p:cNvPr id="219" name="Arc 218">
            <a:extLst>
              <a:ext uri="{FF2B5EF4-FFF2-40B4-BE49-F238E27FC236}">
                <a16:creationId xmlns:a16="http://schemas.microsoft.com/office/drawing/2014/main" id="{F8A67D77-98D9-4B20-B53B-9F34BD914E1B}"/>
              </a:ext>
            </a:extLst>
          </p:cNvPr>
          <p:cNvSpPr/>
          <p:nvPr/>
        </p:nvSpPr>
        <p:spPr>
          <a:xfrm>
            <a:off x="11201820" y="3826691"/>
            <a:ext cx="258562" cy="258854"/>
          </a:xfrm>
          <a:prstGeom prst="arc">
            <a:avLst>
              <a:gd name="adj1" fmla="val 16200000"/>
              <a:gd name="adj2" fmla="val 12281493"/>
            </a:avLst>
          </a:prstGeom>
          <a:ln>
            <a:solidFill>
              <a:srgbClr val="FF00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1200"/>
          </a:p>
        </p:txBody>
      </p:sp>
      <p:sp>
        <p:nvSpPr>
          <p:cNvPr id="220" name="Parallelogram 219">
            <a:extLst>
              <a:ext uri="{FF2B5EF4-FFF2-40B4-BE49-F238E27FC236}">
                <a16:creationId xmlns:a16="http://schemas.microsoft.com/office/drawing/2014/main" id="{CF0E4780-F4F6-6EB1-98E0-C0E482247621}"/>
              </a:ext>
            </a:extLst>
          </p:cNvPr>
          <p:cNvSpPr/>
          <p:nvPr/>
        </p:nvSpPr>
        <p:spPr>
          <a:xfrm>
            <a:off x="7548536" y="5821809"/>
            <a:ext cx="817782" cy="187415"/>
          </a:xfrm>
          <a:prstGeom prst="parallelogram">
            <a:avLst>
              <a:gd name="adj" fmla="val 107223"/>
            </a:avLst>
          </a:prstGeom>
          <a:solidFill>
            <a:schemeClr val="accent6">
              <a:lumMod val="60000"/>
              <a:lumOff val="40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21" name="Parallelogram 220">
            <a:extLst>
              <a:ext uri="{FF2B5EF4-FFF2-40B4-BE49-F238E27FC236}">
                <a16:creationId xmlns:a16="http://schemas.microsoft.com/office/drawing/2014/main" id="{E9C33D66-AFC6-8DF3-AFFD-CC2861EA4BCA}"/>
              </a:ext>
            </a:extLst>
          </p:cNvPr>
          <p:cNvSpPr/>
          <p:nvPr/>
        </p:nvSpPr>
        <p:spPr>
          <a:xfrm>
            <a:off x="5947012" y="5810222"/>
            <a:ext cx="817782" cy="187415"/>
          </a:xfrm>
          <a:prstGeom prst="parallelogram">
            <a:avLst>
              <a:gd name="adj" fmla="val 107223"/>
            </a:avLst>
          </a:prstGeom>
          <a:solidFill>
            <a:schemeClr val="accent5">
              <a:lumMod val="60000"/>
              <a:lumOff val="40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22" name="Parallelogram 221">
            <a:extLst>
              <a:ext uri="{FF2B5EF4-FFF2-40B4-BE49-F238E27FC236}">
                <a16:creationId xmlns:a16="http://schemas.microsoft.com/office/drawing/2014/main" id="{938BA157-974B-B3E3-00CB-8F6144D0EC98}"/>
              </a:ext>
            </a:extLst>
          </p:cNvPr>
          <p:cNvSpPr/>
          <p:nvPr/>
        </p:nvSpPr>
        <p:spPr>
          <a:xfrm rot="16200000" flipV="1">
            <a:off x="1174163" y="5477287"/>
            <a:ext cx="865418" cy="215886"/>
          </a:xfrm>
          <a:prstGeom prst="parallelogram">
            <a:avLst>
              <a:gd name="adj" fmla="val 93511"/>
            </a:avLst>
          </a:prstGeom>
          <a:solidFill>
            <a:schemeClr val="accent5">
              <a:lumMod val="60000"/>
              <a:lumOff val="40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accent5">
                  <a:lumMod val="60000"/>
                  <a:lumOff val="40000"/>
                </a:schemeClr>
              </a:solidFill>
            </a:endParaRPr>
          </a:p>
        </p:txBody>
      </p:sp>
      <p:cxnSp>
        <p:nvCxnSpPr>
          <p:cNvPr id="223" name="Straight Arrow Connector 222">
            <a:extLst>
              <a:ext uri="{FF2B5EF4-FFF2-40B4-BE49-F238E27FC236}">
                <a16:creationId xmlns:a16="http://schemas.microsoft.com/office/drawing/2014/main" id="{1744708B-BE89-DF75-F7EF-51A09438DF62}"/>
              </a:ext>
            </a:extLst>
          </p:cNvPr>
          <p:cNvCxnSpPr>
            <a:cxnSpLocks/>
          </p:cNvCxnSpPr>
          <p:nvPr/>
        </p:nvCxnSpPr>
        <p:spPr>
          <a:xfrm flipH="1">
            <a:off x="11372506" y="5265762"/>
            <a:ext cx="136438" cy="12062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4" name="Oval 223">
            <a:extLst>
              <a:ext uri="{FF2B5EF4-FFF2-40B4-BE49-F238E27FC236}">
                <a16:creationId xmlns:a16="http://schemas.microsoft.com/office/drawing/2014/main" id="{371CBA30-C131-EC43-2DFB-7224BC92A459}"/>
              </a:ext>
            </a:extLst>
          </p:cNvPr>
          <p:cNvSpPr/>
          <p:nvPr/>
        </p:nvSpPr>
        <p:spPr>
          <a:xfrm>
            <a:off x="11478473" y="5227607"/>
            <a:ext cx="72551" cy="71185"/>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bg2">
                  <a:lumMod val="25000"/>
                </a:schemeClr>
              </a:solidFill>
            </a:endParaRPr>
          </a:p>
        </p:txBody>
      </p:sp>
      <p:cxnSp>
        <p:nvCxnSpPr>
          <p:cNvPr id="225" name="Straight Arrow Connector 224">
            <a:extLst>
              <a:ext uri="{FF2B5EF4-FFF2-40B4-BE49-F238E27FC236}">
                <a16:creationId xmlns:a16="http://schemas.microsoft.com/office/drawing/2014/main" id="{6FC9DDCA-93D8-7B86-E791-4A69CAB156B2}"/>
              </a:ext>
            </a:extLst>
          </p:cNvPr>
          <p:cNvCxnSpPr>
            <a:cxnSpLocks/>
          </p:cNvCxnSpPr>
          <p:nvPr/>
        </p:nvCxnSpPr>
        <p:spPr>
          <a:xfrm flipH="1">
            <a:off x="1566606" y="5457051"/>
            <a:ext cx="416515" cy="161855"/>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26" name="Oval 225">
            <a:extLst>
              <a:ext uri="{FF2B5EF4-FFF2-40B4-BE49-F238E27FC236}">
                <a16:creationId xmlns:a16="http://schemas.microsoft.com/office/drawing/2014/main" id="{436E51C7-89FC-5FD6-DF5C-67790533895A}"/>
              </a:ext>
            </a:extLst>
          </p:cNvPr>
          <p:cNvSpPr/>
          <p:nvPr/>
        </p:nvSpPr>
        <p:spPr>
          <a:xfrm>
            <a:off x="1946487" y="5423823"/>
            <a:ext cx="72551" cy="7118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accent5">
                  <a:lumMod val="60000"/>
                  <a:lumOff val="40000"/>
                </a:schemeClr>
              </a:solidFill>
            </a:endParaRPr>
          </a:p>
        </p:txBody>
      </p:sp>
      <mc:AlternateContent xmlns:mc="http://schemas.openxmlformats.org/markup-compatibility/2006" xmlns:a14="http://schemas.microsoft.com/office/drawing/2010/main">
        <mc:Choice Requires="a14">
          <p:sp>
            <p:nvSpPr>
              <p:cNvPr id="227" name="TextBox 226">
                <a:extLst>
                  <a:ext uri="{FF2B5EF4-FFF2-40B4-BE49-F238E27FC236}">
                    <a16:creationId xmlns:a16="http://schemas.microsoft.com/office/drawing/2014/main" id="{F9FA9042-3532-A74F-0BD2-42093AE6D204}"/>
                  </a:ext>
                </a:extLst>
              </p:cNvPr>
              <p:cNvSpPr txBox="1"/>
              <p:nvPr/>
            </p:nvSpPr>
            <p:spPr>
              <a:xfrm>
                <a:off x="940684" y="5870340"/>
                <a:ext cx="286618"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1200" i="1" smtClean="0">
                              <a:solidFill>
                                <a:schemeClr val="accent5">
                                  <a:lumMod val="60000"/>
                                  <a:lumOff val="40000"/>
                                </a:schemeClr>
                              </a:solidFill>
                              <a:latin typeface="Cambria Math" panose="02040503050406030204" pitchFamily="18" charset="0"/>
                            </a:rPr>
                          </m:ctrlPr>
                        </m:sSupPr>
                        <m:e>
                          <m:r>
                            <a:rPr lang="en-US" altLang="zh-CN" sz="1200" i="1">
                              <a:solidFill>
                                <a:schemeClr val="accent5">
                                  <a:lumMod val="60000"/>
                                  <a:lumOff val="40000"/>
                                </a:schemeClr>
                              </a:solidFill>
                              <a:latin typeface="Cambria Math" panose="02040503050406030204" pitchFamily="18" charset="0"/>
                            </a:rPr>
                            <m:t>𝑣</m:t>
                          </m:r>
                        </m:e>
                        <m:sup>
                          <m:r>
                            <a:rPr lang="en-US" altLang="zh-CN" sz="1200" i="1">
                              <a:solidFill>
                                <a:schemeClr val="accent5">
                                  <a:lumMod val="60000"/>
                                  <a:lumOff val="40000"/>
                                </a:schemeClr>
                              </a:solidFill>
                              <a:latin typeface="Cambria Math" panose="02040503050406030204" pitchFamily="18" charset="0"/>
                            </a:rPr>
                            <m:t>𝐵</m:t>
                          </m:r>
                        </m:sup>
                      </m:sSup>
                    </m:oMath>
                  </m:oMathPara>
                </a14:m>
                <a:endParaRPr lang="zh-CN" altLang="en-US" sz="1200">
                  <a:solidFill>
                    <a:schemeClr val="accent5">
                      <a:lumMod val="60000"/>
                      <a:lumOff val="40000"/>
                    </a:schemeClr>
                  </a:solidFill>
                </a:endParaRPr>
              </a:p>
            </p:txBody>
          </p:sp>
        </mc:Choice>
        <mc:Fallback xmlns="">
          <p:sp>
            <p:nvSpPr>
              <p:cNvPr id="227" name="TextBox 226">
                <a:extLst>
                  <a:ext uri="{FF2B5EF4-FFF2-40B4-BE49-F238E27FC236}">
                    <a16:creationId xmlns:a16="http://schemas.microsoft.com/office/drawing/2014/main" id="{F9FA9042-3532-A74F-0BD2-42093AE6D204}"/>
                  </a:ext>
                </a:extLst>
              </p:cNvPr>
              <p:cNvSpPr txBox="1">
                <a:spLocks noRot="1" noChangeAspect="1" noMove="1" noResize="1" noEditPoints="1" noAdjustHandles="1" noChangeArrowheads="1" noChangeShapeType="1" noTextEdit="1"/>
              </p:cNvSpPr>
              <p:nvPr/>
            </p:nvSpPr>
            <p:spPr>
              <a:xfrm>
                <a:off x="940684" y="5870340"/>
                <a:ext cx="286618" cy="276999"/>
              </a:xfrm>
              <a:prstGeom prst="rect">
                <a:avLst/>
              </a:prstGeom>
              <a:blipFill>
                <a:blip r:embed="rId13"/>
                <a:stretch>
                  <a:fillRect r="-425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8" name="TextBox 227">
                <a:extLst>
                  <a:ext uri="{FF2B5EF4-FFF2-40B4-BE49-F238E27FC236}">
                    <a16:creationId xmlns:a16="http://schemas.microsoft.com/office/drawing/2014/main" id="{5579CA31-CA7A-A545-D840-CDA96A3F9994}"/>
                  </a:ext>
                </a:extLst>
              </p:cNvPr>
              <p:cNvSpPr txBox="1"/>
              <p:nvPr/>
            </p:nvSpPr>
            <p:spPr>
              <a:xfrm>
                <a:off x="3163664" y="5740760"/>
                <a:ext cx="18358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CN" sz="1200" i="1" smtClean="0">
                              <a:solidFill>
                                <a:schemeClr val="accent6">
                                  <a:lumMod val="40000"/>
                                  <a:lumOff val="60000"/>
                                </a:schemeClr>
                              </a:solidFill>
                              <a:latin typeface="Cambria Math" panose="02040503050406030204" pitchFamily="18" charset="0"/>
                            </a:rPr>
                          </m:ctrlPr>
                        </m:sSubSupPr>
                        <m:e>
                          <m:r>
                            <a:rPr lang="en-US" altLang="zh-CN" sz="1200" i="1">
                              <a:solidFill>
                                <a:schemeClr val="accent6">
                                  <a:lumMod val="40000"/>
                                  <a:lumOff val="60000"/>
                                </a:schemeClr>
                              </a:solidFill>
                              <a:latin typeface="Cambria Math" panose="02040503050406030204" pitchFamily="18" charset="0"/>
                            </a:rPr>
                            <m:t>𝑣</m:t>
                          </m:r>
                        </m:e>
                        <m:sub>
                          <m:r>
                            <a:rPr lang="en-US" altLang="zh-CN" sz="1200" i="1">
                              <a:solidFill>
                                <a:schemeClr val="accent6">
                                  <a:lumMod val="40000"/>
                                  <a:lumOff val="60000"/>
                                </a:schemeClr>
                              </a:solidFill>
                              <a:latin typeface="Cambria Math" panose="02040503050406030204" pitchFamily="18" charset="0"/>
                            </a:rPr>
                            <m:t>𝑛𝑒𝑤</m:t>
                          </m:r>
                        </m:sub>
                        <m:sup>
                          <m:r>
                            <a:rPr lang="en-US" altLang="zh-CN" sz="1200" i="1">
                              <a:solidFill>
                                <a:schemeClr val="accent6">
                                  <a:lumMod val="40000"/>
                                  <a:lumOff val="60000"/>
                                </a:schemeClr>
                              </a:solidFill>
                              <a:latin typeface="Cambria Math" panose="02040503050406030204" pitchFamily="18" charset="0"/>
                            </a:rPr>
                            <m:t>𝐵</m:t>
                          </m:r>
                        </m:sup>
                      </m:sSubSup>
                    </m:oMath>
                  </m:oMathPara>
                </a14:m>
                <a:endParaRPr lang="zh-CN" altLang="en-US" sz="1200">
                  <a:solidFill>
                    <a:schemeClr val="accent6">
                      <a:lumMod val="40000"/>
                      <a:lumOff val="60000"/>
                    </a:schemeClr>
                  </a:solidFill>
                </a:endParaRPr>
              </a:p>
            </p:txBody>
          </p:sp>
        </mc:Choice>
        <mc:Fallback xmlns="">
          <p:sp>
            <p:nvSpPr>
              <p:cNvPr id="228" name="TextBox 227">
                <a:extLst>
                  <a:ext uri="{FF2B5EF4-FFF2-40B4-BE49-F238E27FC236}">
                    <a16:creationId xmlns:a16="http://schemas.microsoft.com/office/drawing/2014/main" id="{5579CA31-CA7A-A545-D840-CDA96A3F9994}"/>
                  </a:ext>
                </a:extLst>
              </p:cNvPr>
              <p:cNvSpPr txBox="1">
                <a:spLocks noRot="1" noChangeAspect="1" noMove="1" noResize="1" noEditPoints="1" noAdjustHandles="1" noChangeArrowheads="1" noChangeShapeType="1" noTextEdit="1"/>
              </p:cNvSpPr>
              <p:nvPr/>
            </p:nvSpPr>
            <p:spPr>
              <a:xfrm>
                <a:off x="3163664" y="5740760"/>
                <a:ext cx="183585" cy="276999"/>
              </a:xfrm>
              <a:prstGeom prst="rect">
                <a:avLst/>
              </a:prstGeom>
              <a:blipFill>
                <a:blip r:embed="rId14"/>
                <a:stretch>
                  <a:fillRect r="-133333"/>
                </a:stretch>
              </a:blipFill>
            </p:spPr>
            <p:txBody>
              <a:bodyPr/>
              <a:lstStyle/>
              <a:p>
                <a:r>
                  <a:rPr lang="zh-CN" altLang="en-US">
                    <a:noFill/>
                  </a:rPr>
                  <a:t> </a:t>
                </a:r>
              </a:p>
            </p:txBody>
          </p:sp>
        </mc:Fallback>
      </mc:AlternateContent>
      <p:cxnSp>
        <p:nvCxnSpPr>
          <p:cNvPr id="229" name="Straight Arrow Connector 228">
            <a:extLst>
              <a:ext uri="{FF2B5EF4-FFF2-40B4-BE49-F238E27FC236}">
                <a16:creationId xmlns:a16="http://schemas.microsoft.com/office/drawing/2014/main" id="{B6698E77-21EF-8E57-069D-7DFBDEDA0756}"/>
              </a:ext>
            </a:extLst>
          </p:cNvPr>
          <p:cNvCxnSpPr>
            <a:cxnSpLocks/>
          </p:cNvCxnSpPr>
          <p:nvPr/>
        </p:nvCxnSpPr>
        <p:spPr>
          <a:xfrm flipH="1">
            <a:off x="6242765" y="5704750"/>
            <a:ext cx="297043" cy="184985"/>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30" name="Rectangle 229">
            <a:extLst>
              <a:ext uri="{FF2B5EF4-FFF2-40B4-BE49-F238E27FC236}">
                <a16:creationId xmlns:a16="http://schemas.microsoft.com/office/drawing/2014/main" id="{DEEBF833-913E-CB18-F02F-8689DD594D7D}"/>
              </a:ext>
            </a:extLst>
          </p:cNvPr>
          <p:cNvSpPr/>
          <p:nvPr/>
        </p:nvSpPr>
        <p:spPr>
          <a:xfrm>
            <a:off x="4188407" y="5341840"/>
            <a:ext cx="634128" cy="668563"/>
          </a:xfrm>
          <a:prstGeom prst="rect">
            <a:avLst/>
          </a:prstGeom>
          <a:noFill/>
          <a:ln w="127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31" name="Rectangle 230">
            <a:extLst>
              <a:ext uri="{FF2B5EF4-FFF2-40B4-BE49-F238E27FC236}">
                <a16:creationId xmlns:a16="http://schemas.microsoft.com/office/drawing/2014/main" id="{F4D2212F-3C1C-678C-F7AF-017F88DE8EF9}"/>
              </a:ext>
            </a:extLst>
          </p:cNvPr>
          <p:cNvSpPr/>
          <p:nvPr/>
        </p:nvSpPr>
        <p:spPr>
          <a:xfrm>
            <a:off x="4402877" y="5142607"/>
            <a:ext cx="634128" cy="668563"/>
          </a:xfrm>
          <a:prstGeom prst="rect">
            <a:avLst/>
          </a:prstGeom>
          <a:noFill/>
          <a:ln w="127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cxnSp>
        <p:nvCxnSpPr>
          <p:cNvPr id="232" name="Straight Connector 231">
            <a:extLst>
              <a:ext uri="{FF2B5EF4-FFF2-40B4-BE49-F238E27FC236}">
                <a16:creationId xmlns:a16="http://schemas.microsoft.com/office/drawing/2014/main" id="{707C9F60-D1A4-0B4C-3D75-8635AC462CD4}"/>
              </a:ext>
            </a:extLst>
          </p:cNvPr>
          <p:cNvCxnSpPr/>
          <p:nvPr/>
        </p:nvCxnSpPr>
        <p:spPr>
          <a:xfrm flipV="1">
            <a:off x="4188411" y="5142611"/>
            <a:ext cx="208409" cy="199233"/>
          </a:xfrm>
          <a:prstGeom prst="line">
            <a:avLst/>
          </a:prstGeom>
          <a:ln w="127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33" name="Straight Connector 232">
            <a:extLst>
              <a:ext uri="{FF2B5EF4-FFF2-40B4-BE49-F238E27FC236}">
                <a16:creationId xmlns:a16="http://schemas.microsoft.com/office/drawing/2014/main" id="{7F873506-532F-06EB-DFED-EF3BD35A9526}"/>
              </a:ext>
            </a:extLst>
          </p:cNvPr>
          <p:cNvCxnSpPr/>
          <p:nvPr/>
        </p:nvCxnSpPr>
        <p:spPr>
          <a:xfrm flipV="1">
            <a:off x="4825568" y="5137307"/>
            <a:ext cx="208409" cy="199233"/>
          </a:xfrm>
          <a:prstGeom prst="line">
            <a:avLst/>
          </a:prstGeom>
          <a:ln w="127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34" name="Straight Connector 233">
            <a:extLst>
              <a:ext uri="{FF2B5EF4-FFF2-40B4-BE49-F238E27FC236}">
                <a16:creationId xmlns:a16="http://schemas.microsoft.com/office/drawing/2014/main" id="{2F546208-59A3-6DF7-C9C9-82EFCDDD0DC0}"/>
              </a:ext>
            </a:extLst>
          </p:cNvPr>
          <p:cNvCxnSpPr/>
          <p:nvPr/>
        </p:nvCxnSpPr>
        <p:spPr>
          <a:xfrm flipV="1">
            <a:off x="4194473" y="5804072"/>
            <a:ext cx="208409" cy="199233"/>
          </a:xfrm>
          <a:prstGeom prst="line">
            <a:avLst/>
          </a:prstGeom>
          <a:ln w="127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35" name="Straight Connector 234">
            <a:extLst>
              <a:ext uri="{FF2B5EF4-FFF2-40B4-BE49-F238E27FC236}">
                <a16:creationId xmlns:a16="http://schemas.microsoft.com/office/drawing/2014/main" id="{ECD1740D-3176-29F6-89AF-D30C45FA05EC}"/>
              </a:ext>
            </a:extLst>
          </p:cNvPr>
          <p:cNvCxnSpPr/>
          <p:nvPr/>
        </p:nvCxnSpPr>
        <p:spPr>
          <a:xfrm flipV="1">
            <a:off x="4825568" y="5810579"/>
            <a:ext cx="208409" cy="199233"/>
          </a:xfrm>
          <a:prstGeom prst="line">
            <a:avLst/>
          </a:prstGeom>
          <a:ln w="127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36" name="Rectangle 235">
            <a:extLst>
              <a:ext uri="{FF2B5EF4-FFF2-40B4-BE49-F238E27FC236}">
                <a16:creationId xmlns:a16="http://schemas.microsoft.com/office/drawing/2014/main" id="{3D87E099-9989-F24B-E068-ABE064B82E57}"/>
              </a:ext>
            </a:extLst>
          </p:cNvPr>
          <p:cNvSpPr/>
          <p:nvPr/>
        </p:nvSpPr>
        <p:spPr>
          <a:xfrm>
            <a:off x="7537303" y="5347386"/>
            <a:ext cx="634128" cy="668563"/>
          </a:xfrm>
          <a:prstGeom prst="rect">
            <a:avLst/>
          </a:prstGeom>
          <a:noFill/>
          <a:ln w="127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37" name="Rectangle 236">
            <a:extLst>
              <a:ext uri="{FF2B5EF4-FFF2-40B4-BE49-F238E27FC236}">
                <a16:creationId xmlns:a16="http://schemas.microsoft.com/office/drawing/2014/main" id="{25CC424B-84ED-D98F-22CB-638C8A20B8CD}"/>
              </a:ext>
            </a:extLst>
          </p:cNvPr>
          <p:cNvSpPr/>
          <p:nvPr/>
        </p:nvSpPr>
        <p:spPr>
          <a:xfrm>
            <a:off x="7751772" y="5148154"/>
            <a:ext cx="634128" cy="668563"/>
          </a:xfrm>
          <a:prstGeom prst="rect">
            <a:avLst/>
          </a:prstGeom>
          <a:noFill/>
          <a:ln w="127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cxnSp>
        <p:nvCxnSpPr>
          <p:cNvPr id="238" name="Straight Connector 237">
            <a:extLst>
              <a:ext uri="{FF2B5EF4-FFF2-40B4-BE49-F238E27FC236}">
                <a16:creationId xmlns:a16="http://schemas.microsoft.com/office/drawing/2014/main" id="{778ED887-DB5B-84E9-5BE1-B8E56BF537AF}"/>
              </a:ext>
            </a:extLst>
          </p:cNvPr>
          <p:cNvCxnSpPr/>
          <p:nvPr/>
        </p:nvCxnSpPr>
        <p:spPr>
          <a:xfrm flipV="1">
            <a:off x="7537305" y="5148157"/>
            <a:ext cx="208409" cy="199233"/>
          </a:xfrm>
          <a:prstGeom prst="line">
            <a:avLst/>
          </a:prstGeom>
          <a:ln w="12700">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39" name="Straight Connector 238">
            <a:extLst>
              <a:ext uri="{FF2B5EF4-FFF2-40B4-BE49-F238E27FC236}">
                <a16:creationId xmlns:a16="http://schemas.microsoft.com/office/drawing/2014/main" id="{9CB6E995-7923-7E6B-4BE9-10399EB2F2B7}"/>
              </a:ext>
            </a:extLst>
          </p:cNvPr>
          <p:cNvCxnSpPr/>
          <p:nvPr/>
        </p:nvCxnSpPr>
        <p:spPr>
          <a:xfrm flipV="1">
            <a:off x="8174461" y="5142849"/>
            <a:ext cx="208409" cy="199233"/>
          </a:xfrm>
          <a:prstGeom prst="line">
            <a:avLst/>
          </a:prstGeom>
          <a:ln w="12700">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40" name="Straight Connector 239">
            <a:extLst>
              <a:ext uri="{FF2B5EF4-FFF2-40B4-BE49-F238E27FC236}">
                <a16:creationId xmlns:a16="http://schemas.microsoft.com/office/drawing/2014/main" id="{D1E80FAD-973A-6A44-FEB2-3721F369E7DB}"/>
              </a:ext>
            </a:extLst>
          </p:cNvPr>
          <p:cNvCxnSpPr/>
          <p:nvPr/>
        </p:nvCxnSpPr>
        <p:spPr>
          <a:xfrm flipV="1">
            <a:off x="7543364" y="5809616"/>
            <a:ext cx="208409" cy="199233"/>
          </a:xfrm>
          <a:prstGeom prst="line">
            <a:avLst/>
          </a:prstGeom>
          <a:ln w="12700">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41" name="Straight Connector 240">
            <a:extLst>
              <a:ext uri="{FF2B5EF4-FFF2-40B4-BE49-F238E27FC236}">
                <a16:creationId xmlns:a16="http://schemas.microsoft.com/office/drawing/2014/main" id="{4FBFE665-4E29-C56D-30E0-29F85E2CF620}"/>
              </a:ext>
            </a:extLst>
          </p:cNvPr>
          <p:cNvCxnSpPr/>
          <p:nvPr/>
        </p:nvCxnSpPr>
        <p:spPr>
          <a:xfrm flipV="1">
            <a:off x="8174461" y="5816126"/>
            <a:ext cx="208409" cy="199233"/>
          </a:xfrm>
          <a:prstGeom prst="line">
            <a:avLst/>
          </a:prstGeom>
          <a:ln w="12700">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42" name="Rectangle 241">
            <a:extLst>
              <a:ext uri="{FF2B5EF4-FFF2-40B4-BE49-F238E27FC236}">
                <a16:creationId xmlns:a16="http://schemas.microsoft.com/office/drawing/2014/main" id="{27E47C24-0F54-363D-667D-7A5EBFF5A4F1}"/>
              </a:ext>
            </a:extLst>
          </p:cNvPr>
          <p:cNvSpPr/>
          <p:nvPr/>
        </p:nvSpPr>
        <p:spPr>
          <a:xfrm>
            <a:off x="5926268" y="5336181"/>
            <a:ext cx="634128" cy="668563"/>
          </a:xfrm>
          <a:prstGeom prst="rect">
            <a:avLst/>
          </a:prstGeom>
          <a:noFill/>
          <a:ln w="127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43" name="Rectangle 242">
            <a:extLst>
              <a:ext uri="{FF2B5EF4-FFF2-40B4-BE49-F238E27FC236}">
                <a16:creationId xmlns:a16="http://schemas.microsoft.com/office/drawing/2014/main" id="{E91D9F91-A968-1A37-6061-F05F4CA7C00D}"/>
              </a:ext>
            </a:extLst>
          </p:cNvPr>
          <p:cNvSpPr/>
          <p:nvPr/>
        </p:nvSpPr>
        <p:spPr>
          <a:xfrm>
            <a:off x="6140738" y="5136947"/>
            <a:ext cx="634128" cy="668563"/>
          </a:xfrm>
          <a:prstGeom prst="rect">
            <a:avLst/>
          </a:prstGeom>
          <a:noFill/>
          <a:ln w="127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cxnSp>
        <p:nvCxnSpPr>
          <p:cNvPr id="244" name="Straight Connector 243">
            <a:extLst>
              <a:ext uri="{FF2B5EF4-FFF2-40B4-BE49-F238E27FC236}">
                <a16:creationId xmlns:a16="http://schemas.microsoft.com/office/drawing/2014/main" id="{8DB9B80D-C854-15E7-D413-D6754A1559C5}"/>
              </a:ext>
            </a:extLst>
          </p:cNvPr>
          <p:cNvCxnSpPr/>
          <p:nvPr/>
        </p:nvCxnSpPr>
        <p:spPr>
          <a:xfrm flipV="1">
            <a:off x="5926272" y="5136951"/>
            <a:ext cx="208409" cy="199233"/>
          </a:xfrm>
          <a:prstGeom prst="line">
            <a:avLst/>
          </a:prstGeom>
          <a:ln w="127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45" name="Straight Connector 244">
            <a:extLst>
              <a:ext uri="{FF2B5EF4-FFF2-40B4-BE49-F238E27FC236}">
                <a16:creationId xmlns:a16="http://schemas.microsoft.com/office/drawing/2014/main" id="{2CC90CBF-48AC-E551-402F-62602C8D4008}"/>
              </a:ext>
            </a:extLst>
          </p:cNvPr>
          <p:cNvCxnSpPr/>
          <p:nvPr/>
        </p:nvCxnSpPr>
        <p:spPr>
          <a:xfrm flipV="1">
            <a:off x="6563428" y="5131647"/>
            <a:ext cx="208409" cy="199233"/>
          </a:xfrm>
          <a:prstGeom prst="line">
            <a:avLst/>
          </a:prstGeom>
          <a:ln w="127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46" name="Straight Connector 245">
            <a:extLst>
              <a:ext uri="{FF2B5EF4-FFF2-40B4-BE49-F238E27FC236}">
                <a16:creationId xmlns:a16="http://schemas.microsoft.com/office/drawing/2014/main" id="{E43FBE30-DBA7-0CC3-F680-5943A9AFC719}"/>
              </a:ext>
            </a:extLst>
          </p:cNvPr>
          <p:cNvCxnSpPr/>
          <p:nvPr/>
        </p:nvCxnSpPr>
        <p:spPr>
          <a:xfrm flipV="1">
            <a:off x="5932333" y="5798411"/>
            <a:ext cx="208409" cy="199233"/>
          </a:xfrm>
          <a:prstGeom prst="line">
            <a:avLst/>
          </a:prstGeom>
          <a:ln w="127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47" name="Straight Connector 246">
            <a:extLst>
              <a:ext uri="{FF2B5EF4-FFF2-40B4-BE49-F238E27FC236}">
                <a16:creationId xmlns:a16="http://schemas.microsoft.com/office/drawing/2014/main" id="{4B3BDD86-01EF-562A-B0E5-F97AFBAD35F5}"/>
              </a:ext>
            </a:extLst>
          </p:cNvPr>
          <p:cNvCxnSpPr/>
          <p:nvPr/>
        </p:nvCxnSpPr>
        <p:spPr>
          <a:xfrm flipV="1">
            <a:off x="6563428" y="5804918"/>
            <a:ext cx="208409" cy="199233"/>
          </a:xfrm>
          <a:prstGeom prst="line">
            <a:avLst/>
          </a:prstGeom>
          <a:ln w="127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48" name="Rectangle 247">
            <a:extLst>
              <a:ext uri="{FF2B5EF4-FFF2-40B4-BE49-F238E27FC236}">
                <a16:creationId xmlns:a16="http://schemas.microsoft.com/office/drawing/2014/main" id="{833EF738-0D67-F928-C32D-6EF1A26728C9}"/>
              </a:ext>
            </a:extLst>
          </p:cNvPr>
          <p:cNvSpPr/>
          <p:nvPr/>
        </p:nvSpPr>
        <p:spPr>
          <a:xfrm>
            <a:off x="8738513" y="5335097"/>
            <a:ext cx="634128" cy="668563"/>
          </a:xfrm>
          <a:prstGeom prst="rect">
            <a:avLst/>
          </a:prstGeom>
          <a:noFill/>
          <a:ln w="127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49" name="Rectangle 248">
            <a:extLst>
              <a:ext uri="{FF2B5EF4-FFF2-40B4-BE49-F238E27FC236}">
                <a16:creationId xmlns:a16="http://schemas.microsoft.com/office/drawing/2014/main" id="{1A4E3D74-B6F7-BAE9-5DEE-F07D1679808A}"/>
              </a:ext>
            </a:extLst>
          </p:cNvPr>
          <p:cNvSpPr/>
          <p:nvPr/>
        </p:nvSpPr>
        <p:spPr>
          <a:xfrm>
            <a:off x="8952982" y="5135864"/>
            <a:ext cx="634128" cy="668563"/>
          </a:xfrm>
          <a:prstGeom prst="rect">
            <a:avLst/>
          </a:prstGeom>
          <a:noFill/>
          <a:ln w="127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cxnSp>
        <p:nvCxnSpPr>
          <p:cNvPr id="250" name="Straight Connector 249">
            <a:extLst>
              <a:ext uri="{FF2B5EF4-FFF2-40B4-BE49-F238E27FC236}">
                <a16:creationId xmlns:a16="http://schemas.microsoft.com/office/drawing/2014/main" id="{1DBB12B9-0C84-6353-FDA5-384CB8131967}"/>
              </a:ext>
            </a:extLst>
          </p:cNvPr>
          <p:cNvCxnSpPr/>
          <p:nvPr/>
        </p:nvCxnSpPr>
        <p:spPr>
          <a:xfrm flipV="1">
            <a:off x="8738516" y="5135867"/>
            <a:ext cx="208409" cy="199233"/>
          </a:xfrm>
          <a:prstGeom prst="line">
            <a:avLst/>
          </a:prstGeom>
          <a:ln w="127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51" name="Straight Connector 250">
            <a:extLst>
              <a:ext uri="{FF2B5EF4-FFF2-40B4-BE49-F238E27FC236}">
                <a16:creationId xmlns:a16="http://schemas.microsoft.com/office/drawing/2014/main" id="{3DF0429D-0034-3C11-2662-8EB3797194E7}"/>
              </a:ext>
            </a:extLst>
          </p:cNvPr>
          <p:cNvCxnSpPr/>
          <p:nvPr/>
        </p:nvCxnSpPr>
        <p:spPr>
          <a:xfrm flipV="1">
            <a:off x="9375673" y="5130564"/>
            <a:ext cx="208409" cy="199233"/>
          </a:xfrm>
          <a:prstGeom prst="line">
            <a:avLst/>
          </a:prstGeom>
          <a:ln w="127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52" name="Straight Connector 251">
            <a:extLst>
              <a:ext uri="{FF2B5EF4-FFF2-40B4-BE49-F238E27FC236}">
                <a16:creationId xmlns:a16="http://schemas.microsoft.com/office/drawing/2014/main" id="{002E699C-78D2-0969-9A7E-F2AA246CAF35}"/>
              </a:ext>
            </a:extLst>
          </p:cNvPr>
          <p:cNvCxnSpPr/>
          <p:nvPr/>
        </p:nvCxnSpPr>
        <p:spPr>
          <a:xfrm flipV="1">
            <a:off x="8744578" y="5797327"/>
            <a:ext cx="208409" cy="199233"/>
          </a:xfrm>
          <a:prstGeom prst="line">
            <a:avLst/>
          </a:prstGeom>
          <a:ln w="127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8A9DD876-7D9C-60B8-1D65-F3F91D377667}"/>
              </a:ext>
            </a:extLst>
          </p:cNvPr>
          <p:cNvCxnSpPr/>
          <p:nvPr/>
        </p:nvCxnSpPr>
        <p:spPr>
          <a:xfrm flipV="1">
            <a:off x="9375673" y="5803835"/>
            <a:ext cx="208409" cy="199233"/>
          </a:xfrm>
          <a:prstGeom prst="line">
            <a:avLst/>
          </a:prstGeom>
          <a:ln w="127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54" name="Rectangle 253">
            <a:extLst>
              <a:ext uri="{FF2B5EF4-FFF2-40B4-BE49-F238E27FC236}">
                <a16:creationId xmlns:a16="http://schemas.microsoft.com/office/drawing/2014/main" id="{27F977ED-40C7-670F-452B-4C361212A1D1}"/>
              </a:ext>
            </a:extLst>
          </p:cNvPr>
          <p:cNvSpPr/>
          <p:nvPr/>
        </p:nvSpPr>
        <p:spPr>
          <a:xfrm>
            <a:off x="10878555" y="5352780"/>
            <a:ext cx="634128" cy="668563"/>
          </a:xfrm>
          <a:prstGeom prst="rect">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55" name="Rectangle 254">
            <a:extLst>
              <a:ext uri="{FF2B5EF4-FFF2-40B4-BE49-F238E27FC236}">
                <a16:creationId xmlns:a16="http://schemas.microsoft.com/office/drawing/2014/main" id="{065BFA16-63E7-F4D1-C0BD-76C4EB28A5E1}"/>
              </a:ext>
            </a:extLst>
          </p:cNvPr>
          <p:cNvSpPr/>
          <p:nvPr/>
        </p:nvSpPr>
        <p:spPr>
          <a:xfrm>
            <a:off x="11093025" y="5153547"/>
            <a:ext cx="634128" cy="668563"/>
          </a:xfrm>
          <a:prstGeom prst="rect">
            <a:avLst/>
          </a:prstGeom>
          <a:noFill/>
          <a:ln w="127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cxnSp>
        <p:nvCxnSpPr>
          <p:cNvPr id="256" name="Straight Connector 255">
            <a:extLst>
              <a:ext uri="{FF2B5EF4-FFF2-40B4-BE49-F238E27FC236}">
                <a16:creationId xmlns:a16="http://schemas.microsoft.com/office/drawing/2014/main" id="{A5BD22C1-1D85-867F-7943-BB519B9F4CF3}"/>
              </a:ext>
            </a:extLst>
          </p:cNvPr>
          <p:cNvCxnSpPr/>
          <p:nvPr/>
        </p:nvCxnSpPr>
        <p:spPr>
          <a:xfrm flipV="1">
            <a:off x="10878559" y="5153551"/>
            <a:ext cx="208409" cy="199233"/>
          </a:xfrm>
          <a:prstGeom prst="line">
            <a:avLst/>
          </a:prstGeom>
          <a:ln w="127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57" name="Straight Connector 256">
            <a:extLst>
              <a:ext uri="{FF2B5EF4-FFF2-40B4-BE49-F238E27FC236}">
                <a16:creationId xmlns:a16="http://schemas.microsoft.com/office/drawing/2014/main" id="{6703101A-57FF-0DCC-AB7D-1D90EB01B69B}"/>
              </a:ext>
            </a:extLst>
          </p:cNvPr>
          <p:cNvCxnSpPr/>
          <p:nvPr/>
        </p:nvCxnSpPr>
        <p:spPr>
          <a:xfrm flipV="1">
            <a:off x="11515716" y="5148247"/>
            <a:ext cx="208409" cy="199233"/>
          </a:xfrm>
          <a:prstGeom prst="line">
            <a:avLst/>
          </a:prstGeom>
          <a:ln w="127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58" name="Straight Connector 257">
            <a:extLst>
              <a:ext uri="{FF2B5EF4-FFF2-40B4-BE49-F238E27FC236}">
                <a16:creationId xmlns:a16="http://schemas.microsoft.com/office/drawing/2014/main" id="{D8074D1C-C326-999E-B2BF-78752DE223D1}"/>
              </a:ext>
            </a:extLst>
          </p:cNvPr>
          <p:cNvCxnSpPr/>
          <p:nvPr/>
        </p:nvCxnSpPr>
        <p:spPr>
          <a:xfrm flipV="1">
            <a:off x="10884621" y="5815012"/>
            <a:ext cx="208409" cy="199233"/>
          </a:xfrm>
          <a:prstGeom prst="line">
            <a:avLst/>
          </a:prstGeom>
          <a:ln w="127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59" name="Straight Connector 258">
            <a:extLst>
              <a:ext uri="{FF2B5EF4-FFF2-40B4-BE49-F238E27FC236}">
                <a16:creationId xmlns:a16="http://schemas.microsoft.com/office/drawing/2014/main" id="{4E9D70B1-03BC-0257-0F2B-907023E98AA9}"/>
              </a:ext>
            </a:extLst>
          </p:cNvPr>
          <p:cNvCxnSpPr/>
          <p:nvPr/>
        </p:nvCxnSpPr>
        <p:spPr>
          <a:xfrm flipV="1">
            <a:off x="11515716" y="5821519"/>
            <a:ext cx="208409" cy="199233"/>
          </a:xfrm>
          <a:prstGeom prst="line">
            <a:avLst/>
          </a:prstGeom>
          <a:ln w="12700">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60" name="Straight Arrow Connector 259">
            <a:extLst>
              <a:ext uri="{FF2B5EF4-FFF2-40B4-BE49-F238E27FC236}">
                <a16:creationId xmlns:a16="http://schemas.microsoft.com/office/drawing/2014/main" id="{BDA3A7ED-46AB-2E19-339E-ED29FFDE2964}"/>
              </a:ext>
            </a:extLst>
          </p:cNvPr>
          <p:cNvCxnSpPr>
            <a:cxnSpLocks/>
          </p:cNvCxnSpPr>
          <p:nvPr/>
        </p:nvCxnSpPr>
        <p:spPr>
          <a:xfrm flipH="1">
            <a:off x="11024837" y="5569668"/>
            <a:ext cx="134280" cy="132232"/>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61" name="Oval 260">
            <a:extLst>
              <a:ext uri="{FF2B5EF4-FFF2-40B4-BE49-F238E27FC236}">
                <a16:creationId xmlns:a16="http://schemas.microsoft.com/office/drawing/2014/main" id="{65A9564A-0D68-1C17-B211-5AB15AA3659B}"/>
              </a:ext>
            </a:extLst>
          </p:cNvPr>
          <p:cNvSpPr/>
          <p:nvPr/>
        </p:nvSpPr>
        <p:spPr>
          <a:xfrm>
            <a:off x="11125349" y="5532077"/>
            <a:ext cx="72551" cy="7118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bg2">
                  <a:lumMod val="25000"/>
                </a:schemeClr>
              </a:solidFill>
            </a:endParaRPr>
          </a:p>
        </p:txBody>
      </p:sp>
      <mc:AlternateContent xmlns:mc="http://schemas.openxmlformats.org/markup-compatibility/2006" xmlns:a14="http://schemas.microsoft.com/office/drawing/2010/main">
        <mc:Choice Requires="a14">
          <p:sp>
            <p:nvSpPr>
              <p:cNvPr id="262" name="TextBox 261">
                <a:extLst>
                  <a:ext uri="{FF2B5EF4-FFF2-40B4-BE49-F238E27FC236}">
                    <a16:creationId xmlns:a16="http://schemas.microsoft.com/office/drawing/2014/main" id="{8A539DDB-6588-7B9E-F1E8-6CE3FB2AB6DE}"/>
                  </a:ext>
                </a:extLst>
              </p:cNvPr>
              <p:cNvSpPr txBox="1"/>
              <p:nvPr/>
            </p:nvSpPr>
            <p:spPr>
              <a:xfrm>
                <a:off x="10537388" y="5874571"/>
                <a:ext cx="286618"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1200" i="1" smtClean="0">
                              <a:solidFill>
                                <a:schemeClr val="accent5">
                                  <a:lumMod val="60000"/>
                                  <a:lumOff val="40000"/>
                                </a:schemeClr>
                              </a:solidFill>
                              <a:latin typeface="Cambria Math" panose="02040503050406030204" pitchFamily="18" charset="0"/>
                            </a:rPr>
                          </m:ctrlPr>
                        </m:sSupPr>
                        <m:e>
                          <m:r>
                            <a:rPr lang="en-US" altLang="zh-CN" sz="1200" i="1">
                              <a:solidFill>
                                <a:schemeClr val="accent5">
                                  <a:lumMod val="60000"/>
                                  <a:lumOff val="40000"/>
                                </a:schemeClr>
                              </a:solidFill>
                              <a:latin typeface="Cambria Math" panose="02040503050406030204" pitchFamily="18" charset="0"/>
                            </a:rPr>
                            <m:t>𝑣</m:t>
                          </m:r>
                        </m:e>
                        <m:sup>
                          <m:r>
                            <a:rPr lang="en-US" altLang="zh-CN" sz="1200" i="1">
                              <a:solidFill>
                                <a:schemeClr val="accent5">
                                  <a:lumMod val="60000"/>
                                  <a:lumOff val="40000"/>
                                </a:schemeClr>
                              </a:solidFill>
                              <a:latin typeface="Cambria Math" panose="02040503050406030204" pitchFamily="18" charset="0"/>
                            </a:rPr>
                            <m:t>𝐵</m:t>
                          </m:r>
                        </m:sup>
                      </m:sSup>
                    </m:oMath>
                  </m:oMathPara>
                </a14:m>
                <a:endParaRPr lang="zh-CN" altLang="en-US" sz="1200">
                  <a:solidFill>
                    <a:schemeClr val="accent5">
                      <a:lumMod val="60000"/>
                      <a:lumOff val="40000"/>
                    </a:schemeClr>
                  </a:solidFill>
                </a:endParaRPr>
              </a:p>
            </p:txBody>
          </p:sp>
        </mc:Choice>
        <mc:Fallback xmlns="">
          <p:sp>
            <p:nvSpPr>
              <p:cNvPr id="262" name="TextBox 261">
                <a:extLst>
                  <a:ext uri="{FF2B5EF4-FFF2-40B4-BE49-F238E27FC236}">
                    <a16:creationId xmlns:a16="http://schemas.microsoft.com/office/drawing/2014/main" id="{8A539DDB-6588-7B9E-F1E8-6CE3FB2AB6DE}"/>
                  </a:ext>
                </a:extLst>
              </p:cNvPr>
              <p:cNvSpPr txBox="1">
                <a:spLocks noRot="1" noChangeAspect="1" noMove="1" noResize="1" noEditPoints="1" noAdjustHandles="1" noChangeArrowheads="1" noChangeShapeType="1" noTextEdit="1"/>
              </p:cNvSpPr>
              <p:nvPr/>
            </p:nvSpPr>
            <p:spPr>
              <a:xfrm>
                <a:off x="10537388" y="5874571"/>
                <a:ext cx="286618" cy="276999"/>
              </a:xfrm>
              <a:prstGeom prst="rect">
                <a:avLst/>
              </a:prstGeom>
              <a:blipFill>
                <a:blip r:embed="rId15"/>
                <a:stretch>
                  <a:fillRect r="-4255"/>
                </a:stretch>
              </a:blipFill>
            </p:spPr>
            <p:txBody>
              <a:bodyPr/>
              <a:lstStyle/>
              <a:p>
                <a:r>
                  <a:rPr lang="zh-CN" altLang="en-US">
                    <a:noFill/>
                  </a:rPr>
                  <a:t> </a:t>
                </a:r>
              </a:p>
            </p:txBody>
          </p:sp>
        </mc:Fallback>
      </mc:AlternateContent>
      <p:sp>
        <p:nvSpPr>
          <p:cNvPr id="263" name="Oval 262">
            <a:extLst>
              <a:ext uri="{FF2B5EF4-FFF2-40B4-BE49-F238E27FC236}">
                <a16:creationId xmlns:a16="http://schemas.microsoft.com/office/drawing/2014/main" id="{5989D92A-B88F-F545-7EEA-1ABEF90CED73}"/>
              </a:ext>
            </a:extLst>
          </p:cNvPr>
          <p:cNvSpPr/>
          <p:nvPr/>
        </p:nvSpPr>
        <p:spPr>
          <a:xfrm>
            <a:off x="10991068" y="5664309"/>
            <a:ext cx="72551" cy="7118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bg2">
                  <a:lumMod val="25000"/>
                </a:schemeClr>
              </a:solidFill>
            </a:endParaRPr>
          </a:p>
        </p:txBody>
      </p:sp>
      <p:sp>
        <p:nvSpPr>
          <p:cNvPr id="264" name="Freeform: Shape 263">
            <a:extLst>
              <a:ext uri="{FF2B5EF4-FFF2-40B4-BE49-F238E27FC236}">
                <a16:creationId xmlns:a16="http://schemas.microsoft.com/office/drawing/2014/main" id="{E2F71975-0201-ECEA-CDE7-129CC7D13C1D}"/>
              </a:ext>
            </a:extLst>
          </p:cNvPr>
          <p:cNvSpPr/>
          <p:nvPr/>
        </p:nvSpPr>
        <p:spPr>
          <a:xfrm rot="19169067" flipH="1">
            <a:off x="10872133" y="5266652"/>
            <a:ext cx="572105" cy="190992"/>
          </a:xfrm>
          <a:custGeom>
            <a:avLst/>
            <a:gdLst>
              <a:gd name="connsiteX0" fmla="*/ 2293620 w 2293620"/>
              <a:gd name="connsiteY0" fmla="*/ 208187 h 208187"/>
              <a:gd name="connsiteX1" fmla="*/ 1737360 w 2293620"/>
              <a:gd name="connsiteY1" fmla="*/ 2447 h 208187"/>
              <a:gd name="connsiteX2" fmla="*/ 815340 w 2293620"/>
              <a:gd name="connsiteY2" fmla="*/ 101507 h 208187"/>
              <a:gd name="connsiteX3" fmla="*/ 0 w 2293620"/>
              <a:gd name="connsiteY3" fmla="*/ 200567 h 208187"/>
              <a:gd name="connsiteX4" fmla="*/ 0 w 2293620"/>
              <a:gd name="connsiteY4" fmla="*/ 200567 h 208187"/>
              <a:gd name="connsiteX0" fmla="*/ 2293620 w 2293620"/>
              <a:gd name="connsiteY0" fmla="*/ 223607 h 223607"/>
              <a:gd name="connsiteX1" fmla="*/ 1737360 w 2293620"/>
              <a:gd name="connsiteY1" fmla="*/ 17867 h 223607"/>
              <a:gd name="connsiteX2" fmla="*/ 594360 w 2293620"/>
              <a:gd name="connsiteY2" fmla="*/ 33107 h 223607"/>
              <a:gd name="connsiteX3" fmla="*/ 0 w 2293620"/>
              <a:gd name="connsiteY3" fmla="*/ 215987 h 223607"/>
              <a:gd name="connsiteX4" fmla="*/ 0 w 2293620"/>
              <a:gd name="connsiteY4" fmla="*/ 215987 h 223607"/>
              <a:gd name="connsiteX0" fmla="*/ 2293620 w 2293620"/>
              <a:gd name="connsiteY0" fmla="*/ 234640 h 234640"/>
              <a:gd name="connsiteX1" fmla="*/ 1264920 w 2293620"/>
              <a:gd name="connsiteY1" fmla="*/ 13660 h 234640"/>
              <a:gd name="connsiteX2" fmla="*/ 594360 w 2293620"/>
              <a:gd name="connsiteY2" fmla="*/ 44140 h 234640"/>
              <a:gd name="connsiteX3" fmla="*/ 0 w 2293620"/>
              <a:gd name="connsiteY3" fmla="*/ 227020 h 234640"/>
              <a:gd name="connsiteX4" fmla="*/ 0 w 2293620"/>
              <a:gd name="connsiteY4" fmla="*/ 227020 h 234640"/>
              <a:gd name="connsiteX0" fmla="*/ 2293620 w 2293620"/>
              <a:gd name="connsiteY0" fmla="*/ 220987 h 220987"/>
              <a:gd name="connsiteX1" fmla="*/ 1264920 w 2293620"/>
              <a:gd name="connsiteY1" fmla="*/ 7 h 220987"/>
              <a:gd name="connsiteX2" fmla="*/ 0 w 2293620"/>
              <a:gd name="connsiteY2" fmla="*/ 213367 h 220987"/>
              <a:gd name="connsiteX3" fmla="*/ 0 w 2293620"/>
              <a:gd name="connsiteY3" fmla="*/ 213367 h 220987"/>
              <a:gd name="connsiteX0" fmla="*/ 2293620 w 2293620"/>
              <a:gd name="connsiteY0" fmla="*/ 228606 h 228606"/>
              <a:gd name="connsiteX1" fmla="*/ 1135380 w 2293620"/>
              <a:gd name="connsiteY1" fmla="*/ 6 h 228606"/>
              <a:gd name="connsiteX2" fmla="*/ 0 w 2293620"/>
              <a:gd name="connsiteY2" fmla="*/ 220986 h 228606"/>
              <a:gd name="connsiteX3" fmla="*/ 0 w 2293620"/>
              <a:gd name="connsiteY3" fmla="*/ 220986 h 228606"/>
              <a:gd name="connsiteX0" fmla="*/ 2293620 w 2293620"/>
              <a:gd name="connsiteY0" fmla="*/ 182889 h 182889"/>
              <a:gd name="connsiteX1" fmla="*/ 1135380 w 2293620"/>
              <a:gd name="connsiteY1" fmla="*/ 9 h 182889"/>
              <a:gd name="connsiteX2" fmla="*/ 0 w 2293620"/>
              <a:gd name="connsiteY2" fmla="*/ 175269 h 182889"/>
              <a:gd name="connsiteX3" fmla="*/ 0 w 2293620"/>
              <a:gd name="connsiteY3" fmla="*/ 175269 h 182889"/>
              <a:gd name="connsiteX0" fmla="*/ 2293620 w 2293620"/>
              <a:gd name="connsiteY0" fmla="*/ 182889 h 182889"/>
              <a:gd name="connsiteX1" fmla="*/ 1082040 w 2293620"/>
              <a:gd name="connsiteY1" fmla="*/ 9 h 182889"/>
              <a:gd name="connsiteX2" fmla="*/ 0 w 2293620"/>
              <a:gd name="connsiteY2" fmla="*/ 175269 h 182889"/>
              <a:gd name="connsiteX3" fmla="*/ 0 w 2293620"/>
              <a:gd name="connsiteY3" fmla="*/ 175269 h 182889"/>
              <a:gd name="connsiteX0" fmla="*/ 2293620 w 2293620"/>
              <a:gd name="connsiteY0" fmla="*/ 190508 h 190508"/>
              <a:gd name="connsiteX1" fmla="*/ 1104900 w 2293620"/>
              <a:gd name="connsiteY1" fmla="*/ 8 h 190508"/>
              <a:gd name="connsiteX2" fmla="*/ 0 w 2293620"/>
              <a:gd name="connsiteY2" fmla="*/ 182888 h 190508"/>
              <a:gd name="connsiteX3" fmla="*/ 0 w 2293620"/>
              <a:gd name="connsiteY3" fmla="*/ 182888 h 190508"/>
              <a:gd name="connsiteX0" fmla="*/ 2293620 w 2293620"/>
              <a:gd name="connsiteY0" fmla="*/ 190508 h 190508"/>
              <a:gd name="connsiteX1" fmla="*/ 1104900 w 2293620"/>
              <a:gd name="connsiteY1" fmla="*/ 8 h 190508"/>
              <a:gd name="connsiteX2" fmla="*/ 0 w 2293620"/>
              <a:gd name="connsiteY2" fmla="*/ 182888 h 190508"/>
              <a:gd name="connsiteX3" fmla="*/ 0 w 2293620"/>
              <a:gd name="connsiteY3" fmla="*/ 182888 h 190508"/>
              <a:gd name="connsiteX0" fmla="*/ 2293620 w 2293620"/>
              <a:gd name="connsiteY0" fmla="*/ 190523 h 190523"/>
              <a:gd name="connsiteX1" fmla="*/ 1104900 w 2293620"/>
              <a:gd name="connsiteY1" fmla="*/ 23 h 190523"/>
              <a:gd name="connsiteX2" fmla="*/ 0 w 2293620"/>
              <a:gd name="connsiteY2" fmla="*/ 182903 h 190523"/>
              <a:gd name="connsiteX3" fmla="*/ 0 w 2293620"/>
              <a:gd name="connsiteY3" fmla="*/ 182903 h 190523"/>
              <a:gd name="connsiteX0" fmla="*/ 2293620 w 2293620"/>
              <a:gd name="connsiteY0" fmla="*/ 191514 h 191514"/>
              <a:gd name="connsiteX1" fmla="*/ 1104900 w 2293620"/>
              <a:gd name="connsiteY1" fmla="*/ 1014 h 191514"/>
              <a:gd name="connsiteX2" fmla="*/ 0 w 2293620"/>
              <a:gd name="connsiteY2" fmla="*/ 183894 h 191514"/>
              <a:gd name="connsiteX3" fmla="*/ 0 w 2293620"/>
              <a:gd name="connsiteY3" fmla="*/ 183894 h 191514"/>
              <a:gd name="connsiteX0" fmla="*/ 2293620 w 2293620"/>
              <a:gd name="connsiteY0" fmla="*/ 191514 h 191514"/>
              <a:gd name="connsiteX1" fmla="*/ 1104900 w 2293620"/>
              <a:gd name="connsiteY1" fmla="*/ 1014 h 191514"/>
              <a:gd name="connsiteX2" fmla="*/ 0 w 2293620"/>
              <a:gd name="connsiteY2" fmla="*/ 183894 h 191514"/>
              <a:gd name="connsiteX3" fmla="*/ 0 w 2293620"/>
              <a:gd name="connsiteY3" fmla="*/ 183894 h 191514"/>
            </a:gdLst>
            <a:ahLst/>
            <a:cxnLst>
              <a:cxn ang="0">
                <a:pos x="connsiteX0" y="connsiteY0"/>
              </a:cxn>
              <a:cxn ang="0">
                <a:pos x="connsiteX1" y="connsiteY1"/>
              </a:cxn>
              <a:cxn ang="0">
                <a:pos x="connsiteX2" y="connsiteY2"/>
              </a:cxn>
              <a:cxn ang="0">
                <a:pos x="connsiteX3" y="connsiteY3"/>
              </a:cxn>
            </a:cxnLst>
            <a:rect l="l" t="t" r="r" b="b"/>
            <a:pathLst>
              <a:path w="2293620" h="191514">
                <a:moveTo>
                  <a:pt x="2293620" y="191514"/>
                </a:moveTo>
                <a:cubicBezTo>
                  <a:pt x="1917700" y="13714"/>
                  <a:pt x="1487170" y="2284"/>
                  <a:pt x="1104900" y="1014"/>
                </a:cubicBezTo>
                <a:cubicBezTo>
                  <a:pt x="722630" y="-256"/>
                  <a:pt x="500380" y="-19306"/>
                  <a:pt x="0" y="183894"/>
                </a:cubicBezTo>
                <a:lnTo>
                  <a:pt x="0" y="183894"/>
                </a:lnTo>
              </a:path>
            </a:pathLst>
          </a:custGeom>
          <a:noFill/>
          <a:ln>
            <a:solidFill>
              <a:schemeClr val="accent2"/>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65" name="Oval 264">
            <a:extLst>
              <a:ext uri="{FF2B5EF4-FFF2-40B4-BE49-F238E27FC236}">
                <a16:creationId xmlns:a16="http://schemas.microsoft.com/office/drawing/2014/main" id="{2C11860B-F2FD-DF86-CE37-D68DB3125EC6}"/>
              </a:ext>
            </a:extLst>
          </p:cNvPr>
          <p:cNvSpPr/>
          <p:nvPr/>
        </p:nvSpPr>
        <p:spPr>
          <a:xfrm>
            <a:off x="7783962" y="5639549"/>
            <a:ext cx="72551" cy="71185"/>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bg2">
                  <a:lumMod val="25000"/>
                </a:schemeClr>
              </a:solidFill>
            </a:endParaRPr>
          </a:p>
        </p:txBody>
      </p:sp>
      <mc:AlternateContent xmlns:mc="http://schemas.openxmlformats.org/markup-compatibility/2006" xmlns:a14="http://schemas.microsoft.com/office/drawing/2010/main">
        <mc:Choice Requires="a14">
          <p:sp>
            <p:nvSpPr>
              <p:cNvPr id="266" name="TextBox 265">
                <a:extLst>
                  <a:ext uri="{FF2B5EF4-FFF2-40B4-BE49-F238E27FC236}">
                    <a16:creationId xmlns:a16="http://schemas.microsoft.com/office/drawing/2014/main" id="{03C3572A-985D-8DC8-299B-1D1D995C9144}"/>
                  </a:ext>
                </a:extLst>
              </p:cNvPr>
              <p:cNvSpPr txBox="1"/>
              <p:nvPr/>
            </p:nvSpPr>
            <p:spPr>
              <a:xfrm>
                <a:off x="7708387" y="5338199"/>
                <a:ext cx="18358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CN" sz="1200" i="1" smtClean="0">
                              <a:solidFill>
                                <a:schemeClr val="accent6">
                                  <a:lumMod val="40000"/>
                                  <a:lumOff val="60000"/>
                                </a:schemeClr>
                              </a:solidFill>
                              <a:latin typeface="Cambria Math" panose="02040503050406030204" pitchFamily="18" charset="0"/>
                            </a:rPr>
                          </m:ctrlPr>
                        </m:sSubSupPr>
                        <m:e>
                          <m:r>
                            <a:rPr lang="en-US" altLang="zh-CN" sz="1200" i="1">
                              <a:solidFill>
                                <a:schemeClr val="accent6">
                                  <a:lumMod val="40000"/>
                                  <a:lumOff val="60000"/>
                                </a:schemeClr>
                              </a:solidFill>
                              <a:latin typeface="Cambria Math" panose="02040503050406030204" pitchFamily="18" charset="0"/>
                            </a:rPr>
                            <m:t>𝑣</m:t>
                          </m:r>
                        </m:e>
                        <m:sub>
                          <m:r>
                            <a:rPr lang="en-US" altLang="zh-CN" sz="1200" i="1">
                              <a:solidFill>
                                <a:schemeClr val="accent6">
                                  <a:lumMod val="40000"/>
                                  <a:lumOff val="60000"/>
                                </a:schemeClr>
                              </a:solidFill>
                              <a:latin typeface="Cambria Math" panose="02040503050406030204" pitchFamily="18" charset="0"/>
                            </a:rPr>
                            <m:t>𝑛𝑒𝑤</m:t>
                          </m:r>
                        </m:sub>
                        <m:sup>
                          <m:r>
                            <a:rPr lang="en-US" altLang="zh-CN" sz="1200" i="1">
                              <a:solidFill>
                                <a:schemeClr val="accent6">
                                  <a:lumMod val="40000"/>
                                  <a:lumOff val="60000"/>
                                </a:schemeClr>
                              </a:solidFill>
                              <a:latin typeface="Cambria Math" panose="02040503050406030204" pitchFamily="18" charset="0"/>
                            </a:rPr>
                            <m:t>𝐵</m:t>
                          </m:r>
                        </m:sup>
                      </m:sSubSup>
                    </m:oMath>
                  </m:oMathPara>
                </a14:m>
                <a:endParaRPr lang="zh-CN" altLang="en-US" sz="1200">
                  <a:solidFill>
                    <a:schemeClr val="accent6">
                      <a:lumMod val="40000"/>
                      <a:lumOff val="60000"/>
                    </a:schemeClr>
                  </a:solidFill>
                </a:endParaRPr>
              </a:p>
            </p:txBody>
          </p:sp>
        </mc:Choice>
        <mc:Fallback xmlns="">
          <p:sp>
            <p:nvSpPr>
              <p:cNvPr id="266" name="TextBox 265">
                <a:extLst>
                  <a:ext uri="{FF2B5EF4-FFF2-40B4-BE49-F238E27FC236}">
                    <a16:creationId xmlns:a16="http://schemas.microsoft.com/office/drawing/2014/main" id="{03C3572A-985D-8DC8-299B-1D1D995C9144}"/>
                  </a:ext>
                </a:extLst>
              </p:cNvPr>
              <p:cNvSpPr txBox="1">
                <a:spLocks noRot="1" noChangeAspect="1" noMove="1" noResize="1" noEditPoints="1" noAdjustHandles="1" noChangeArrowheads="1" noChangeShapeType="1" noTextEdit="1"/>
              </p:cNvSpPr>
              <p:nvPr/>
            </p:nvSpPr>
            <p:spPr>
              <a:xfrm>
                <a:off x="7708387" y="5338199"/>
                <a:ext cx="183585" cy="276999"/>
              </a:xfrm>
              <a:prstGeom prst="rect">
                <a:avLst/>
              </a:prstGeom>
              <a:blipFill>
                <a:blip r:embed="rId16"/>
                <a:stretch>
                  <a:fillRect r="-125806"/>
                </a:stretch>
              </a:blipFill>
            </p:spPr>
            <p:txBody>
              <a:bodyPr/>
              <a:lstStyle/>
              <a:p>
                <a:r>
                  <a:rPr lang="zh-CN" altLang="en-US">
                    <a:noFill/>
                  </a:rPr>
                  <a:t> </a:t>
                </a:r>
              </a:p>
            </p:txBody>
          </p:sp>
        </mc:Fallback>
      </mc:AlternateContent>
      <p:cxnSp>
        <p:nvCxnSpPr>
          <p:cNvPr id="267" name="Straight Arrow Connector 266">
            <a:extLst>
              <a:ext uri="{FF2B5EF4-FFF2-40B4-BE49-F238E27FC236}">
                <a16:creationId xmlns:a16="http://schemas.microsoft.com/office/drawing/2014/main" id="{D18867F5-708D-66B0-B7FE-E755FF9169B2}"/>
              </a:ext>
            </a:extLst>
          </p:cNvPr>
          <p:cNvCxnSpPr>
            <a:cxnSpLocks/>
          </p:cNvCxnSpPr>
          <p:nvPr/>
        </p:nvCxnSpPr>
        <p:spPr>
          <a:xfrm flipH="1">
            <a:off x="9051416" y="5750929"/>
            <a:ext cx="208895" cy="13516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68" name="Straight Arrow Connector 267">
            <a:extLst>
              <a:ext uri="{FF2B5EF4-FFF2-40B4-BE49-F238E27FC236}">
                <a16:creationId xmlns:a16="http://schemas.microsoft.com/office/drawing/2014/main" id="{7D2960C2-CA67-54C8-A69B-D68747858346}"/>
              </a:ext>
            </a:extLst>
          </p:cNvPr>
          <p:cNvCxnSpPr>
            <a:cxnSpLocks/>
            <a:stCxn id="269" idx="1"/>
          </p:cNvCxnSpPr>
          <p:nvPr/>
        </p:nvCxnSpPr>
        <p:spPr>
          <a:xfrm flipH="1" flipV="1">
            <a:off x="7810282" y="5665849"/>
            <a:ext cx="198036" cy="20890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69" name="Oval 268">
            <a:extLst>
              <a:ext uri="{FF2B5EF4-FFF2-40B4-BE49-F238E27FC236}">
                <a16:creationId xmlns:a16="http://schemas.microsoft.com/office/drawing/2014/main" id="{D1D18312-75C8-BF73-4C74-826C40761CD7}"/>
              </a:ext>
            </a:extLst>
          </p:cNvPr>
          <p:cNvSpPr/>
          <p:nvPr/>
        </p:nvSpPr>
        <p:spPr>
          <a:xfrm>
            <a:off x="7997694" y="5864325"/>
            <a:ext cx="72551" cy="71185"/>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bg2">
                  <a:lumMod val="25000"/>
                </a:schemeClr>
              </a:solidFill>
            </a:endParaRPr>
          </a:p>
        </p:txBody>
      </p:sp>
      <p:sp>
        <p:nvSpPr>
          <p:cNvPr id="270" name="Oval 269">
            <a:extLst>
              <a:ext uri="{FF2B5EF4-FFF2-40B4-BE49-F238E27FC236}">
                <a16:creationId xmlns:a16="http://schemas.microsoft.com/office/drawing/2014/main" id="{8850E5CA-A6DD-3A21-5DA2-68F5B1117F44}"/>
              </a:ext>
            </a:extLst>
          </p:cNvPr>
          <p:cNvSpPr/>
          <p:nvPr/>
        </p:nvSpPr>
        <p:spPr>
          <a:xfrm>
            <a:off x="11321654" y="5368166"/>
            <a:ext cx="72551" cy="71185"/>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bg2">
                  <a:lumMod val="25000"/>
                </a:schemeClr>
              </a:solidFill>
            </a:endParaRPr>
          </a:p>
        </p:txBody>
      </p:sp>
      <mc:AlternateContent xmlns:mc="http://schemas.openxmlformats.org/markup-compatibility/2006" xmlns:a14="http://schemas.microsoft.com/office/drawing/2010/main">
        <mc:Choice Requires="a14">
          <p:sp>
            <p:nvSpPr>
              <p:cNvPr id="271" name="TextBox 270">
                <a:extLst>
                  <a:ext uri="{FF2B5EF4-FFF2-40B4-BE49-F238E27FC236}">
                    <a16:creationId xmlns:a16="http://schemas.microsoft.com/office/drawing/2014/main" id="{F4B1243E-3593-5A43-ADC7-54103F8A7F7D}"/>
                  </a:ext>
                </a:extLst>
              </p:cNvPr>
              <p:cNvSpPr txBox="1"/>
              <p:nvPr/>
            </p:nvSpPr>
            <p:spPr>
              <a:xfrm>
                <a:off x="4094564" y="5511350"/>
                <a:ext cx="286619" cy="29129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200" i="1" smtClean="0">
                              <a:solidFill>
                                <a:schemeClr val="accent5">
                                  <a:lumMod val="60000"/>
                                  <a:lumOff val="40000"/>
                                </a:schemeClr>
                              </a:solidFill>
                              <a:latin typeface="Cambria Math" panose="02040503050406030204" pitchFamily="18" charset="0"/>
                            </a:rPr>
                          </m:ctrlPr>
                        </m:sSubPr>
                        <m:e>
                          <m:r>
                            <a:rPr lang="en-US" altLang="zh-CN" sz="1200" i="1">
                              <a:solidFill>
                                <a:schemeClr val="accent5">
                                  <a:lumMod val="60000"/>
                                  <a:lumOff val="40000"/>
                                </a:schemeClr>
                              </a:solidFill>
                              <a:latin typeface="Cambria Math" panose="02040503050406030204" pitchFamily="18" charset="0"/>
                            </a:rPr>
                            <m:t>𝑢</m:t>
                          </m:r>
                        </m:e>
                        <m:sub>
                          <m:r>
                            <a:rPr lang="en-US" altLang="zh-CN" sz="1200" i="1">
                              <a:solidFill>
                                <a:schemeClr val="accent5">
                                  <a:lumMod val="60000"/>
                                  <a:lumOff val="40000"/>
                                </a:schemeClr>
                              </a:solidFill>
                              <a:latin typeface="Cambria Math" panose="02040503050406030204" pitchFamily="18" charset="0"/>
                            </a:rPr>
                            <m:t>𝑝</m:t>
                          </m:r>
                        </m:sub>
                      </m:sSub>
                    </m:oMath>
                  </m:oMathPara>
                </a14:m>
                <a:endParaRPr lang="zh-CN" altLang="en-US" sz="1200">
                  <a:solidFill>
                    <a:schemeClr val="accent5">
                      <a:lumMod val="60000"/>
                      <a:lumOff val="40000"/>
                    </a:schemeClr>
                  </a:solidFill>
                </a:endParaRPr>
              </a:p>
            </p:txBody>
          </p:sp>
        </mc:Choice>
        <mc:Fallback xmlns="">
          <p:sp>
            <p:nvSpPr>
              <p:cNvPr id="271" name="TextBox 270">
                <a:extLst>
                  <a:ext uri="{FF2B5EF4-FFF2-40B4-BE49-F238E27FC236}">
                    <a16:creationId xmlns:a16="http://schemas.microsoft.com/office/drawing/2014/main" id="{F4B1243E-3593-5A43-ADC7-54103F8A7F7D}"/>
                  </a:ext>
                </a:extLst>
              </p:cNvPr>
              <p:cNvSpPr txBox="1">
                <a:spLocks noRot="1" noChangeAspect="1" noMove="1" noResize="1" noEditPoints="1" noAdjustHandles="1" noChangeArrowheads="1" noChangeShapeType="1" noTextEdit="1"/>
              </p:cNvSpPr>
              <p:nvPr/>
            </p:nvSpPr>
            <p:spPr>
              <a:xfrm>
                <a:off x="4094564" y="5511350"/>
                <a:ext cx="286619" cy="291298"/>
              </a:xfrm>
              <a:prstGeom prst="rect">
                <a:avLst/>
              </a:prstGeom>
              <a:blipFill>
                <a:blip r:embed="rId1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2" name="TextBox 271">
                <a:extLst>
                  <a:ext uri="{FF2B5EF4-FFF2-40B4-BE49-F238E27FC236}">
                    <a16:creationId xmlns:a16="http://schemas.microsoft.com/office/drawing/2014/main" id="{A721B58A-8F8F-91FB-D7E6-A6EFECFF4AE9}"/>
                  </a:ext>
                </a:extLst>
              </p:cNvPr>
              <p:cNvSpPr txBox="1"/>
              <p:nvPr/>
            </p:nvSpPr>
            <p:spPr>
              <a:xfrm>
                <a:off x="7833273" y="5958459"/>
                <a:ext cx="286618" cy="29129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CN" sz="1200" i="1" smtClean="0">
                              <a:solidFill>
                                <a:schemeClr val="accent6">
                                  <a:lumMod val="40000"/>
                                  <a:lumOff val="60000"/>
                                </a:schemeClr>
                              </a:solidFill>
                              <a:latin typeface="Cambria Math" panose="02040503050406030204" pitchFamily="18" charset="0"/>
                            </a:rPr>
                          </m:ctrlPr>
                        </m:sSubSupPr>
                        <m:e>
                          <m:r>
                            <a:rPr lang="en-US" altLang="zh-CN" sz="1200" i="1">
                              <a:solidFill>
                                <a:schemeClr val="accent6">
                                  <a:lumMod val="40000"/>
                                  <a:lumOff val="60000"/>
                                </a:schemeClr>
                              </a:solidFill>
                              <a:latin typeface="Cambria Math" panose="02040503050406030204" pitchFamily="18" charset="0"/>
                            </a:rPr>
                            <m:t>𝑢</m:t>
                          </m:r>
                        </m:e>
                        <m:sub>
                          <m:r>
                            <a:rPr lang="en-US" altLang="zh-CN" sz="1200" i="1">
                              <a:solidFill>
                                <a:schemeClr val="accent6">
                                  <a:lumMod val="40000"/>
                                  <a:lumOff val="60000"/>
                                </a:schemeClr>
                              </a:solidFill>
                              <a:latin typeface="Cambria Math" panose="02040503050406030204" pitchFamily="18" charset="0"/>
                            </a:rPr>
                            <m:t>𝑝</m:t>
                          </m:r>
                        </m:sub>
                        <m:sup>
                          <m:r>
                            <a:rPr lang="en-US" altLang="zh-CN" sz="1200" i="1">
                              <a:solidFill>
                                <a:schemeClr val="accent6">
                                  <a:lumMod val="40000"/>
                                  <a:lumOff val="60000"/>
                                </a:schemeClr>
                              </a:solidFill>
                              <a:latin typeface="Cambria Math" panose="02040503050406030204" pitchFamily="18" charset="0"/>
                            </a:rPr>
                            <m:t>′</m:t>
                          </m:r>
                        </m:sup>
                      </m:sSubSup>
                    </m:oMath>
                  </m:oMathPara>
                </a14:m>
                <a:endParaRPr lang="zh-CN" altLang="en-US" sz="1200">
                  <a:solidFill>
                    <a:schemeClr val="accent6">
                      <a:lumMod val="40000"/>
                      <a:lumOff val="60000"/>
                    </a:schemeClr>
                  </a:solidFill>
                </a:endParaRPr>
              </a:p>
            </p:txBody>
          </p:sp>
        </mc:Choice>
        <mc:Fallback xmlns="">
          <p:sp>
            <p:nvSpPr>
              <p:cNvPr id="272" name="TextBox 271">
                <a:extLst>
                  <a:ext uri="{FF2B5EF4-FFF2-40B4-BE49-F238E27FC236}">
                    <a16:creationId xmlns:a16="http://schemas.microsoft.com/office/drawing/2014/main" id="{A721B58A-8F8F-91FB-D7E6-A6EFECFF4AE9}"/>
                  </a:ext>
                </a:extLst>
              </p:cNvPr>
              <p:cNvSpPr txBox="1">
                <a:spLocks noRot="1" noChangeAspect="1" noMove="1" noResize="1" noEditPoints="1" noAdjustHandles="1" noChangeArrowheads="1" noChangeShapeType="1" noTextEdit="1"/>
              </p:cNvSpPr>
              <p:nvPr/>
            </p:nvSpPr>
            <p:spPr>
              <a:xfrm>
                <a:off x="7833273" y="5958459"/>
                <a:ext cx="286618" cy="291298"/>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3" name="TextBox 272">
                <a:extLst>
                  <a:ext uri="{FF2B5EF4-FFF2-40B4-BE49-F238E27FC236}">
                    <a16:creationId xmlns:a16="http://schemas.microsoft.com/office/drawing/2014/main" id="{AB8A45BE-005F-FB2B-3D08-6D2F3992D8C1}"/>
                  </a:ext>
                </a:extLst>
              </p:cNvPr>
              <p:cNvSpPr txBox="1"/>
              <p:nvPr/>
            </p:nvSpPr>
            <p:spPr>
              <a:xfrm>
                <a:off x="8836850" y="5921135"/>
                <a:ext cx="286619" cy="29129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200" i="1" smtClean="0">
                              <a:solidFill>
                                <a:schemeClr val="accent5">
                                  <a:lumMod val="60000"/>
                                  <a:lumOff val="40000"/>
                                </a:schemeClr>
                              </a:solidFill>
                              <a:latin typeface="Cambria Math" panose="02040503050406030204" pitchFamily="18" charset="0"/>
                            </a:rPr>
                          </m:ctrlPr>
                        </m:sSubPr>
                        <m:e>
                          <m:r>
                            <a:rPr lang="en-US" altLang="zh-CN" sz="1200" i="1">
                              <a:solidFill>
                                <a:schemeClr val="accent5">
                                  <a:lumMod val="60000"/>
                                  <a:lumOff val="40000"/>
                                </a:schemeClr>
                              </a:solidFill>
                              <a:latin typeface="Cambria Math" panose="02040503050406030204" pitchFamily="18" charset="0"/>
                            </a:rPr>
                            <m:t>𝑢</m:t>
                          </m:r>
                        </m:e>
                        <m:sub>
                          <m:r>
                            <a:rPr lang="en-US" altLang="zh-CN" sz="1200" i="1">
                              <a:solidFill>
                                <a:schemeClr val="accent5">
                                  <a:lumMod val="60000"/>
                                  <a:lumOff val="40000"/>
                                </a:schemeClr>
                              </a:solidFill>
                              <a:latin typeface="Cambria Math" panose="02040503050406030204" pitchFamily="18" charset="0"/>
                            </a:rPr>
                            <m:t>𝑝</m:t>
                          </m:r>
                        </m:sub>
                      </m:sSub>
                    </m:oMath>
                  </m:oMathPara>
                </a14:m>
                <a:endParaRPr lang="zh-CN" altLang="en-US" sz="1200">
                  <a:solidFill>
                    <a:schemeClr val="accent5">
                      <a:lumMod val="60000"/>
                      <a:lumOff val="40000"/>
                    </a:schemeClr>
                  </a:solidFill>
                </a:endParaRPr>
              </a:p>
            </p:txBody>
          </p:sp>
        </mc:Choice>
        <mc:Fallback xmlns="">
          <p:sp>
            <p:nvSpPr>
              <p:cNvPr id="273" name="TextBox 272">
                <a:extLst>
                  <a:ext uri="{FF2B5EF4-FFF2-40B4-BE49-F238E27FC236}">
                    <a16:creationId xmlns:a16="http://schemas.microsoft.com/office/drawing/2014/main" id="{AB8A45BE-005F-FB2B-3D08-6D2F3992D8C1}"/>
                  </a:ext>
                </a:extLst>
              </p:cNvPr>
              <p:cNvSpPr txBox="1">
                <a:spLocks noRot="1" noChangeAspect="1" noMove="1" noResize="1" noEditPoints="1" noAdjustHandles="1" noChangeArrowheads="1" noChangeShapeType="1" noTextEdit="1"/>
              </p:cNvSpPr>
              <p:nvPr/>
            </p:nvSpPr>
            <p:spPr>
              <a:xfrm>
                <a:off x="8836850" y="5921135"/>
                <a:ext cx="286619" cy="291298"/>
              </a:xfrm>
              <a:prstGeom prst="rect">
                <a:avLst/>
              </a:prstGeom>
              <a:blipFill>
                <a:blip r:embed="rId1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4" name="TextBox 273">
                <a:extLst>
                  <a:ext uri="{FF2B5EF4-FFF2-40B4-BE49-F238E27FC236}">
                    <a16:creationId xmlns:a16="http://schemas.microsoft.com/office/drawing/2014/main" id="{729B82F9-0650-BAFD-F7E8-EA410E8D619B}"/>
                  </a:ext>
                </a:extLst>
              </p:cNvPr>
              <p:cNvSpPr txBox="1"/>
              <p:nvPr/>
            </p:nvSpPr>
            <p:spPr>
              <a:xfrm>
                <a:off x="6202888" y="5734731"/>
                <a:ext cx="286619" cy="29129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200" i="1" smtClean="0">
                              <a:solidFill>
                                <a:schemeClr val="accent5">
                                  <a:lumMod val="60000"/>
                                  <a:lumOff val="40000"/>
                                </a:schemeClr>
                              </a:solidFill>
                              <a:latin typeface="Cambria Math" panose="02040503050406030204" pitchFamily="18" charset="0"/>
                            </a:rPr>
                          </m:ctrlPr>
                        </m:sSubPr>
                        <m:e>
                          <m:r>
                            <a:rPr lang="en-US" altLang="zh-CN" sz="1200" i="1">
                              <a:solidFill>
                                <a:schemeClr val="accent5">
                                  <a:lumMod val="60000"/>
                                  <a:lumOff val="40000"/>
                                </a:schemeClr>
                              </a:solidFill>
                              <a:latin typeface="Cambria Math" panose="02040503050406030204" pitchFamily="18" charset="0"/>
                            </a:rPr>
                            <m:t>𝑢</m:t>
                          </m:r>
                        </m:e>
                        <m:sub>
                          <m:r>
                            <a:rPr lang="en-US" altLang="zh-CN" sz="1200" i="1">
                              <a:solidFill>
                                <a:schemeClr val="accent5">
                                  <a:lumMod val="60000"/>
                                  <a:lumOff val="40000"/>
                                </a:schemeClr>
                              </a:solidFill>
                              <a:latin typeface="Cambria Math" panose="02040503050406030204" pitchFamily="18" charset="0"/>
                            </a:rPr>
                            <m:t>𝑝</m:t>
                          </m:r>
                        </m:sub>
                      </m:sSub>
                    </m:oMath>
                  </m:oMathPara>
                </a14:m>
                <a:endParaRPr lang="zh-CN" altLang="en-US" sz="1200">
                  <a:solidFill>
                    <a:schemeClr val="accent5">
                      <a:lumMod val="60000"/>
                      <a:lumOff val="40000"/>
                    </a:schemeClr>
                  </a:solidFill>
                </a:endParaRPr>
              </a:p>
            </p:txBody>
          </p:sp>
        </mc:Choice>
        <mc:Fallback xmlns="">
          <p:sp>
            <p:nvSpPr>
              <p:cNvPr id="274" name="TextBox 273">
                <a:extLst>
                  <a:ext uri="{FF2B5EF4-FFF2-40B4-BE49-F238E27FC236}">
                    <a16:creationId xmlns:a16="http://schemas.microsoft.com/office/drawing/2014/main" id="{729B82F9-0650-BAFD-F7E8-EA410E8D619B}"/>
                  </a:ext>
                </a:extLst>
              </p:cNvPr>
              <p:cNvSpPr txBox="1">
                <a:spLocks noRot="1" noChangeAspect="1" noMove="1" noResize="1" noEditPoints="1" noAdjustHandles="1" noChangeArrowheads="1" noChangeShapeType="1" noTextEdit="1"/>
              </p:cNvSpPr>
              <p:nvPr/>
            </p:nvSpPr>
            <p:spPr>
              <a:xfrm>
                <a:off x="6202888" y="5734731"/>
                <a:ext cx="286619" cy="291298"/>
              </a:xfrm>
              <a:prstGeom prst="rect">
                <a:avLst/>
              </a:prstGeom>
              <a:blipFill>
                <a:blip r:embed="rId8"/>
                <a:stretch>
                  <a:fillRect/>
                </a:stretch>
              </a:blipFill>
            </p:spPr>
            <p:txBody>
              <a:bodyPr/>
              <a:lstStyle/>
              <a:p>
                <a:r>
                  <a:rPr lang="zh-CN" altLang="en-US">
                    <a:noFill/>
                  </a:rPr>
                  <a:t> </a:t>
                </a:r>
              </a:p>
            </p:txBody>
          </p:sp>
        </mc:Fallback>
      </mc:AlternateContent>
      <p:sp>
        <p:nvSpPr>
          <p:cNvPr id="275" name="Parallelogram 274">
            <a:extLst>
              <a:ext uri="{FF2B5EF4-FFF2-40B4-BE49-F238E27FC236}">
                <a16:creationId xmlns:a16="http://schemas.microsoft.com/office/drawing/2014/main" id="{9BAF8444-92F4-7A5B-4C21-8C9C234B02F1}"/>
              </a:ext>
            </a:extLst>
          </p:cNvPr>
          <p:cNvSpPr/>
          <p:nvPr/>
        </p:nvSpPr>
        <p:spPr>
          <a:xfrm>
            <a:off x="10879617" y="5357300"/>
            <a:ext cx="625036" cy="656150"/>
          </a:xfrm>
          <a:prstGeom prst="parallelogram">
            <a:avLst>
              <a:gd name="adj" fmla="val 0"/>
            </a:avLst>
          </a:prstGeom>
          <a:solidFill>
            <a:schemeClr val="accent5">
              <a:lumMod val="60000"/>
              <a:lumOff val="40000"/>
              <a:alpha val="2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cxnSp>
        <p:nvCxnSpPr>
          <p:cNvPr id="276" name="Straight Arrow Connector 275">
            <a:extLst>
              <a:ext uri="{FF2B5EF4-FFF2-40B4-BE49-F238E27FC236}">
                <a16:creationId xmlns:a16="http://schemas.microsoft.com/office/drawing/2014/main" id="{F4AC8F09-2BB1-3DF1-F388-DC780BD414B2}"/>
              </a:ext>
            </a:extLst>
          </p:cNvPr>
          <p:cNvCxnSpPr>
            <a:cxnSpLocks/>
          </p:cNvCxnSpPr>
          <p:nvPr/>
        </p:nvCxnSpPr>
        <p:spPr>
          <a:xfrm flipH="1">
            <a:off x="10845838" y="5699900"/>
            <a:ext cx="182964" cy="186196"/>
          </a:xfrm>
          <a:prstGeom prst="straightConnector1">
            <a:avLst/>
          </a:prstGeom>
          <a:ln>
            <a:solidFill>
              <a:srgbClr val="FF0000"/>
            </a:solidFill>
            <a:prstDash val="sys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77" name="Oval 276">
            <a:extLst>
              <a:ext uri="{FF2B5EF4-FFF2-40B4-BE49-F238E27FC236}">
                <a16:creationId xmlns:a16="http://schemas.microsoft.com/office/drawing/2014/main" id="{08656E8F-1AC9-7601-A2DB-CA2040B93098}"/>
              </a:ext>
            </a:extLst>
          </p:cNvPr>
          <p:cNvSpPr/>
          <p:nvPr/>
        </p:nvSpPr>
        <p:spPr>
          <a:xfrm>
            <a:off x="10818475" y="5843039"/>
            <a:ext cx="72551" cy="7118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bg2">
                  <a:lumMod val="25000"/>
                </a:schemeClr>
              </a:solidFill>
            </a:endParaRPr>
          </a:p>
        </p:txBody>
      </p:sp>
      <mc:AlternateContent xmlns:mc="http://schemas.openxmlformats.org/markup-compatibility/2006" xmlns:a14="http://schemas.microsoft.com/office/drawing/2010/main">
        <mc:Choice Requires="a14">
          <p:sp>
            <p:nvSpPr>
              <p:cNvPr id="278" name="TextBox 277">
                <a:extLst>
                  <a:ext uri="{FF2B5EF4-FFF2-40B4-BE49-F238E27FC236}">
                    <a16:creationId xmlns:a16="http://schemas.microsoft.com/office/drawing/2014/main" id="{56BFE522-3F22-13EE-ABF3-D720A47EFB93}"/>
                  </a:ext>
                </a:extLst>
              </p:cNvPr>
              <p:cNvSpPr txBox="1"/>
              <p:nvPr/>
            </p:nvSpPr>
            <p:spPr>
              <a:xfrm>
                <a:off x="11225288" y="5350510"/>
                <a:ext cx="183585"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CN" sz="1200" i="1" smtClean="0">
                              <a:solidFill>
                                <a:schemeClr val="accent6">
                                  <a:lumMod val="40000"/>
                                  <a:lumOff val="60000"/>
                                </a:schemeClr>
                              </a:solidFill>
                              <a:latin typeface="Cambria Math" panose="02040503050406030204" pitchFamily="18" charset="0"/>
                            </a:rPr>
                          </m:ctrlPr>
                        </m:sSubSupPr>
                        <m:e>
                          <m:r>
                            <a:rPr lang="en-US" altLang="zh-CN" sz="1200" i="1">
                              <a:solidFill>
                                <a:schemeClr val="accent6">
                                  <a:lumMod val="40000"/>
                                  <a:lumOff val="60000"/>
                                </a:schemeClr>
                              </a:solidFill>
                              <a:latin typeface="Cambria Math" panose="02040503050406030204" pitchFamily="18" charset="0"/>
                            </a:rPr>
                            <m:t>𝑣</m:t>
                          </m:r>
                        </m:e>
                        <m:sub>
                          <m:r>
                            <a:rPr lang="en-US" altLang="zh-CN" sz="1200" i="1">
                              <a:solidFill>
                                <a:schemeClr val="accent6">
                                  <a:lumMod val="40000"/>
                                  <a:lumOff val="60000"/>
                                </a:schemeClr>
                              </a:solidFill>
                              <a:latin typeface="Cambria Math" panose="02040503050406030204" pitchFamily="18" charset="0"/>
                            </a:rPr>
                            <m:t>𝑛𝑒𝑤</m:t>
                          </m:r>
                        </m:sub>
                        <m:sup>
                          <m:r>
                            <a:rPr lang="en-US" altLang="zh-CN" sz="1200" i="1">
                              <a:solidFill>
                                <a:schemeClr val="accent6">
                                  <a:lumMod val="40000"/>
                                  <a:lumOff val="60000"/>
                                </a:schemeClr>
                              </a:solidFill>
                              <a:latin typeface="Cambria Math" panose="02040503050406030204" pitchFamily="18" charset="0"/>
                            </a:rPr>
                            <m:t>𝐵</m:t>
                          </m:r>
                        </m:sup>
                      </m:sSubSup>
                    </m:oMath>
                  </m:oMathPara>
                </a14:m>
                <a:endParaRPr lang="zh-CN" altLang="en-US" sz="1200">
                  <a:solidFill>
                    <a:schemeClr val="accent6">
                      <a:lumMod val="40000"/>
                      <a:lumOff val="60000"/>
                    </a:schemeClr>
                  </a:solidFill>
                </a:endParaRPr>
              </a:p>
            </p:txBody>
          </p:sp>
        </mc:Choice>
        <mc:Fallback xmlns="">
          <p:sp>
            <p:nvSpPr>
              <p:cNvPr id="278" name="TextBox 277">
                <a:extLst>
                  <a:ext uri="{FF2B5EF4-FFF2-40B4-BE49-F238E27FC236}">
                    <a16:creationId xmlns:a16="http://schemas.microsoft.com/office/drawing/2014/main" id="{56BFE522-3F22-13EE-ABF3-D720A47EFB93}"/>
                  </a:ext>
                </a:extLst>
              </p:cNvPr>
              <p:cNvSpPr txBox="1">
                <a:spLocks noRot="1" noChangeAspect="1" noMove="1" noResize="1" noEditPoints="1" noAdjustHandles="1" noChangeArrowheads="1" noChangeShapeType="1" noTextEdit="1"/>
              </p:cNvSpPr>
              <p:nvPr/>
            </p:nvSpPr>
            <p:spPr>
              <a:xfrm>
                <a:off x="11225288" y="5350510"/>
                <a:ext cx="183585" cy="276999"/>
              </a:xfrm>
              <a:prstGeom prst="rect">
                <a:avLst/>
              </a:prstGeom>
              <a:blipFill>
                <a:blip r:embed="rId14"/>
                <a:stretch>
                  <a:fillRect r="-12580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9" name="TextBox 278">
                <a:extLst>
                  <a:ext uri="{FF2B5EF4-FFF2-40B4-BE49-F238E27FC236}">
                    <a16:creationId xmlns:a16="http://schemas.microsoft.com/office/drawing/2014/main" id="{9FDB6216-5CE8-1D14-F3F4-BC1493EFEE48}"/>
                  </a:ext>
                </a:extLst>
              </p:cNvPr>
              <p:cNvSpPr txBox="1"/>
              <p:nvPr/>
            </p:nvSpPr>
            <p:spPr>
              <a:xfrm>
                <a:off x="2086424" y="3681940"/>
                <a:ext cx="315195" cy="22437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200" b="0" i="1" smtClean="0">
                          <a:solidFill>
                            <a:schemeClr val="accent1"/>
                          </a:solidFill>
                          <a:latin typeface="Cambria Math" panose="02040503050406030204" pitchFamily="18" charset="0"/>
                        </a:rPr>
                        <m:t>𝐸</m:t>
                      </m:r>
                    </m:oMath>
                  </m:oMathPara>
                </a14:m>
                <a:endParaRPr lang="zh-CN" altLang="en-US" sz="1200" dirty="0">
                  <a:solidFill>
                    <a:schemeClr val="accent1"/>
                  </a:solidFill>
                </a:endParaRPr>
              </a:p>
            </p:txBody>
          </p:sp>
        </mc:Choice>
        <mc:Fallback xmlns="">
          <p:sp>
            <p:nvSpPr>
              <p:cNvPr id="279" name="TextBox 278">
                <a:extLst>
                  <a:ext uri="{FF2B5EF4-FFF2-40B4-BE49-F238E27FC236}">
                    <a16:creationId xmlns:a16="http://schemas.microsoft.com/office/drawing/2014/main" id="{9FDB6216-5CE8-1D14-F3F4-BC1493EFEE48}"/>
                  </a:ext>
                </a:extLst>
              </p:cNvPr>
              <p:cNvSpPr txBox="1">
                <a:spLocks noRot="1" noChangeAspect="1" noMove="1" noResize="1" noEditPoints="1" noAdjustHandles="1" noChangeArrowheads="1" noChangeShapeType="1" noTextEdit="1"/>
              </p:cNvSpPr>
              <p:nvPr/>
            </p:nvSpPr>
            <p:spPr>
              <a:xfrm>
                <a:off x="2086424" y="3681940"/>
                <a:ext cx="315195" cy="224375"/>
              </a:xfrm>
              <a:prstGeom prst="rect">
                <a:avLst/>
              </a:prstGeom>
              <a:blipFill>
                <a:blip r:embed="rId1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0" name="TextBox 279">
                <a:extLst>
                  <a:ext uri="{FF2B5EF4-FFF2-40B4-BE49-F238E27FC236}">
                    <a16:creationId xmlns:a16="http://schemas.microsoft.com/office/drawing/2014/main" id="{67196747-792C-5FBE-AAAB-B964AFDD3AEC}"/>
                  </a:ext>
                </a:extLst>
              </p:cNvPr>
              <p:cNvSpPr txBox="1"/>
              <p:nvPr/>
            </p:nvSpPr>
            <p:spPr>
              <a:xfrm>
                <a:off x="4187520" y="3691226"/>
                <a:ext cx="315195" cy="22437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200" b="0" i="1" smtClean="0">
                          <a:solidFill>
                            <a:schemeClr val="accent1"/>
                          </a:solidFill>
                          <a:latin typeface="Cambria Math" panose="02040503050406030204" pitchFamily="18" charset="0"/>
                        </a:rPr>
                        <m:t>𝐸</m:t>
                      </m:r>
                    </m:oMath>
                  </m:oMathPara>
                </a14:m>
                <a:endParaRPr lang="zh-CN" altLang="en-US" sz="1200" dirty="0">
                  <a:solidFill>
                    <a:schemeClr val="accent1"/>
                  </a:solidFill>
                </a:endParaRPr>
              </a:p>
            </p:txBody>
          </p:sp>
        </mc:Choice>
        <mc:Fallback xmlns="">
          <p:sp>
            <p:nvSpPr>
              <p:cNvPr id="280" name="TextBox 279">
                <a:extLst>
                  <a:ext uri="{FF2B5EF4-FFF2-40B4-BE49-F238E27FC236}">
                    <a16:creationId xmlns:a16="http://schemas.microsoft.com/office/drawing/2014/main" id="{67196747-792C-5FBE-AAAB-B964AFDD3AEC}"/>
                  </a:ext>
                </a:extLst>
              </p:cNvPr>
              <p:cNvSpPr txBox="1">
                <a:spLocks noRot="1" noChangeAspect="1" noMove="1" noResize="1" noEditPoints="1" noAdjustHandles="1" noChangeArrowheads="1" noChangeShapeType="1" noTextEdit="1"/>
              </p:cNvSpPr>
              <p:nvPr/>
            </p:nvSpPr>
            <p:spPr>
              <a:xfrm>
                <a:off x="4187520" y="3691226"/>
                <a:ext cx="315195" cy="224375"/>
              </a:xfrm>
              <a:prstGeom prst="rect">
                <a:avLst/>
              </a:prstGeom>
              <a:blipFill>
                <a:blip r:embed="rId1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1" name="TextBox 280">
                <a:extLst>
                  <a:ext uri="{FF2B5EF4-FFF2-40B4-BE49-F238E27FC236}">
                    <a16:creationId xmlns:a16="http://schemas.microsoft.com/office/drawing/2014/main" id="{BBB6119E-8B77-A350-9207-BC63956F307D}"/>
                  </a:ext>
                </a:extLst>
              </p:cNvPr>
              <p:cNvSpPr txBox="1"/>
              <p:nvPr/>
            </p:nvSpPr>
            <p:spPr>
              <a:xfrm>
                <a:off x="6677324" y="3681940"/>
                <a:ext cx="315195" cy="22437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200" b="0" i="1" smtClean="0">
                          <a:solidFill>
                            <a:schemeClr val="accent1"/>
                          </a:solidFill>
                          <a:latin typeface="Cambria Math" panose="02040503050406030204" pitchFamily="18" charset="0"/>
                        </a:rPr>
                        <m:t>𝐸</m:t>
                      </m:r>
                    </m:oMath>
                  </m:oMathPara>
                </a14:m>
                <a:endParaRPr lang="zh-CN" altLang="en-US" sz="1200" dirty="0">
                  <a:solidFill>
                    <a:schemeClr val="accent1"/>
                  </a:solidFill>
                </a:endParaRPr>
              </a:p>
            </p:txBody>
          </p:sp>
        </mc:Choice>
        <mc:Fallback xmlns="">
          <p:sp>
            <p:nvSpPr>
              <p:cNvPr id="281" name="TextBox 280">
                <a:extLst>
                  <a:ext uri="{FF2B5EF4-FFF2-40B4-BE49-F238E27FC236}">
                    <a16:creationId xmlns:a16="http://schemas.microsoft.com/office/drawing/2014/main" id="{BBB6119E-8B77-A350-9207-BC63956F307D}"/>
                  </a:ext>
                </a:extLst>
              </p:cNvPr>
              <p:cNvSpPr txBox="1">
                <a:spLocks noRot="1" noChangeAspect="1" noMove="1" noResize="1" noEditPoints="1" noAdjustHandles="1" noChangeArrowheads="1" noChangeShapeType="1" noTextEdit="1"/>
              </p:cNvSpPr>
              <p:nvPr/>
            </p:nvSpPr>
            <p:spPr>
              <a:xfrm>
                <a:off x="6677324" y="3681940"/>
                <a:ext cx="315195" cy="224375"/>
              </a:xfrm>
              <a:prstGeom prst="rect">
                <a:avLst/>
              </a:prstGeom>
              <a:blipFill>
                <a:blip r:embed="rId1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2" name="TextBox 281">
                <a:extLst>
                  <a:ext uri="{FF2B5EF4-FFF2-40B4-BE49-F238E27FC236}">
                    <a16:creationId xmlns:a16="http://schemas.microsoft.com/office/drawing/2014/main" id="{3975A44D-AE08-11A9-BE60-72CA3976BD1C}"/>
                  </a:ext>
                </a:extLst>
              </p:cNvPr>
              <p:cNvSpPr txBox="1"/>
              <p:nvPr/>
            </p:nvSpPr>
            <p:spPr>
              <a:xfrm>
                <a:off x="8752297" y="3666127"/>
                <a:ext cx="315195" cy="22437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200" b="0" i="1" smtClean="0">
                          <a:solidFill>
                            <a:schemeClr val="accent1"/>
                          </a:solidFill>
                          <a:latin typeface="Cambria Math" panose="02040503050406030204" pitchFamily="18" charset="0"/>
                        </a:rPr>
                        <m:t>𝐸</m:t>
                      </m:r>
                    </m:oMath>
                  </m:oMathPara>
                </a14:m>
                <a:endParaRPr lang="zh-CN" altLang="en-US" sz="1200" dirty="0">
                  <a:solidFill>
                    <a:schemeClr val="accent1"/>
                  </a:solidFill>
                </a:endParaRPr>
              </a:p>
            </p:txBody>
          </p:sp>
        </mc:Choice>
        <mc:Fallback xmlns="">
          <p:sp>
            <p:nvSpPr>
              <p:cNvPr id="282" name="TextBox 281">
                <a:extLst>
                  <a:ext uri="{FF2B5EF4-FFF2-40B4-BE49-F238E27FC236}">
                    <a16:creationId xmlns:a16="http://schemas.microsoft.com/office/drawing/2014/main" id="{3975A44D-AE08-11A9-BE60-72CA3976BD1C}"/>
                  </a:ext>
                </a:extLst>
              </p:cNvPr>
              <p:cNvSpPr txBox="1">
                <a:spLocks noRot="1" noChangeAspect="1" noMove="1" noResize="1" noEditPoints="1" noAdjustHandles="1" noChangeArrowheads="1" noChangeShapeType="1" noTextEdit="1"/>
              </p:cNvSpPr>
              <p:nvPr/>
            </p:nvSpPr>
            <p:spPr>
              <a:xfrm>
                <a:off x="8752297" y="3666127"/>
                <a:ext cx="315195" cy="224375"/>
              </a:xfrm>
              <a:prstGeom prst="rect">
                <a:avLst/>
              </a:prstGeom>
              <a:blipFill>
                <a:blip r:embed="rId2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3" name="TextBox 282">
                <a:extLst>
                  <a:ext uri="{FF2B5EF4-FFF2-40B4-BE49-F238E27FC236}">
                    <a16:creationId xmlns:a16="http://schemas.microsoft.com/office/drawing/2014/main" id="{FFE0CA98-8B21-2964-8D1E-B34E21E4F3F7}"/>
                  </a:ext>
                </a:extLst>
              </p:cNvPr>
              <p:cNvSpPr txBox="1"/>
              <p:nvPr/>
            </p:nvSpPr>
            <p:spPr>
              <a:xfrm>
                <a:off x="11437691" y="3674145"/>
                <a:ext cx="315195" cy="22437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200" b="0" i="1" smtClean="0">
                          <a:solidFill>
                            <a:schemeClr val="accent1"/>
                          </a:solidFill>
                          <a:latin typeface="Cambria Math" panose="02040503050406030204" pitchFamily="18" charset="0"/>
                        </a:rPr>
                        <m:t>𝐸</m:t>
                      </m:r>
                    </m:oMath>
                  </m:oMathPara>
                </a14:m>
                <a:endParaRPr lang="zh-CN" altLang="en-US" sz="1200" dirty="0">
                  <a:solidFill>
                    <a:schemeClr val="accent1"/>
                  </a:solidFill>
                </a:endParaRPr>
              </a:p>
            </p:txBody>
          </p:sp>
        </mc:Choice>
        <mc:Fallback xmlns="">
          <p:sp>
            <p:nvSpPr>
              <p:cNvPr id="283" name="TextBox 282">
                <a:extLst>
                  <a:ext uri="{FF2B5EF4-FFF2-40B4-BE49-F238E27FC236}">
                    <a16:creationId xmlns:a16="http://schemas.microsoft.com/office/drawing/2014/main" id="{FFE0CA98-8B21-2964-8D1E-B34E21E4F3F7}"/>
                  </a:ext>
                </a:extLst>
              </p:cNvPr>
              <p:cNvSpPr txBox="1">
                <a:spLocks noRot="1" noChangeAspect="1" noMove="1" noResize="1" noEditPoints="1" noAdjustHandles="1" noChangeArrowheads="1" noChangeShapeType="1" noTextEdit="1"/>
              </p:cNvSpPr>
              <p:nvPr/>
            </p:nvSpPr>
            <p:spPr>
              <a:xfrm>
                <a:off x="11437691" y="3674145"/>
                <a:ext cx="315195" cy="224375"/>
              </a:xfrm>
              <a:prstGeom prst="rect">
                <a:avLst/>
              </a:prstGeom>
              <a:blipFill>
                <a:blip r:embed="rId1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4" name="TextBox 283">
                <a:extLst>
                  <a:ext uri="{FF2B5EF4-FFF2-40B4-BE49-F238E27FC236}">
                    <a16:creationId xmlns:a16="http://schemas.microsoft.com/office/drawing/2014/main" id="{839EFD9F-782E-8BA9-339C-48311BC659B9}"/>
                  </a:ext>
                </a:extLst>
              </p:cNvPr>
              <p:cNvSpPr txBox="1"/>
              <p:nvPr/>
            </p:nvSpPr>
            <p:spPr>
              <a:xfrm>
                <a:off x="6207998" y="3736102"/>
                <a:ext cx="315195" cy="22437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200" b="1" i="1" smtClean="0">
                              <a:solidFill>
                                <a:schemeClr val="accent1"/>
                              </a:solidFill>
                              <a:latin typeface="Cambria Math" panose="02040503050406030204" pitchFamily="18" charset="0"/>
                            </a:rPr>
                          </m:ctrlPr>
                        </m:sSupPr>
                        <m:e>
                          <m:r>
                            <a:rPr lang="en-US" altLang="zh-CN" sz="1200" b="1" i="1" smtClean="0">
                              <a:solidFill>
                                <a:schemeClr val="accent1"/>
                              </a:solidFill>
                              <a:latin typeface="Cambria Math" panose="02040503050406030204" pitchFamily="18" charset="0"/>
                            </a:rPr>
                            <m:t>𝒙</m:t>
                          </m:r>
                        </m:e>
                        <m:sup>
                          <m:r>
                            <a:rPr lang="en-US" altLang="zh-CN" sz="1200" b="0" i="1" smtClean="0">
                              <a:solidFill>
                                <a:schemeClr val="accent1"/>
                              </a:solidFill>
                              <a:latin typeface="Cambria Math" panose="02040503050406030204" pitchFamily="18" charset="0"/>
                            </a:rPr>
                            <m:t>𝐵</m:t>
                          </m:r>
                        </m:sup>
                      </m:sSup>
                    </m:oMath>
                  </m:oMathPara>
                </a14:m>
                <a:endParaRPr lang="zh-CN" altLang="en-US" sz="1200" b="1" dirty="0">
                  <a:solidFill>
                    <a:schemeClr val="accent1"/>
                  </a:solidFill>
                </a:endParaRPr>
              </a:p>
            </p:txBody>
          </p:sp>
        </mc:Choice>
        <mc:Fallback xmlns="">
          <p:sp>
            <p:nvSpPr>
              <p:cNvPr id="284" name="TextBox 283">
                <a:extLst>
                  <a:ext uri="{FF2B5EF4-FFF2-40B4-BE49-F238E27FC236}">
                    <a16:creationId xmlns:a16="http://schemas.microsoft.com/office/drawing/2014/main" id="{839EFD9F-782E-8BA9-339C-48311BC659B9}"/>
                  </a:ext>
                </a:extLst>
              </p:cNvPr>
              <p:cNvSpPr txBox="1">
                <a:spLocks noRot="1" noChangeAspect="1" noMove="1" noResize="1" noEditPoints="1" noAdjustHandles="1" noChangeArrowheads="1" noChangeShapeType="1" noTextEdit="1"/>
              </p:cNvSpPr>
              <p:nvPr/>
            </p:nvSpPr>
            <p:spPr>
              <a:xfrm>
                <a:off x="6207998" y="3736102"/>
                <a:ext cx="315195" cy="224375"/>
              </a:xfrm>
              <a:prstGeom prst="rect">
                <a:avLst/>
              </a:prstGeom>
              <a:blipFill>
                <a:blip r:embed="rId2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5" name="TextBox 284">
                <a:extLst>
                  <a:ext uri="{FF2B5EF4-FFF2-40B4-BE49-F238E27FC236}">
                    <a16:creationId xmlns:a16="http://schemas.microsoft.com/office/drawing/2014/main" id="{86A755CD-A32F-0B27-D07E-5DFB211335C6}"/>
                  </a:ext>
                </a:extLst>
              </p:cNvPr>
              <p:cNvSpPr txBox="1"/>
              <p:nvPr/>
            </p:nvSpPr>
            <p:spPr>
              <a:xfrm>
                <a:off x="8128807" y="4135237"/>
                <a:ext cx="315195" cy="22437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200" b="1" i="1" smtClean="0">
                              <a:solidFill>
                                <a:schemeClr val="accent6">
                                  <a:lumMod val="20000"/>
                                  <a:lumOff val="80000"/>
                                </a:schemeClr>
                              </a:solidFill>
                              <a:latin typeface="Cambria Math" panose="02040503050406030204" pitchFamily="18" charset="0"/>
                            </a:rPr>
                          </m:ctrlPr>
                        </m:sSubSupPr>
                        <m:e>
                          <m:r>
                            <a:rPr lang="en-US" altLang="zh-CN" sz="1200" b="1" i="1" smtClean="0">
                              <a:solidFill>
                                <a:schemeClr val="accent6">
                                  <a:lumMod val="20000"/>
                                  <a:lumOff val="80000"/>
                                </a:schemeClr>
                              </a:solidFill>
                              <a:latin typeface="Cambria Math" panose="02040503050406030204" pitchFamily="18" charset="0"/>
                            </a:rPr>
                            <m:t>𝒙</m:t>
                          </m:r>
                        </m:e>
                        <m:sub>
                          <m:r>
                            <a:rPr lang="en-US" altLang="zh-CN" sz="1200" b="0" i="1" smtClean="0">
                              <a:solidFill>
                                <a:schemeClr val="accent6">
                                  <a:lumMod val="20000"/>
                                  <a:lumOff val="80000"/>
                                </a:schemeClr>
                              </a:solidFill>
                              <a:latin typeface="Cambria Math" panose="02040503050406030204" pitchFamily="18" charset="0"/>
                            </a:rPr>
                            <m:t>𝑛𝑒𝑤</m:t>
                          </m:r>
                        </m:sub>
                        <m:sup>
                          <m:r>
                            <a:rPr lang="en-US" altLang="zh-CN" sz="1200" b="0" i="1" smtClean="0">
                              <a:solidFill>
                                <a:schemeClr val="accent6">
                                  <a:lumMod val="20000"/>
                                  <a:lumOff val="80000"/>
                                </a:schemeClr>
                              </a:solidFill>
                              <a:latin typeface="Cambria Math" panose="02040503050406030204" pitchFamily="18" charset="0"/>
                            </a:rPr>
                            <m:t>𝐵</m:t>
                          </m:r>
                        </m:sup>
                      </m:sSubSup>
                    </m:oMath>
                  </m:oMathPara>
                </a14:m>
                <a:endParaRPr lang="zh-CN" altLang="en-US" sz="1200" b="1" dirty="0">
                  <a:solidFill>
                    <a:schemeClr val="accent6">
                      <a:lumMod val="20000"/>
                      <a:lumOff val="80000"/>
                    </a:schemeClr>
                  </a:solidFill>
                </a:endParaRPr>
              </a:p>
            </p:txBody>
          </p:sp>
        </mc:Choice>
        <mc:Fallback xmlns="">
          <p:sp>
            <p:nvSpPr>
              <p:cNvPr id="285" name="TextBox 284">
                <a:extLst>
                  <a:ext uri="{FF2B5EF4-FFF2-40B4-BE49-F238E27FC236}">
                    <a16:creationId xmlns:a16="http://schemas.microsoft.com/office/drawing/2014/main" id="{86A755CD-A32F-0B27-D07E-5DFB211335C6}"/>
                  </a:ext>
                </a:extLst>
              </p:cNvPr>
              <p:cNvSpPr txBox="1">
                <a:spLocks noRot="1" noChangeAspect="1" noMove="1" noResize="1" noEditPoints="1" noAdjustHandles="1" noChangeArrowheads="1" noChangeShapeType="1" noTextEdit="1"/>
              </p:cNvSpPr>
              <p:nvPr/>
            </p:nvSpPr>
            <p:spPr>
              <a:xfrm>
                <a:off x="8128807" y="4135237"/>
                <a:ext cx="315195" cy="224375"/>
              </a:xfrm>
              <a:prstGeom prst="rect">
                <a:avLst/>
              </a:prstGeom>
              <a:blipFill>
                <a:blip r:embed="rId22"/>
                <a:stretch>
                  <a:fillRect l="-11538" r="-7692"/>
                </a:stretch>
              </a:blipFill>
            </p:spPr>
            <p:txBody>
              <a:bodyPr/>
              <a:lstStyle/>
              <a:p>
                <a:r>
                  <a:rPr lang="zh-CN" altLang="en-US">
                    <a:noFill/>
                  </a:rPr>
                  <a:t> </a:t>
                </a:r>
              </a:p>
            </p:txBody>
          </p:sp>
        </mc:Fallback>
      </mc:AlternateContent>
      <p:sp>
        <p:nvSpPr>
          <p:cNvPr id="286" name="Oval 285">
            <a:extLst>
              <a:ext uri="{FF2B5EF4-FFF2-40B4-BE49-F238E27FC236}">
                <a16:creationId xmlns:a16="http://schemas.microsoft.com/office/drawing/2014/main" id="{5A7B0AF5-630B-10FE-5F30-07BEF37A98A1}"/>
              </a:ext>
            </a:extLst>
          </p:cNvPr>
          <p:cNvSpPr/>
          <p:nvPr/>
        </p:nvSpPr>
        <p:spPr>
          <a:xfrm>
            <a:off x="1947739" y="3937773"/>
            <a:ext cx="72255" cy="7118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accent1"/>
              </a:solidFill>
            </a:endParaRPr>
          </a:p>
        </p:txBody>
      </p:sp>
      <p:sp>
        <p:nvSpPr>
          <p:cNvPr id="287" name="Oval 286">
            <a:extLst>
              <a:ext uri="{FF2B5EF4-FFF2-40B4-BE49-F238E27FC236}">
                <a16:creationId xmlns:a16="http://schemas.microsoft.com/office/drawing/2014/main" id="{2153055E-18FD-4173-B74A-FC585A96AC00}"/>
              </a:ext>
            </a:extLst>
          </p:cNvPr>
          <p:cNvSpPr/>
          <p:nvPr/>
        </p:nvSpPr>
        <p:spPr>
          <a:xfrm>
            <a:off x="1720203" y="3969723"/>
            <a:ext cx="72551" cy="7118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bg2">
                  <a:lumMod val="25000"/>
                </a:schemeClr>
              </a:solidFill>
            </a:endParaRPr>
          </a:p>
        </p:txBody>
      </p:sp>
      <p:cxnSp>
        <p:nvCxnSpPr>
          <p:cNvPr id="288" name="Straight Arrow Connector 287">
            <a:extLst>
              <a:ext uri="{FF2B5EF4-FFF2-40B4-BE49-F238E27FC236}">
                <a16:creationId xmlns:a16="http://schemas.microsoft.com/office/drawing/2014/main" id="{7CE911B3-4C71-181C-962B-CB1DAC1E0EAA}"/>
              </a:ext>
            </a:extLst>
          </p:cNvPr>
          <p:cNvCxnSpPr>
            <a:cxnSpLocks/>
          </p:cNvCxnSpPr>
          <p:nvPr/>
        </p:nvCxnSpPr>
        <p:spPr>
          <a:xfrm flipH="1">
            <a:off x="1762764" y="4028056"/>
            <a:ext cx="212576" cy="324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89" name="Oval 288">
            <a:extLst>
              <a:ext uri="{FF2B5EF4-FFF2-40B4-BE49-F238E27FC236}">
                <a16:creationId xmlns:a16="http://schemas.microsoft.com/office/drawing/2014/main" id="{6EB38495-8B41-5BAF-1252-9C2028B9954E}"/>
              </a:ext>
            </a:extLst>
          </p:cNvPr>
          <p:cNvSpPr/>
          <p:nvPr/>
        </p:nvSpPr>
        <p:spPr>
          <a:xfrm>
            <a:off x="6486107" y="3923448"/>
            <a:ext cx="72255" cy="7118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accent1"/>
              </a:solidFill>
            </a:endParaRPr>
          </a:p>
        </p:txBody>
      </p:sp>
      <p:sp>
        <p:nvSpPr>
          <p:cNvPr id="290" name="Oval 289">
            <a:extLst>
              <a:ext uri="{FF2B5EF4-FFF2-40B4-BE49-F238E27FC236}">
                <a16:creationId xmlns:a16="http://schemas.microsoft.com/office/drawing/2014/main" id="{184FBBB5-9496-957C-C7EB-BCFB52B3A93C}"/>
              </a:ext>
            </a:extLst>
          </p:cNvPr>
          <p:cNvSpPr/>
          <p:nvPr/>
        </p:nvSpPr>
        <p:spPr>
          <a:xfrm>
            <a:off x="11300296" y="3923445"/>
            <a:ext cx="72255" cy="7118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accent1"/>
              </a:solidFill>
            </a:endParaRPr>
          </a:p>
        </p:txBody>
      </p:sp>
      <mc:AlternateContent xmlns:mc="http://schemas.openxmlformats.org/markup-compatibility/2006" xmlns:a14="http://schemas.microsoft.com/office/drawing/2010/main">
        <mc:Choice Requires="a14">
          <p:sp>
            <p:nvSpPr>
              <p:cNvPr id="291" name="TextBox 290">
                <a:extLst>
                  <a:ext uri="{FF2B5EF4-FFF2-40B4-BE49-F238E27FC236}">
                    <a16:creationId xmlns:a16="http://schemas.microsoft.com/office/drawing/2014/main" id="{5B733C8E-1983-5257-5379-570B16E51B16}"/>
                  </a:ext>
                </a:extLst>
              </p:cNvPr>
              <p:cNvSpPr txBox="1"/>
              <p:nvPr/>
            </p:nvSpPr>
            <p:spPr>
              <a:xfrm>
                <a:off x="3358802" y="3634855"/>
                <a:ext cx="315195" cy="22437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200" b="0" i="1" smtClean="0">
                          <a:solidFill>
                            <a:schemeClr val="accent3"/>
                          </a:solidFill>
                          <a:latin typeface="Cambria Math" panose="02040503050406030204" pitchFamily="18" charset="0"/>
                        </a:rPr>
                        <m:t>𝐸</m:t>
                      </m:r>
                      <m:r>
                        <a:rPr lang="en-US" altLang="zh-CN" sz="1200" b="0" i="0" smtClean="0">
                          <a:solidFill>
                            <a:schemeClr val="accent3"/>
                          </a:solidFill>
                          <a:latin typeface="Cambria Math" panose="02040503050406030204" pitchFamily="18" charset="0"/>
                        </a:rPr>
                        <m:t>′</m:t>
                      </m:r>
                    </m:oMath>
                  </m:oMathPara>
                </a14:m>
                <a:endParaRPr lang="zh-CN" altLang="en-US" sz="1200" dirty="0">
                  <a:solidFill>
                    <a:schemeClr val="accent3"/>
                  </a:solidFill>
                </a:endParaRPr>
              </a:p>
            </p:txBody>
          </p:sp>
        </mc:Choice>
        <mc:Fallback xmlns="">
          <p:sp>
            <p:nvSpPr>
              <p:cNvPr id="291" name="TextBox 290">
                <a:extLst>
                  <a:ext uri="{FF2B5EF4-FFF2-40B4-BE49-F238E27FC236}">
                    <a16:creationId xmlns:a16="http://schemas.microsoft.com/office/drawing/2014/main" id="{5B733C8E-1983-5257-5379-570B16E51B16}"/>
                  </a:ext>
                </a:extLst>
              </p:cNvPr>
              <p:cNvSpPr txBox="1">
                <a:spLocks noRot="1" noChangeAspect="1" noMove="1" noResize="1" noEditPoints="1" noAdjustHandles="1" noChangeArrowheads="1" noChangeShapeType="1" noTextEdit="1"/>
              </p:cNvSpPr>
              <p:nvPr/>
            </p:nvSpPr>
            <p:spPr>
              <a:xfrm>
                <a:off x="3358802" y="3634855"/>
                <a:ext cx="315195" cy="224375"/>
              </a:xfrm>
              <a:prstGeom prst="rect">
                <a:avLst/>
              </a:prstGeom>
              <a:blipFill>
                <a:blip r:embed="rId23"/>
                <a:stretch>
                  <a:fillRect t="-270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2" name="TextBox 291">
                <a:extLst>
                  <a:ext uri="{FF2B5EF4-FFF2-40B4-BE49-F238E27FC236}">
                    <a16:creationId xmlns:a16="http://schemas.microsoft.com/office/drawing/2014/main" id="{572F8BFD-5144-51C8-B736-32CDF20A124C}"/>
                  </a:ext>
                </a:extLst>
              </p:cNvPr>
              <p:cNvSpPr txBox="1"/>
              <p:nvPr/>
            </p:nvSpPr>
            <p:spPr>
              <a:xfrm>
                <a:off x="8128032" y="3781310"/>
                <a:ext cx="315195" cy="22437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200" b="0" i="1" smtClean="0">
                          <a:solidFill>
                            <a:schemeClr val="accent6">
                              <a:lumMod val="75000"/>
                            </a:schemeClr>
                          </a:solidFill>
                          <a:latin typeface="Cambria Math" panose="02040503050406030204" pitchFamily="18" charset="0"/>
                        </a:rPr>
                        <m:t>𝐸</m:t>
                      </m:r>
                      <m:r>
                        <a:rPr lang="en-US" altLang="zh-CN" sz="1200" b="0" i="0" smtClean="0">
                          <a:solidFill>
                            <a:schemeClr val="accent6">
                              <a:lumMod val="75000"/>
                            </a:schemeClr>
                          </a:solidFill>
                          <a:latin typeface="Cambria Math" panose="02040503050406030204" pitchFamily="18" charset="0"/>
                        </a:rPr>
                        <m:t>′</m:t>
                      </m:r>
                    </m:oMath>
                  </m:oMathPara>
                </a14:m>
                <a:endParaRPr lang="zh-CN" altLang="en-US" sz="1200" dirty="0">
                  <a:solidFill>
                    <a:schemeClr val="accent6">
                      <a:lumMod val="75000"/>
                    </a:schemeClr>
                  </a:solidFill>
                </a:endParaRPr>
              </a:p>
            </p:txBody>
          </p:sp>
        </mc:Choice>
        <mc:Fallback xmlns="">
          <p:sp>
            <p:nvSpPr>
              <p:cNvPr id="292" name="TextBox 291">
                <a:extLst>
                  <a:ext uri="{FF2B5EF4-FFF2-40B4-BE49-F238E27FC236}">
                    <a16:creationId xmlns:a16="http://schemas.microsoft.com/office/drawing/2014/main" id="{572F8BFD-5144-51C8-B736-32CDF20A124C}"/>
                  </a:ext>
                </a:extLst>
              </p:cNvPr>
              <p:cNvSpPr txBox="1">
                <a:spLocks noRot="1" noChangeAspect="1" noMove="1" noResize="1" noEditPoints="1" noAdjustHandles="1" noChangeArrowheads="1" noChangeShapeType="1" noTextEdit="1"/>
              </p:cNvSpPr>
              <p:nvPr/>
            </p:nvSpPr>
            <p:spPr>
              <a:xfrm>
                <a:off x="8128032" y="3781310"/>
                <a:ext cx="315195" cy="224375"/>
              </a:xfrm>
              <a:prstGeom prst="rect">
                <a:avLst/>
              </a:prstGeom>
              <a:blipFill>
                <a:blip r:embed="rId24"/>
                <a:stretch>
                  <a:fillRect t="-270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096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391818-3EBA-23B2-3F16-9B4FD00594FE}"/>
              </a:ext>
            </a:extLst>
          </p:cNvPr>
          <p:cNvSpPr>
            <a:spLocks noGrp="1"/>
          </p:cNvSpPr>
          <p:nvPr>
            <p:ph type="ctrTitle"/>
          </p:nvPr>
        </p:nvSpPr>
        <p:spPr/>
        <p:txBody>
          <a:bodyPr/>
          <a:lstStyle/>
          <a:p>
            <a:r>
              <a:rPr lang="en-US" altLang="zh-CN"/>
              <a:t>Results</a:t>
            </a:r>
            <a:endParaRPr lang="zh-CN" altLang="en-US"/>
          </a:p>
        </p:txBody>
      </p:sp>
    </p:spTree>
    <p:extLst>
      <p:ext uri="{BB962C8B-B14F-4D97-AF65-F5344CB8AC3E}">
        <p14:creationId xmlns:p14="http://schemas.microsoft.com/office/powerpoint/2010/main" val="850933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8C6982-92E7-7CE1-6D28-C135929CE818}"/>
              </a:ext>
            </a:extLst>
          </p:cNvPr>
          <p:cNvSpPr>
            <a:spLocks noGrp="1"/>
          </p:cNvSpPr>
          <p:nvPr>
            <p:ph type="title"/>
          </p:nvPr>
        </p:nvSpPr>
        <p:spPr/>
        <p:txBody>
          <a:bodyPr/>
          <a:lstStyle/>
          <a:p>
            <a:r>
              <a:rPr lang="en-US" altLang="zh-CN"/>
              <a:t>Ablation</a:t>
            </a:r>
            <a:endParaRPr lang="zh-CN" altLang="en-US"/>
          </a:p>
        </p:txBody>
      </p:sp>
      <p:pic>
        <p:nvPicPr>
          <p:cNvPr id="3" name="Picture 2" descr="A graph of a number of objects&#10;&#10;Description automatically generated with medium confidence">
            <a:extLst>
              <a:ext uri="{FF2B5EF4-FFF2-40B4-BE49-F238E27FC236}">
                <a16:creationId xmlns:a16="http://schemas.microsoft.com/office/drawing/2014/main" id="{BF05DAA0-8647-E942-8AE0-94217DE56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2587" y="2220000"/>
            <a:ext cx="3534617" cy="2859252"/>
          </a:xfrm>
          <a:prstGeom prst="rect">
            <a:avLst/>
          </a:prstGeom>
        </p:spPr>
      </p:pic>
      <p:pic>
        <p:nvPicPr>
          <p:cNvPr id="5" name="Picture 4" descr="A colorful circle on a green background&#10;&#10;Description automatically generated">
            <a:extLst>
              <a:ext uri="{FF2B5EF4-FFF2-40B4-BE49-F238E27FC236}">
                <a16:creationId xmlns:a16="http://schemas.microsoft.com/office/drawing/2014/main" id="{883519DA-31E4-87A3-3504-B57CEE177F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631" y="3616367"/>
            <a:ext cx="2438402" cy="2438402"/>
          </a:xfrm>
          <a:prstGeom prst="rect">
            <a:avLst/>
          </a:prstGeom>
        </p:spPr>
      </p:pic>
      <p:pic>
        <p:nvPicPr>
          <p:cNvPr id="8" name="Picture 7" descr="A purple and white circle on a white wall&#10;&#10;Description automatically generated with medium confidence">
            <a:extLst>
              <a:ext uri="{FF2B5EF4-FFF2-40B4-BE49-F238E27FC236}">
                <a16:creationId xmlns:a16="http://schemas.microsoft.com/office/drawing/2014/main" id="{7C60BDEB-DB6E-C6D9-865B-FAB8B82D4E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074" y="1178506"/>
            <a:ext cx="2438400" cy="2438400"/>
          </a:xfrm>
          <a:prstGeom prst="rect">
            <a:avLst/>
          </a:prstGeom>
        </p:spPr>
      </p:pic>
      <p:pic>
        <p:nvPicPr>
          <p:cNvPr id="10" name="Picture 9" descr="A rainbow colored circle on a green background&#10;&#10;Description automatically generated">
            <a:extLst>
              <a:ext uri="{FF2B5EF4-FFF2-40B4-BE49-F238E27FC236}">
                <a16:creationId xmlns:a16="http://schemas.microsoft.com/office/drawing/2014/main" id="{F4C78A37-1338-A6E5-5E59-5C260F2F7F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7474" y="1178505"/>
            <a:ext cx="2438401" cy="2438401"/>
          </a:xfrm>
          <a:prstGeom prst="rect">
            <a:avLst/>
          </a:prstGeom>
        </p:spPr>
      </p:pic>
      <p:sp>
        <p:nvSpPr>
          <p:cNvPr id="11" name="TextBox 10">
            <a:extLst>
              <a:ext uri="{FF2B5EF4-FFF2-40B4-BE49-F238E27FC236}">
                <a16:creationId xmlns:a16="http://schemas.microsoft.com/office/drawing/2014/main" id="{F43CC276-F55C-52AF-D830-B153DAF3A128}"/>
              </a:ext>
            </a:extLst>
          </p:cNvPr>
          <p:cNvSpPr txBox="1"/>
          <p:nvPr/>
        </p:nvSpPr>
        <p:spPr>
          <a:xfrm>
            <a:off x="909073" y="3279396"/>
            <a:ext cx="1909497" cy="370230"/>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Primal Rendering</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
        <p:nvSpPr>
          <p:cNvPr id="12" name="TextBox 11">
            <a:extLst>
              <a:ext uri="{FF2B5EF4-FFF2-40B4-BE49-F238E27FC236}">
                <a16:creationId xmlns:a16="http://schemas.microsoft.com/office/drawing/2014/main" id="{6C1CA888-96C1-4A61-854B-A1362695DC75}"/>
              </a:ext>
            </a:extLst>
          </p:cNvPr>
          <p:cNvSpPr txBox="1"/>
          <p:nvPr/>
        </p:nvSpPr>
        <p:spPr>
          <a:xfrm>
            <a:off x="3347474" y="3271872"/>
            <a:ext cx="1120820" cy="370230"/>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Reference</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
        <p:nvSpPr>
          <p:cNvPr id="13" name="TextBox 12">
            <a:extLst>
              <a:ext uri="{FF2B5EF4-FFF2-40B4-BE49-F238E27FC236}">
                <a16:creationId xmlns:a16="http://schemas.microsoft.com/office/drawing/2014/main" id="{0048CDC8-FCA7-8CB1-E45C-3D194B2C2BB4}"/>
              </a:ext>
            </a:extLst>
          </p:cNvPr>
          <p:cNvSpPr txBox="1"/>
          <p:nvPr/>
        </p:nvSpPr>
        <p:spPr>
          <a:xfrm>
            <a:off x="904630" y="5684538"/>
            <a:ext cx="1476686" cy="370230"/>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Naïve MCMC</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pic>
        <p:nvPicPr>
          <p:cNvPr id="15" name="Picture 14" descr="A green and purple circle&#10;&#10;Description automatically generated">
            <a:extLst>
              <a:ext uri="{FF2B5EF4-FFF2-40B4-BE49-F238E27FC236}">
                <a16:creationId xmlns:a16="http://schemas.microsoft.com/office/drawing/2014/main" id="{B529B8B9-0429-3F27-041E-64FD4A3EB8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7473" y="3616906"/>
            <a:ext cx="2438401" cy="2438401"/>
          </a:xfrm>
          <a:prstGeom prst="rect">
            <a:avLst/>
          </a:prstGeom>
        </p:spPr>
      </p:pic>
      <p:sp>
        <p:nvSpPr>
          <p:cNvPr id="16" name="TextBox 15">
            <a:extLst>
              <a:ext uri="{FF2B5EF4-FFF2-40B4-BE49-F238E27FC236}">
                <a16:creationId xmlns:a16="http://schemas.microsoft.com/office/drawing/2014/main" id="{B7BFA652-2A3D-C2B9-32F3-F4D66230AC52}"/>
              </a:ext>
            </a:extLst>
          </p:cNvPr>
          <p:cNvSpPr txBox="1"/>
          <p:nvPr/>
        </p:nvSpPr>
        <p:spPr>
          <a:xfrm>
            <a:off x="3347472" y="5483428"/>
            <a:ext cx="1917513" cy="648126"/>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MCMC +</a:t>
            </a:r>
          </a:p>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Improved Perturb.</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pic>
        <p:nvPicPr>
          <p:cNvPr id="18" name="Picture 17" descr="A colorful circle on a green background&#10;&#10;Description automatically generated">
            <a:extLst>
              <a:ext uri="{FF2B5EF4-FFF2-40B4-BE49-F238E27FC236}">
                <a16:creationId xmlns:a16="http://schemas.microsoft.com/office/drawing/2014/main" id="{460A53B9-521A-8A19-E7EF-6EE87D722C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85872" y="3617444"/>
            <a:ext cx="2438402" cy="2438402"/>
          </a:xfrm>
          <a:prstGeom prst="rect">
            <a:avLst/>
          </a:prstGeom>
        </p:spPr>
      </p:pic>
      <p:sp>
        <p:nvSpPr>
          <p:cNvPr id="19" name="TextBox 18">
            <a:extLst>
              <a:ext uri="{FF2B5EF4-FFF2-40B4-BE49-F238E27FC236}">
                <a16:creationId xmlns:a16="http://schemas.microsoft.com/office/drawing/2014/main" id="{5DE9C858-DE68-959A-5D2D-8E3AFA790EB6}"/>
              </a:ext>
            </a:extLst>
          </p:cNvPr>
          <p:cNvSpPr txBox="1"/>
          <p:nvPr/>
        </p:nvSpPr>
        <p:spPr>
          <a:xfrm>
            <a:off x="5785869" y="5483428"/>
            <a:ext cx="1398140" cy="648126"/>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MCMC + </a:t>
            </a:r>
          </a:p>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Full Features</a:t>
            </a:r>
          </a:p>
        </p:txBody>
      </p:sp>
      <p:sp>
        <p:nvSpPr>
          <p:cNvPr id="21" name="TextBox 20">
            <a:extLst>
              <a:ext uri="{FF2B5EF4-FFF2-40B4-BE49-F238E27FC236}">
                <a16:creationId xmlns:a16="http://schemas.microsoft.com/office/drawing/2014/main" id="{CDB7BE4A-D0BC-7805-A173-B83C717407FD}"/>
              </a:ext>
            </a:extLst>
          </p:cNvPr>
          <p:cNvSpPr txBox="1"/>
          <p:nvPr/>
        </p:nvSpPr>
        <p:spPr>
          <a:xfrm>
            <a:off x="8295113" y="1805363"/>
            <a:ext cx="1968809" cy="370230"/>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Inverse Rendering:</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Tree>
    <p:extLst>
      <p:ext uri="{BB962C8B-B14F-4D97-AF65-F5344CB8AC3E}">
        <p14:creationId xmlns:p14="http://schemas.microsoft.com/office/powerpoint/2010/main" val="2531767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3D25-800A-11A9-75D7-4F5BC0890A64}"/>
              </a:ext>
            </a:extLst>
          </p:cNvPr>
          <p:cNvSpPr>
            <a:spLocks noGrp="1"/>
          </p:cNvSpPr>
          <p:nvPr>
            <p:ph type="title"/>
          </p:nvPr>
        </p:nvSpPr>
        <p:spPr/>
        <p:txBody>
          <a:bodyPr/>
          <a:lstStyle/>
          <a:p>
            <a:r>
              <a:rPr lang="en-US" altLang="zh-CN" dirty="0"/>
              <a:t>Effect of Correlation</a:t>
            </a:r>
            <a:endParaRPr lang="zh-CN" altLang="en-US" dirty="0"/>
          </a:p>
        </p:txBody>
      </p:sp>
      <p:pic>
        <p:nvPicPr>
          <p:cNvPr id="3" name="Picture 2">
            <a:extLst>
              <a:ext uri="{FF2B5EF4-FFF2-40B4-BE49-F238E27FC236}">
                <a16:creationId xmlns:a16="http://schemas.microsoft.com/office/drawing/2014/main" id="{C80316F5-8309-6B86-4CA3-C1164E6D1CB7}"/>
              </a:ext>
            </a:extLst>
          </p:cNvPr>
          <p:cNvPicPr>
            <a:picLocks noChangeAspect="1"/>
          </p:cNvPicPr>
          <p:nvPr/>
        </p:nvPicPr>
        <p:blipFill>
          <a:blip r:embed="rId3"/>
          <a:stretch>
            <a:fillRect/>
          </a:stretch>
        </p:blipFill>
        <p:spPr>
          <a:xfrm>
            <a:off x="9595106" y="1008614"/>
            <a:ext cx="2438400" cy="2434602"/>
          </a:xfrm>
          <a:prstGeom prst="rect">
            <a:avLst/>
          </a:prstGeom>
        </p:spPr>
      </p:pic>
      <p:pic>
        <p:nvPicPr>
          <p:cNvPr id="4" name="Picture 3" descr="A group of circles on a green background&#10;&#10;Description automatically generated">
            <a:extLst>
              <a:ext uri="{FF2B5EF4-FFF2-40B4-BE49-F238E27FC236}">
                <a16:creationId xmlns:a16="http://schemas.microsoft.com/office/drawing/2014/main" id="{E0209852-CF93-1BC1-886F-553306E0C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4104" y="3649198"/>
            <a:ext cx="2438400" cy="2438400"/>
          </a:xfrm>
          <a:prstGeom prst="rect">
            <a:avLst/>
          </a:prstGeom>
        </p:spPr>
      </p:pic>
      <p:pic>
        <p:nvPicPr>
          <p:cNvPr id="5" name="Picture 4" descr="A group of circles on a green background&#10;&#10;Description automatically generated">
            <a:extLst>
              <a:ext uri="{FF2B5EF4-FFF2-40B4-BE49-F238E27FC236}">
                <a16:creationId xmlns:a16="http://schemas.microsoft.com/office/drawing/2014/main" id="{6E9B253A-04CB-F6F1-6192-B60AEE9B61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4104" y="1004816"/>
            <a:ext cx="2438400" cy="2438400"/>
          </a:xfrm>
          <a:prstGeom prst="rect">
            <a:avLst/>
          </a:prstGeom>
        </p:spPr>
      </p:pic>
      <p:sp>
        <p:nvSpPr>
          <p:cNvPr id="6" name="TextBox 5">
            <a:extLst>
              <a:ext uri="{FF2B5EF4-FFF2-40B4-BE49-F238E27FC236}">
                <a16:creationId xmlns:a16="http://schemas.microsoft.com/office/drawing/2014/main" id="{13F6DE47-AD7C-6034-BA82-2FB0F43B2329}"/>
              </a:ext>
            </a:extLst>
          </p:cNvPr>
          <p:cNvSpPr txBox="1"/>
          <p:nvPr/>
        </p:nvSpPr>
        <p:spPr>
          <a:xfrm>
            <a:off x="6874104" y="3116516"/>
            <a:ext cx="1159548" cy="369332"/>
          </a:xfrm>
          <a:prstGeom prst="rect">
            <a:avLst/>
          </a:prstGeom>
          <a:noFill/>
        </p:spPr>
        <p:txBody>
          <a:bodyPr wrap="none" rtlCol="0">
            <a:spAutoFit/>
          </a:bodyPr>
          <a:lstStyle/>
          <a:p>
            <a:r>
              <a:rPr lang="en-US" altLang="zh-CN">
                <a:solidFill>
                  <a:schemeClr val="bg1"/>
                </a:solidFill>
              </a:rPr>
              <a:t>Iteration 0</a:t>
            </a:r>
            <a:endParaRPr lang="zh-CN" altLang="en-US">
              <a:solidFill>
                <a:schemeClr val="bg1"/>
              </a:solidFill>
            </a:endParaRPr>
          </a:p>
        </p:txBody>
      </p:sp>
      <p:sp>
        <p:nvSpPr>
          <p:cNvPr id="7" name="TextBox 6">
            <a:extLst>
              <a:ext uri="{FF2B5EF4-FFF2-40B4-BE49-F238E27FC236}">
                <a16:creationId xmlns:a16="http://schemas.microsoft.com/office/drawing/2014/main" id="{86B6D221-1EA8-710E-5018-F9EA767896DA}"/>
              </a:ext>
            </a:extLst>
          </p:cNvPr>
          <p:cNvSpPr txBox="1"/>
          <p:nvPr/>
        </p:nvSpPr>
        <p:spPr>
          <a:xfrm>
            <a:off x="6874104" y="5718266"/>
            <a:ext cx="1159548" cy="369332"/>
          </a:xfrm>
          <a:prstGeom prst="rect">
            <a:avLst/>
          </a:prstGeom>
          <a:noFill/>
        </p:spPr>
        <p:txBody>
          <a:bodyPr wrap="none" rtlCol="0">
            <a:spAutoFit/>
          </a:bodyPr>
          <a:lstStyle/>
          <a:p>
            <a:r>
              <a:rPr lang="en-US" altLang="zh-CN">
                <a:solidFill>
                  <a:schemeClr val="bg1"/>
                </a:solidFill>
              </a:rPr>
              <a:t>Iteration 1</a:t>
            </a:r>
            <a:endParaRPr lang="zh-CN" altLang="en-US">
              <a:solidFill>
                <a:schemeClr val="bg1"/>
              </a:solidFill>
            </a:endParaRPr>
          </a:p>
        </p:txBody>
      </p:sp>
      <p:sp>
        <p:nvSpPr>
          <p:cNvPr id="8" name="Content Placeholder 2">
            <a:extLst>
              <a:ext uri="{FF2B5EF4-FFF2-40B4-BE49-F238E27FC236}">
                <a16:creationId xmlns:a16="http://schemas.microsoft.com/office/drawing/2014/main" id="{096EA7EB-44AA-BFB4-DD35-86967B9F4875}"/>
              </a:ext>
            </a:extLst>
          </p:cNvPr>
          <p:cNvSpPr txBox="1">
            <a:spLocks/>
          </p:cNvSpPr>
          <p:nvPr/>
        </p:nvSpPr>
        <p:spPr>
          <a:xfrm>
            <a:off x="818556" y="1892736"/>
            <a:ext cx="5330549" cy="43304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Roboto" panose="02000000000000000000" pitchFamily="2" charset="0"/>
                <a:ea typeface="+mn-ea"/>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panose="02000000000000000000" pitchFamily="2" charset="0"/>
                <a:ea typeface="+mn-ea"/>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panose="02000000000000000000" pitchFamily="2" charset="0"/>
                <a:ea typeface="+mn-ea"/>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oboto" panose="02000000000000000000" pitchFamily="2" charset="0"/>
                <a:ea typeface="+mn-ea"/>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400" dirty="0">
                <a:solidFill>
                  <a:srgbClr val="FF0000"/>
                </a:solidFill>
              </a:rPr>
              <a:t>In forward rendering:</a:t>
            </a:r>
          </a:p>
          <a:p>
            <a:pPr marL="0" indent="0">
              <a:buFont typeface="Arial" panose="020B0604020202020204" pitchFamily="34" charset="0"/>
              <a:buNone/>
            </a:pPr>
            <a:r>
              <a:rPr lang="en-US" altLang="zh-CN" sz="2400" dirty="0">
                <a:solidFill>
                  <a:srgbClr val="FF0000"/>
                </a:solidFill>
              </a:rPr>
              <a:t>Correlation patterns cause flickering between </a:t>
            </a:r>
            <a:r>
              <a:rPr lang="en-US" altLang="zh-CN" sz="2400" b="1" u="sng" dirty="0">
                <a:solidFill>
                  <a:srgbClr val="FF0000"/>
                </a:solidFill>
              </a:rPr>
              <a:t>frames</a:t>
            </a:r>
          </a:p>
          <a:p>
            <a:pPr marL="0" indent="0">
              <a:buFont typeface="Arial" panose="020B0604020202020204" pitchFamily="34" charset="0"/>
              <a:buNone/>
            </a:pPr>
            <a:endParaRPr lang="en-US" altLang="zh-CN" sz="2400" dirty="0"/>
          </a:p>
          <a:p>
            <a:pPr marL="0" indent="0">
              <a:buFont typeface="Arial" panose="020B0604020202020204" pitchFamily="34" charset="0"/>
              <a:buNone/>
            </a:pPr>
            <a:r>
              <a:rPr lang="en-US" altLang="zh-CN" sz="2400" dirty="0">
                <a:solidFill>
                  <a:schemeClr val="accent6"/>
                </a:solidFill>
              </a:rPr>
              <a:t>In inverse rendering:</a:t>
            </a:r>
          </a:p>
          <a:p>
            <a:pPr marL="0" indent="0">
              <a:buFont typeface="Arial" panose="020B0604020202020204" pitchFamily="34" charset="0"/>
              <a:buNone/>
            </a:pPr>
            <a:r>
              <a:rPr lang="en-US" altLang="zh-CN" sz="2400" dirty="0">
                <a:solidFill>
                  <a:schemeClr val="accent6"/>
                </a:solidFill>
              </a:rPr>
              <a:t>Correlation patterns cause flickering between </a:t>
            </a:r>
            <a:r>
              <a:rPr lang="en-US" altLang="zh-CN" sz="2400" b="1" u="sng" dirty="0">
                <a:solidFill>
                  <a:schemeClr val="accent6"/>
                </a:solidFill>
              </a:rPr>
              <a:t>iterations</a:t>
            </a:r>
          </a:p>
        </p:txBody>
      </p:sp>
    </p:spTree>
    <p:extLst>
      <p:ext uri="{BB962C8B-B14F-4D97-AF65-F5344CB8AC3E}">
        <p14:creationId xmlns:p14="http://schemas.microsoft.com/office/powerpoint/2010/main" val="2545408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E578-315B-660B-821E-6CC6F805BF9B}"/>
              </a:ext>
            </a:extLst>
          </p:cNvPr>
          <p:cNvSpPr>
            <a:spLocks noGrp="1"/>
          </p:cNvSpPr>
          <p:nvPr>
            <p:ph type="title"/>
          </p:nvPr>
        </p:nvSpPr>
        <p:spPr/>
        <p:txBody>
          <a:bodyPr/>
          <a:lstStyle/>
          <a:p>
            <a:r>
              <a:rPr lang="en-US" altLang="zh-CN"/>
              <a:t>Boundary Term</a:t>
            </a:r>
            <a:endParaRPr lang="zh-CN" alt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BD0D657-49D3-BC7D-2DF8-91EA6BB80C90}"/>
                  </a:ext>
                </a:extLst>
              </p:cNvPr>
              <p:cNvSpPr>
                <a:spLocks noGrp="1"/>
              </p:cNvSpPr>
              <p:nvPr>
                <p:ph idx="1"/>
              </p:nvPr>
            </p:nvSpPr>
            <p:spPr>
              <a:xfrm>
                <a:off x="247291" y="1121434"/>
                <a:ext cx="9140549" cy="5055529"/>
              </a:xfrm>
            </p:spPr>
            <p:txBody>
              <a:bodyPr/>
              <a:lstStyle/>
              <a:p>
                <a:pPr marL="0" indent="0">
                  <a:buNone/>
                </a:pPr>
                <a:r>
                  <a:rPr lang="en-US" altLang="zh-CN" sz="2800" dirty="0">
                    <a:latin typeface="+mn-lt"/>
                  </a:rPr>
                  <a:t>Light Transport:</a:t>
                </a:r>
                <a:endParaRPr lang="en-US" altLang="zh-CN" sz="2800" b="0" i="1" dirty="0">
                  <a:solidFill>
                    <a:schemeClr val="tx1"/>
                  </a:solidFill>
                  <a:latin typeface="+mn-lt"/>
                </a:endParaRPr>
              </a:p>
              <a:p>
                <a:pPr marL="0" indent="0">
                  <a:buNone/>
                </a:pPr>
                <a14:m>
                  <m:oMathPara xmlns:m="http://schemas.openxmlformats.org/officeDocument/2006/math">
                    <m:oMathParaPr>
                      <m:jc m:val="centerGroup"/>
                    </m:oMathParaPr>
                    <m:oMath xmlns:m="http://schemas.openxmlformats.org/officeDocument/2006/math">
                      <m:r>
                        <a:rPr lang="en-US" altLang="zh-CN" sz="2800" b="0" i="1" smtClean="0">
                          <a:solidFill>
                            <a:schemeClr val="tx1"/>
                          </a:solidFill>
                          <a:latin typeface="Cambria Math" panose="02040503050406030204" pitchFamily="18" charset="0"/>
                        </a:rPr>
                        <m:t>𝐼</m:t>
                      </m:r>
                      <m:r>
                        <a:rPr lang="en-US" altLang="zh-CN" sz="2800" i="1">
                          <a:solidFill>
                            <a:schemeClr val="tx1"/>
                          </a:solidFill>
                          <a:latin typeface="Cambria Math" panose="02040503050406030204" pitchFamily="18" charset="0"/>
                        </a:rPr>
                        <m:t>= </m:t>
                      </m:r>
                      <m:nary>
                        <m:naryPr>
                          <m:subHide m:val="on"/>
                          <m:ctrlPr>
                            <a:rPr lang="en-US" altLang="zh-CN" sz="2800" i="1" smtClean="0">
                              <a:solidFill>
                                <a:schemeClr val="tx1"/>
                              </a:solidFill>
                              <a:latin typeface="Cambria Math" panose="02040503050406030204" pitchFamily="18" charset="0"/>
                            </a:rPr>
                          </m:ctrlPr>
                        </m:naryPr>
                        <m:sub/>
                        <m:sup/>
                        <m:e>
                          <m:r>
                            <a:rPr lang="en-US" altLang="zh-CN" sz="2800" b="0" i="1" smtClean="0">
                              <a:solidFill>
                                <a:schemeClr val="tx1"/>
                              </a:solidFill>
                              <a:latin typeface="Cambria Math" panose="02040503050406030204" pitchFamily="18" charset="0"/>
                            </a:rPr>
                            <m:t>𝑓</m:t>
                          </m:r>
                          <m:d>
                            <m:dPr>
                              <m:ctrlPr>
                                <a:rPr lang="en-US" altLang="zh-CN" sz="2800" b="0" i="1" smtClean="0">
                                  <a:solidFill>
                                    <a:schemeClr val="tx1"/>
                                  </a:solidFill>
                                  <a:latin typeface="Cambria Math" panose="02040503050406030204" pitchFamily="18" charset="0"/>
                                </a:rPr>
                              </m:ctrlPr>
                            </m:dPr>
                            <m:e>
                              <m:acc>
                                <m:accPr>
                                  <m:chr m:val="̅"/>
                                  <m:ctrlPr>
                                    <a:rPr lang="en-US" altLang="zh-CN" sz="2800" b="0" i="1" smtClean="0">
                                      <a:solidFill>
                                        <a:schemeClr val="tx1"/>
                                      </a:solidFill>
                                      <a:latin typeface="Cambria Math" panose="02040503050406030204" pitchFamily="18" charset="0"/>
                                    </a:rPr>
                                  </m:ctrlPr>
                                </m:accPr>
                                <m:e>
                                  <m:r>
                                    <a:rPr lang="en-US" altLang="zh-CN" sz="2800" b="0" i="1" smtClean="0">
                                      <a:solidFill>
                                        <a:schemeClr val="tx1"/>
                                      </a:solidFill>
                                      <a:latin typeface="Cambria Math" panose="02040503050406030204" pitchFamily="18" charset="0"/>
                                    </a:rPr>
                                    <m:t>𝑝</m:t>
                                  </m:r>
                                </m:e>
                              </m:acc>
                            </m:e>
                          </m:d>
                          <m:r>
                            <m:rPr>
                              <m:sty m:val="p"/>
                            </m:rPr>
                            <a:rPr lang="en-US" altLang="zh-CN" sz="2800" smtClean="0">
                              <a:solidFill>
                                <a:schemeClr val="tx1"/>
                              </a:solidFill>
                              <a:latin typeface="Cambria Math" panose="02040503050406030204" pitchFamily="18" charset="0"/>
                            </a:rPr>
                            <m:t>d</m:t>
                          </m:r>
                          <m:acc>
                            <m:accPr>
                              <m:chr m:val="̅"/>
                              <m:ctrlPr>
                                <a:rPr lang="en-US" altLang="zh-CN" sz="2800" b="0" i="1" smtClean="0">
                                  <a:solidFill>
                                    <a:schemeClr val="tx1"/>
                                  </a:solidFill>
                                  <a:latin typeface="Cambria Math" panose="02040503050406030204" pitchFamily="18" charset="0"/>
                                </a:rPr>
                              </m:ctrlPr>
                            </m:accPr>
                            <m:e>
                              <m:r>
                                <a:rPr lang="en-US" altLang="zh-CN" sz="2800" b="0" i="1" smtClean="0">
                                  <a:solidFill>
                                    <a:schemeClr val="tx1"/>
                                  </a:solidFill>
                                  <a:latin typeface="Cambria Math" panose="02040503050406030204" pitchFamily="18" charset="0"/>
                                </a:rPr>
                                <m:t>𝑝</m:t>
                              </m:r>
                            </m:e>
                          </m:acc>
                        </m:e>
                      </m:nary>
                    </m:oMath>
                  </m:oMathPara>
                </a14:m>
                <a:endParaRPr lang="en-US" altLang="zh-CN" dirty="0">
                  <a:solidFill>
                    <a:schemeClr val="tx1"/>
                  </a:solidFill>
                </a:endParaRPr>
              </a:p>
              <a:p>
                <a:pPr marL="0" indent="0">
                  <a:buNone/>
                </a:pPr>
                <a:endParaRPr lang="en-US" altLang="zh-CN" dirty="0"/>
              </a:p>
              <a:p>
                <a:pPr marL="0" indent="0">
                  <a:buNone/>
                </a:pPr>
                <a:endParaRPr lang="en-US" altLang="zh-CN" dirty="0"/>
              </a:p>
              <a:p>
                <a:pPr marL="0" indent="0">
                  <a:buNone/>
                </a:pPr>
                <a:r>
                  <a:rPr lang="en-US" altLang="zh-CN" sz="2800" dirty="0">
                    <a:solidFill>
                      <a:schemeClr val="tx1"/>
                    </a:solidFill>
                    <a:latin typeface="+mn-lt"/>
                    <a:ea typeface="Cambria Math" panose="02040503050406030204" pitchFamily="18" charset="0"/>
                  </a:rPr>
                  <a:t>Differentiating Light Transport:</a:t>
                </a:r>
              </a:p>
              <a:p>
                <a:pPr marL="0" indent="0">
                  <a:buNone/>
                </a:pPr>
                <a:endParaRPr lang="en-US" altLang="zh-CN" sz="2800" dirty="0">
                  <a:solidFill>
                    <a:schemeClr val="tx1"/>
                  </a:solidFill>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f>
                        <m:fPr>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rPr>
                          </m:ctrlPr>
                        </m:fPr>
                        <m:num>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rPr>
                            <m:t>𝜕</m:t>
                          </m:r>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rPr>
                            <m:t>𝐼</m:t>
                          </m:r>
                        </m:num>
                        <m:den>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rPr>
                            <m:t>𝜕𝜃</m:t>
                          </m:r>
                        </m:den>
                      </m:f>
                      <m:r>
                        <a:rPr kumimoji="0" lang="en-US" altLang="zh-CN" sz="2800" b="0" i="0" u="none" strike="noStrike" kern="1200" cap="none" spc="0" normalizeH="0" baseline="0" noProof="0">
                          <a:ln>
                            <a:noFill/>
                          </a:ln>
                          <a:solidFill>
                            <a:prstClr val="white"/>
                          </a:solidFill>
                          <a:effectLst/>
                          <a:uLnTx/>
                          <a:uFillTx/>
                          <a:latin typeface="Cambria Math" panose="02040503050406030204" pitchFamily="18" charset="0"/>
                        </a:rPr>
                        <m:t>=</m:t>
                      </m:r>
                      <m:nary>
                        <m:naryPr>
                          <m:subHide m:val="on"/>
                          <m:ctrlPr>
                            <a:rPr lang="en-US" altLang="zh-CN" sz="2800" i="1">
                              <a:latin typeface="Cambria Math" panose="02040503050406030204" pitchFamily="18" charset="0"/>
                            </a:rPr>
                          </m:ctrlPr>
                        </m:naryPr>
                        <m:sub/>
                        <m:sup/>
                        <m:e>
                          <m:r>
                            <a:rPr lang="en-US" altLang="zh-CN" sz="2800" i="1">
                              <a:latin typeface="Cambria Math" panose="02040503050406030204" pitchFamily="18" charset="0"/>
                            </a:rPr>
                            <m:t>𝑓</m:t>
                          </m:r>
                          <m:r>
                            <a:rPr lang="en-US" altLang="zh-CN" sz="2800" b="0" i="1" smtClean="0">
                              <a:latin typeface="Cambria Math" panose="02040503050406030204" pitchFamily="18" charset="0"/>
                            </a:rPr>
                            <m:t>′</m:t>
                          </m:r>
                          <m:d>
                            <m:dPr>
                              <m:ctrlPr>
                                <a:rPr lang="en-US" altLang="zh-CN" sz="2800" i="1">
                                  <a:latin typeface="Cambria Math" panose="02040503050406030204" pitchFamily="18" charset="0"/>
                                </a:rPr>
                              </m:ctrlPr>
                            </m:dPr>
                            <m:e>
                              <m:acc>
                                <m:accPr>
                                  <m:chr m:val="̅"/>
                                  <m:ctrlPr>
                                    <a:rPr lang="en-US" altLang="zh-CN" sz="2800" i="1">
                                      <a:latin typeface="Cambria Math" panose="02040503050406030204" pitchFamily="18" charset="0"/>
                                    </a:rPr>
                                  </m:ctrlPr>
                                </m:accPr>
                                <m:e>
                                  <m:r>
                                    <a:rPr lang="en-US" altLang="zh-CN" sz="2800" i="1">
                                      <a:latin typeface="Cambria Math" panose="02040503050406030204" pitchFamily="18" charset="0"/>
                                    </a:rPr>
                                    <m:t>𝑝</m:t>
                                  </m:r>
                                </m:e>
                              </m:acc>
                            </m:e>
                          </m:d>
                          <m:r>
                            <m:rPr>
                              <m:sty m:val="p"/>
                            </m:rPr>
                            <a:rPr lang="en-US" altLang="zh-CN" sz="2800">
                              <a:latin typeface="Cambria Math" panose="02040503050406030204" pitchFamily="18" charset="0"/>
                            </a:rPr>
                            <m:t>d</m:t>
                          </m:r>
                          <m:acc>
                            <m:accPr>
                              <m:chr m:val="̅"/>
                              <m:ctrlPr>
                                <a:rPr lang="en-US" altLang="zh-CN" sz="2800" i="1">
                                  <a:latin typeface="Cambria Math" panose="02040503050406030204" pitchFamily="18" charset="0"/>
                                </a:rPr>
                              </m:ctrlPr>
                            </m:accPr>
                            <m:e>
                              <m:r>
                                <a:rPr lang="en-US" altLang="zh-CN" sz="2800" i="1">
                                  <a:latin typeface="Cambria Math" panose="02040503050406030204" pitchFamily="18" charset="0"/>
                                </a:rPr>
                                <m:t>𝑝</m:t>
                              </m:r>
                            </m:e>
                          </m:acc>
                        </m:e>
                      </m:nary>
                      <m:r>
                        <a:rPr kumimoji="0" lang="en-US" altLang="zh-CN" sz="2800" b="0" i="0" u="none" strike="noStrike" kern="1200" cap="none" spc="0" normalizeH="0" baseline="0" noProof="0" smtClean="0">
                          <a:ln>
                            <a:noFill/>
                          </a:ln>
                          <a:solidFill>
                            <a:prstClr val="white"/>
                          </a:solidFill>
                          <a:effectLst/>
                          <a:uLnTx/>
                          <a:uFillTx/>
                          <a:latin typeface="Cambria Math" panose="02040503050406030204" pitchFamily="18" charset="0"/>
                        </a:rPr>
                        <m:t>+</m:t>
                      </m:r>
                      <m:nary>
                        <m:naryPr>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rPr>
                          </m:ctrlPr>
                        </m:naryPr>
                        <m:sub>
                          <m:r>
                            <m:rPr>
                              <m:sty m:val="p"/>
                              <m:brk m:alnAt="23"/>
                            </m:rPr>
                            <a:rPr kumimoji="0" lang="en-US" altLang="zh-CN" sz="2800" b="0" i="0" u="none" strike="noStrike" kern="1200" cap="none" spc="0" normalizeH="0" baseline="0" noProof="0" smtClean="0">
                              <a:ln>
                                <a:noFill/>
                              </a:ln>
                              <a:solidFill>
                                <a:srgbClr val="FF0000"/>
                              </a:solidFill>
                              <a:effectLst/>
                              <a:uLnTx/>
                              <a:uFillTx/>
                              <a:latin typeface="Cambria Math" panose="02040503050406030204" pitchFamily="18" charset="0"/>
                            </a:rPr>
                            <m:t>B</m:t>
                          </m:r>
                          <m:r>
                            <m:rPr>
                              <m:sty m:val="p"/>
                            </m:rPr>
                            <a:rPr kumimoji="0" lang="en-US" altLang="zh-CN" sz="2800" b="0" i="0" u="none" strike="noStrike" kern="1200" cap="none" spc="0" normalizeH="0" baseline="0" noProof="0" smtClean="0">
                              <a:ln>
                                <a:noFill/>
                              </a:ln>
                              <a:solidFill>
                                <a:srgbClr val="FF0000"/>
                              </a:solidFill>
                              <a:effectLst/>
                              <a:uLnTx/>
                              <a:uFillTx/>
                              <a:latin typeface="Cambria Math" panose="02040503050406030204" pitchFamily="18" charset="0"/>
                            </a:rPr>
                            <m:t>oundary</m:t>
                          </m:r>
                        </m:sub>
                        <m:sup/>
                        <m:e>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rPr>
                            <m:t>𝑔</m:t>
                          </m:r>
                          <m:d>
                            <m:dPr>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rPr>
                              </m:ctrlPr>
                            </m:dPr>
                            <m:e>
                              <m:acc>
                                <m:accPr>
                                  <m:chr m:val="̅"/>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rPr>
                                  </m:ctrlPr>
                                </m:accPr>
                                <m:e>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rPr>
                                    <m:t>𝑝</m:t>
                                  </m:r>
                                </m:e>
                              </m:acc>
                            </m:e>
                          </m:d>
                          <m:r>
                            <m:rPr>
                              <m:sty m:val="p"/>
                            </m:rPr>
                            <a:rPr kumimoji="0" lang="en-US" altLang="zh-CN" sz="2800" b="0" i="0" u="none" strike="noStrike" kern="1200" cap="none" spc="0" normalizeH="0" baseline="0" noProof="0" smtClean="0">
                              <a:ln>
                                <a:noFill/>
                              </a:ln>
                              <a:solidFill>
                                <a:prstClr val="white"/>
                              </a:solidFill>
                              <a:effectLst/>
                              <a:uLnTx/>
                              <a:uFillTx/>
                              <a:latin typeface="Cambria Math" panose="02040503050406030204" pitchFamily="18" charset="0"/>
                            </a:rPr>
                            <m:t>d</m:t>
                          </m:r>
                          <m:acc>
                            <m:accPr>
                              <m:chr m:val="̅"/>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rPr>
                              </m:ctrlPr>
                            </m:accPr>
                            <m:e>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rPr>
                                <m:t>𝑝</m:t>
                              </m:r>
                            </m:e>
                          </m:acc>
                        </m:e>
                      </m:nary>
                    </m:oMath>
                  </m:oMathPara>
                </a14:m>
                <a:endParaRPr lang="zh-CN" altLang="en-US" i="1" dirty="0">
                  <a:solidFill>
                    <a:schemeClr val="tx1"/>
                  </a:solidFill>
                </a:endParaRPr>
              </a:p>
            </p:txBody>
          </p:sp>
        </mc:Choice>
        <mc:Fallback xmlns="">
          <p:sp>
            <p:nvSpPr>
              <p:cNvPr id="3" name="Content Placeholder 2">
                <a:extLst>
                  <a:ext uri="{FF2B5EF4-FFF2-40B4-BE49-F238E27FC236}">
                    <a16:creationId xmlns:a16="http://schemas.microsoft.com/office/drawing/2014/main" id="{1BD0D657-49D3-BC7D-2DF8-91EA6BB80C90}"/>
                  </a:ext>
                </a:extLst>
              </p:cNvPr>
              <p:cNvSpPr>
                <a:spLocks noGrp="1" noRot="1" noChangeAspect="1" noMove="1" noResize="1" noEditPoints="1" noAdjustHandles="1" noChangeArrowheads="1" noChangeShapeType="1" noTextEdit="1"/>
              </p:cNvSpPr>
              <p:nvPr>
                <p:ph idx="1"/>
              </p:nvPr>
            </p:nvSpPr>
            <p:spPr>
              <a:xfrm>
                <a:off x="247291" y="1121434"/>
                <a:ext cx="9140549" cy="5055529"/>
              </a:xfrm>
              <a:blipFill>
                <a:blip r:embed="rId3"/>
                <a:stretch>
                  <a:fillRect l="-1401" t="-2051"/>
                </a:stretch>
              </a:blipFill>
            </p:spPr>
            <p:txBody>
              <a:bodyPr/>
              <a:lstStyle/>
              <a:p>
                <a:r>
                  <a:rPr lang="zh-CN" altLang="en-US">
                    <a:noFill/>
                  </a:rPr>
                  <a:t> </a:t>
                </a:r>
              </a:p>
            </p:txBody>
          </p:sp>
        </mc:Fallback>
      </mc:AlternateContent>
      <p:pic>
        <p:nvPicPr>
          <p:cNvPr id="5" name="Picture 2">
            <a:extLst>
              <a:ext uri="{FF2B5EF4-FFF2-40B4-BE49-F238E27FC236}">
                <a16:creationId xmlns:a16="http://schemas.microsoft.com/office/drawing/2014/main" id="{F7F51869-4093-92CA-7942-6DB2EE688F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005" t="35023" r="29174" b="24783"/>
          <a:stretch/>
        </p:blipFill>
        <p:spPr bwMode="auto">
          <a:xfrm>
            <a:off x="8884599" y="1274372"/>
            <a:ext cx="1583104" cy="15979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7DB3553D-DFA9-9C9F-AF83-07F42E6F56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005" t="35023" r="29174" b="24783"/>
          <a:stretch/>
        </p:blipFill>
        <p:spPr bwMode="auto">
          <a:xfrm>
            <a:off x="8884599" y="3985727"/>
            <a:ext cx="1583104" cy="159790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B7BFD64A-BAB9-25B9-5F76-569428E81EC2}"/>
              </a:ext>
            </a:extLst>
          </p:cNvPr>
          <p:cNvCxnSpPr>
            <a:cxnSpLocks/>
          </p:cNvCxnSpPr>
          <p:nvPr/>
        </p:nvCxnSpPr>
        <p:spPr>
          <a:xfrm>
            <a:off x="8884599" y="4236961"/>
            <a:ext cx="8383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8B46438-9DD2-CBB6-018D-BB95E1B8D39F}"/>
              </a:ext>
            </a:extLst>
          </p:cNvPr>
          <p:cNvCxnSpPr>
            <a:cxnSpLocks/>
          </p:cNvCxnSpPr>
          <p:nvPr/>
        </p:nvCxnSpPr>
        <p:spPr>
          <a:xfrm flipV="1">
            <a:off x="9722967" y="4218581"/>
            <a:ext cx="0" cy="10748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8B8F4D8-B274-70A2-88D6-5186DCC7F472}"/>
              </a:ext>
            </a:extLst>
          </p:cNvPr>
          <p:cNvCxnSpPr>
            <a:cxnSpLocks/>
          </p:cNvCxnSpPr>
          <p:nvPr/>
        </p:nvCxnSpPr>
        <p:spPr>
          <a:xfrm flipV="1">
            <a:off x="9562143" y="5247461"/>
            <a:ext cx="271103" cy="827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C691CD9-DD81-D668-E290-BB671B59796C}"/>
              </a:ext>
            </a:extLst>
          </p:cNvPr>
          <p:cNvCxnSpPr>
            <a:cxnSpLocks/>
          </p:cNvCxnSpPr>
          <p:nvPr/>
        </p:nvCxnSpPr>
        <p:spPr>
          <a:xfrm>
            <a:off x="9833246" y="5247461"/>
            <a:ext cx="634457" cy="91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93204A8-3320-16BE-AC1A-DB02C2AB6043}"/>
              </a:ext>
            </a:extLst>
          </p:cNvPr>
          <p:cNvCxnSpPr>
            <a:cxnSpLocks/>
          </p:cNvCxnSpPr>
          <p:nvPr/>
        </p:nvCxnSpPr>
        <p:spPr>
          <a:xfrm>
            <a:off x="9562143" y="5316386"/>
            <a:ext cx="0" cy="2672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842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F1485-C67B-1B86-912E-B979C29A509C}"/>
              </a:ext>
            </a:extLst>
          </p:cNvPr>
          <p:cNvSpPr>
            <a:spLocks noGrp="1"/>
          </p:cNvSpPr>
          <p:nvPr>
            <p:ph type="title"/>
          </p:nvPr>
        </p:nvSpPr>
        <p:spPr/>
        <p:txBody>
          <a:bodyPr/>
          <a:lstStyle/>
          <a:p>
            <a:r>
              <a:rPr lang="en-US" altLang="zh-CN" dirty="0"/>
              <a:t>Effect of Correlation</a:t>
            </a:r>
            <a:endParaRPr lang="zh-CN" altLang="en-US" dirty="0"/>
          </a:p>
        </p:txBody>
      </p:sp>
      <p:sp>
        <p:nvSpPr>
          <p:cNvPr id="3" name="Content Placeholder 2">
            <a:extLst>
              <a:ext uri="{FF2B5EF4-FFF2-40B4-BE49-F238E27FC236}">
                <a16:creationId xmlns:a16="http://schemas.microsoft.com/office/drawing/2014/main" id="{82E7D2A6-0022-CDA9-6073-28D49706B0A2}"/>
              </a:ext>
            </a:extLst>
          </p:cNvPr>
          <p:cNvSpPr>
            <a:spLocks noGrp="1"/>
          </p:cNvSpPr>
          <p:nvPr>
            <p:ph idx="4294967295"/>
          </p:nvPr>
        </p:nvSpPr>
        <p:spPr>
          <a:xfrm>
            <a:off x="0" y="1120775"/>
            <a:ext cx="7965440" cy="5056188"/>
          </a:xfrm>
        </p:spPr>
        <p:txBody>
          <a:bodyPr>
            <a:normAutofit/>
          </a:bodyPr>
          <a:lstStyle/>
          <a:p>
            <a:pPr marL="0" indent="0">
              <a:buNone/>
            </a:pPr>
            <a:r>
              <a:rPr lang="en-US" altLang="zh-CN" sz="2400" dirty="0">
                <a:solidFill>
                  <a:schemeClr val="bg1"/>
                </a:solidFill>
              </a:rPr>
              <a:t>Correlation still harms the optimization efficiency. </a:t>
            </a:r>
          </a:p>
          <a:p>
            <a:pPr marL="0" indent="0">
              <a:buNone/>
            </a:pPr>
            <a:r>
              <a:rPr lang="en-US" altLang="zh-CN" sz="2400" dirty="0">
                <a:solidFill>
                  <a:schemeClr val="bg1"/>
                </a:solidFill>
              </a:rPr>
              <a:t>We control correlation-variance tradeoff by </a:t>
            </a:r>
            <a:r>
              <a:rPr lang="en-US" altLang="zh-CN" sz="2400" b="1" dirty="0">
                <a:solidFill>
                  <a:schemeClr val="bg1"/>
                </a:solidFill>
              </a:rPr>
              <a:t>fixing the total sample count</a:t>
            </a:r>
            <a:r>
              <a:rPr lang="en-US" altLang="zh-CN" sz="2400" dirty="0">
                <a:solidFill>
                  <a:schemeClr val="bg1"/>
                </a:solidFill>
              </a:rPr>
              <a:t>, and </a:t>
            </a:r>
            <a:r>
              <a:rPr lang="en-US" altLang="zh-CN" sz="2400" b="1" dirty="0">
                <a:solidFill>
                  <a:schemeClr val="bg1"/>
                </a:solidFill>
              </a:rPr>
              <a:t>varying the number of chains</a:t>
            </a:r>
          </a:p>
          <a:p>
            <a:pPr marL="0" indent="0">
              <a:buNone/>
            </a:pPr>
            <a:r>
              <a:rPr lang="en-US" altLang="zh-CN" sz="2400" i="1" dirty="0">
                <a:solidFill>
                  <a:schemeClr val="bg1"/>
                </a:solidFill>
              </a:rPr>
              <a:t>High correlation, Low variance is still unpreferable</a:t>
            </a:r>
            <a:endParaRPr lang="zh-CN" altLang="en-US" sz="2400" i="1" dirty="0">
              <a:solidFill>
                <a:schemeClr val="bg1"/>
              </a:solidFill>
            </a:endParaRPr>
          </a:p>
        </p:txBody>
      </p:sp>
      <p:pic>
        <p:nvPicPr>
          <p:cNvPr id="5" name="Picture 4" descr="A graph of numbers and lines&#10;&#10;Description automatically generated">
            <a:extLst>
              <a:ext uri="{FF2B5EF4-FFF2-40B4-BE49-F238E27FC236}">
                <a16:creationId xmlns:a16="http://schemas.microsoft.com/office/drawing/2014/main" id="{DC5A8C64-D2D7-C576-627A-88EB35990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8974" y="3093934"/>
            <a:ext cx="3983828" cy="3082723"/>
          </a:xfrm>
          <a:prstGeom prst="rect">
            <a:avLst/>
          </a:prstGeom>
        </p:spPr>
      </p:pic>
      <p:pic>
        <p:nvPicPr>
          <p:cNvPr id="7" name="Picture 6" descr="A group of different types of chains&#10;&#10;Description automatically generated">
            <a:extLst>
              <a:ext uri="{FF2B5EF4-FFF2-40B4-BE49-F238E27FC236}">
                <a16:creationId xmlns:a16="http://schemas.microsoft.com/office/drawing/2014/main" id="{6B9D329A-72FA-1E36-A7BB-9FBD9FC504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708" y="3098071"/>
            <a:ext cx="4620485" cy="3078586"/>
          </a:xfrm>
          <a:prstGeom prst="rect">
            <a:avLst/>
          </a:prstGeom>
        </p:spPr>
      </p:pic>
      <p:pic>
        <p:nvPicPr>
          <p:cNvPr id="9" name="Picture 8" descr="A cube with purple squares&#10;&#10;Description automatically generated">
            <a:extLst>
              <a:ext uri="{FF2B5EF4-FFF2-40B4-BE49-F238E27FC236}">
                <a16:creationId xmlns:a16="http://schemas.microsoft.com/office/drawing/2014/main" id="{7D12588C-57BC-A493-8D1F-FEEE22B375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6956" y="1085722"/>
            <a:ext cx="1835032" cy="1835032"/>
          </a:xfrm>
          <a:prstGeom prst="rect">
            <a:avLst/>
          </a:prstGeom>
        </p:spPr>
      </p:pic>
      <p:pic>
        <p:nvPicPr>
          <p:cNvPr id="11" name="Picture 10" descr="A glass cube with a purple circle&#10;&#10;Description automatically generated">
            <a:extLst>
              <a:ext uri="{FF2B5EF4-FFF2-40B4-BE49-F238E27FC236}">
                <a16:creationId xmlns:a16="http://schemas.microsoft.com/office/drawing/2014/main" id="{8B57FFCC-B510-1E31-CB4D-AAF6978CF7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0626" y="1085722"/>
            <a:ext cx="1835032" cy="1835032"/>
          </a:xfrm>
          <a:prstGeom prst="rect">
            <a:avLst/>
          </a:prstGeom>
        </p:spPr>
      </p:pic>
      <p:sp>
        <p:nvSpPr>
          <p:cNvPr id="12" name="TextBox 11">
            <a:extLst>
              <a:ext uri="{FF2B5EF4-FFF2-40B4-BE49-F238E27FC236}">
                <a16:creationId xmlns:a16="http://schemas.microsoft.com/office/drawing/2014/main" id="{178BA92F-08BC-FEEC-0269-B79C5FB6B669}"/>
              </a:ext>
            </a:extLst>
          </p:cNvPr>
          <p:cNvSpPr txBox="1"/>
          <p:nvPr/>
        </p:nvSpPr>
        <p:spPr>
          <a:xfrm>
            <a:off x="8070626" y="1043739"/>
            <a:ext cx="566181" cy="370230"/>
          </a:xfrm>
          <a:prstGeom prst="rect">
            <a:avLst/>
          </a:prstGeom>
          <a:noFill/>
        </p:spPr>
        <p:txBody>
          <a:bodyPr wrap="none" rtlCol="0">
            <a:spAutoFit/>
          </a:bodyPr>
          <a:lstStyle/>
          <a:p>
            <a:r>
              <a:rPr lang="en-US" altLang="zh-CN" sz="1806" dirty="0" err="1">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Init.</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
        <p:nvSpPr>
          <p:cNvPr id="13" name="TextBox 12">
            <a:extLst>
              <a:ext uri="{FF2B5EF4-FFF2-40B4-BE49-F238E27FC236}">
                <a16:creationId xmlns:a16="http://schemas.microsoft.com/office/drawing/2014/main" id="{9BE4262C-952B-AFBC-521D-698DEA8B0CA2}"/>
              </a:ext>
            </a:extLst>
          </p:cNvPr>
          <p:cNvSpPr txBox="1"/>
          <p:nvPr/>
        </p:nvSpPr>
        <p:spPr>
          <a:xfrm>
            <a:off x="9905658" y="1057337"/>
            <a:ext cx="859531" cy="370230"/>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Target.</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Tree>
    <p:extLst>
      <p:ext uri="{BB962C8B-B14F-4D97-AF65-F5344CB8AC3E}">
        <p14:creationId xmlns:p14="http://schemas.microsoft.com/office/powerpoint/2010/main" val="551432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irror with a purple object on it&#10;&#10;Description automatically generated">
            <a:extLst>
              <a:ext uri="{FF2B5EF4-FFF2-40B4-BE49-F238E27FC236}">
                <a16:creationId xmlns:a16="http://schemas.microsoft.com/office/drawing/2014/main" id="{DB228289-DDF6-77DF-89E4-BCE8BFAD3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074" y="1172953"/>
            <a:ext cx="2437200" cy="2437200"/>
          </a:xfrm>
          <a:prstGeom prst="rect">
            <a:avLst/>
          </a:prstGeom>
        </p:spPr>
      </p:pic>
      <p:pic>
        <p:nvPicPr>
          <p:cNvPr id="6" name="Picture 5" descr="A green background with a cartoon rabbit&#10;&#10;Description automatically generated with medium confidence">
            <a:extLst>
              <a:ext uri="{FF2B5EF4-FFF2-40B4-BE49-F238E27FC236}">
                <a16:creationId xmlns:a16="http://schemas.microsoft.com/office/drawing/2014/main" id="{48B651B6-5C17-867E-9F0A-70F443981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5088" y="1174147"/>
            <a:ext cx="2437200" cy="2437200"/>
          </a:xfrm>
          <a:prstGeom prst="rect">
            <a:avLst/>
          </a:prstGeom>
        </p:spPr>
      </p:pic>
      <p:pic>
        <p:nvPicPr>
          <p:cNvPr id="8" name="Picture 7" descr="A green background with a green background and a green object&#10;&#10;Description automatically generated with medium confidence">
            <a:extLst>
              <a:ext uri="{FF2B5EF4-FFF2-40B4-BE49-F238E27FC236}">
                <a16:creationId xmlns:a16="http://schemas.microsoft.com/office/drawing/2014/main" id="{9C31F209-7F06-9DBE-3794-FF408D4D2C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024" y="3605771"/>
            <a:ext cx="2437200" cy="2437200"/>
          </a:xfrm>
          <a:prstGeom prst="rect">
            <a:avLst/>
          </a:prstGeom>
        </p:spPr>
      </p:pic>
      <p:pic>
        <p:nvPicPr>
          <p:cNvPr id="10" name="Picture 9" descr="A green and purple object with a green background&#10;&#10;Description automatically generated with medium confidence">
            <a:extLst>
              <a:ext uri="{FF2B5EF4-FFF2-40B4-BE49-F238E27FC236}">
                <a16:creationId xmlns:a16="http://schemas.microsoft.com/office/drawing/2014/main" id="{12AA0FA9-87A0-8E5E-CDA0-DDE3DFC84E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5087" y="3604577"/>
            <a:ext cx="2437200" cy="2437200"/>
          </a:xfrm>
          <a:prstGeom prst="rect">
            <a:avLst/>
          </a:prstGeom>
        </p:spPr>
      </p:pic>
      <p:pic>
        <p:nvPicPr>
          <p:cNvPr id="12" name="Picture 11" descr="A colorful dot drawing of a fruit&#10;&#10;Description automatically generated">
            <a:extLst>
              <a:ext uri="{FF2B5EF4-FFF2-40B4-BE49-F238E27FC236}">
                <a16:creationId xmlns:a16="http://schemas.microsoft.com/office/drawing/2014/main" id="{4DBE0012-D81E-8CC8-AFFF-B0B44D06C2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7485" y="3604577"/>
            <a:ext cx="2437200" cy="2437200"/>
          </a:xfrm>
          <a:prstGeom prst="rect">
            <a:avLst/>
          </a:prstGeom>
        </p:spPr>
      </p:pic>
      <p:sp>
        <p:nvSpPr>
          <p:cNvPr id="2" name="Title 1">
            <a:extLst>
              <a:ext uri="{FF2B5EF4-FFF2-40B4-BE49-F238E27FC236}">
                <a16:creationId xmlns:a16="http://schemas.microsoft.com/office/drawing/2014/main" id="{E3A0129F-8714-98CF-3F14-F9AD83FB5CAD}"/>
              </a:ext>
            </a:extLst>
          </p:cNvPr>
          <p:cNvSpPr>
            <a:spLocks noGrp="1"/>
          </p:cNvSpPr>
          <p:nvPr>
            <p:ph type="title"/>
          </p:nvPr>
        </p:nvSpPr>
        <p:spPr/>
        <p:txBody>
          <a:bodyPr/>
          <a:lstStyle/>
          <a:p>
            <a:r>
              <a:rPr lang="en-US" altLang="zh-CN" dirty="0"/>
              <a:t>Comparisons</a:t>
            </a:r>
            <a:endParaRPr lang="zh-CN" altLang="en-US" dirty="0"/>
          </a:p>
        </p:txBody>
      </p:sp>
      <p:sp>
        <p:nvSpPr>
          <p:cNvPr id="13" name="TextBox 12">
            <a:extLst>
              <a:ext uri="{FF2B5EF4-FFF2-40B4-BE49-F238E27FC236}">
                <a16:creationId xmlns:a16="http://schemas.microsoft.com/office/drawing/2014/main" id="{5365FF45-905D-7238-6D21-FED0E3664558}"/>
              </a:ext>
            </a:extLst>
          </p:cNvPr>
          <p:cNvSpPr txBox="1"/>
          <p:nvPr/>
        </p:nvSpPr>
        <p:spPr>
          <a:xfrm>
            <a:off x="898402" y="2976709"/>
            <a:ext cx="1898277" cy="648126"/>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Primal Rendering </a:t>
            </a:r>
          </a:p>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(Target Shape)</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
        <p:nvSpPr>
          <p:cNvPr id="14" name="TextBox 13">
            <a:extLst>
              <a:ext uri="{FF2B5EF4-FFF2-40B4-BE49-F238E27FC236}">
                <a16:creationId xmlns:a16="http://schemas.microsoft.com/office/drawing/2014/main" id="{DD0EF54C-DF6A-B1BB-43E3-72BD88B49A20}"/>
              </a:ext>
            </a:extLst>
          </p:cNvPr>
          <p:cNvSpPr txBox="1"/>
          <p:nvPr/>
        </p:nvSpPr>
        <p:spPr>
          <a:xfrm>
            <a:off x="3356946" y="3271872"/>
            <a:ext cx="1120820" cy="360000"/>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Reference</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
        <p:nvSpPr>
          <p:cNvPr id="15" name="TextBox 14">
            <a:extLst>
              <a:ext uri="{FF2B5EF4-FFF2-40B4-BE49-F238E27FC236}">
                <a16:creationId xmlns:a16="http://schemas.microsoft.com/office/drawing/2014/main" id="{1FAE9DFE-2CDA-3C56-EDD8-4A6B1E75C4F6}"/>
              </a:ext>
            </a:extLst>
          </p:cNvPr>
          <p:cNvSpPr txBox="1"/>
          <p:nvPr/>
        </p:nvSpPr>
        <p:spPr>
          <a:xfrm>
            <a:off x="909074" y="5655719"/>
            <a:ext cx="647934" cy="360000"/>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Ours</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
        <p:nvSpPr>
          <p:cNvPr id="16" name="TextBox 15">
            <a:extLst>
              <a:ext uri="{FF2B5EF4-FFF2-40B4-BE49-F238E27FC236}">
                <a16:creationId xmlns:a16="http://schemas.microsoft.com/office/drawing/2014/main" id="{13079823-568E-F0E7-EB0A-47F87BEBF973}"/>
              </a:ext>
            </a:extLst>
          </p:cNvPr>
          <p:cNvSpPr txBox="1"/>
          <p:nvPr/>
        </p:nvSpPr>
        <p:spPr>
          <a:xfrm>
            <a:off x="3325086" y="5673195"/>
            <a:ext cx="2077813" cy="360000"/>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Projective Sampling</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
        <p:nvSpPr>
          <p:cNvPr id="17" name="TextBox 16">
            <a:extLst>
              <a:ext uri="{FF2B5EF4-FFF2-40B4-BE49-F238E27FC236}">
                <a16:creationId xmlns:a16="http://schemas.microsoft.com/office/drawing/2014/main" id="{AC11C343-706C-B237-8F02-556047678694}"/>
              </a:ext>
            </a:extLst>
          </p:cNvPr>
          <p:cNvSpPr txBox="1"/>
          <p:nvPr/>
        </p:nvSpPr>
        <p:spPr>
          <a:xfrm>
            <a:off x="5757485" y="5673195"/>
            <a:ext cx="1107996" cy="360000"/>
          </a:xfrm>
          <a:prstGeom prst="rect">
            <a:avLst/>
          </a:prstGeom>
          <a:noFill/>
        </p:spPr>
        <p:txBody>
          <a:bodyPr wrap="none" rtlCol="0">
            <a:spAutoFit/>
          </a:bodyPr>
          <a:lstStyle/>
          <a:p>
            <a:r>
              <a:rPr lang="en-US" altLang="zh-CN" sz="1806" dirty="0" err="1">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PathWAS</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Tree>
    <p:extLst>
      <p:ext uri="{BB962C8B-B14F-4D97-AF65-F5344CB8AC3E}">
        <p14:creationId xmlns:p14="http://schemas.microsoft.com/office/powerpoint/2010/main" val="28902805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F794F-CC34-67BE-848F-168429155E45}"/>
            </a:ext>
          </a:extLst>
        </p:cNvPr>
        <p:cNvGrpSpPr/>
        <p:nvPr/>
      </p:nvGrpSpPr>
      <p:grpSpPr>
        <a:xfrm>
          <a:off x="0" y="0"/>
          <a:ext cx="0" cy="0"/>
          <a:chOff x="0" y="0"/>
          <a:chExt cx="0" cy="0"/>
        </a:xfrm>
      </p:grpSpPr>
      <p:pic>
        <p:nvPicPr>
          <p:cNvPr id="5" name="Picture 4" descr="A close up of a ball&#10;&#10;Description automatically generated">
            <a:extLst>
              <a:ext uri="{FF2B5EF4-FFF2-40B4-BE49-F238E27FC236}">
                <a16:creationId xmlns:a16="http://schemas.microsoft.com/office/drawing/2014/main" id="{15780DD6-4EC0-462C-2291-7E5CE86A0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3471" y="3603710"/>
            <a:ext cx="2437200" cy="2437200"/>
          </a:xfrm>
          <a:prstGeom prst="rect">
            <a:avLst/>
          </a:prstGeom>
        </p:spPr>
      </p:pic>
      <p:pic>
        <p:nvPicPr>
          <p:cNvPr id="9" name="Picture 8" descr="A close up of a pink object&#10;&#10;Description automatically generated">
            <a:extLst>
              <a:ext uri="{FF2B5EF4-FFF2-40B4-BE49-F238E27FC236}">
                <a16:creationId xmlns:a16="http://schemas.microsoft.com/office/drawing/2014/main" id="{00AA7E7F-3CF2-1811-E1AC-46365A4FC1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798" y="3603383"/>
            <a:ext cx="2437200" cy="2437200"/>
          </a:xfrm>
          <a:prstGeom prst="rect">
            <a:avLst/>
          </a:prstGeom>
        </p:spPr>
      </p:pic>
      <p:pic>
        <p:nvPicPr>
          <p:cNvPr id="18" name="Picture 17" descr="A close up of a pink object&#10;&#10;Description automatically generated">
            <a:extLst>
              <a:ext uri="{FF2B5EF4-FFF2-40B4-BE49-F238E27FC236}">
                <a16:creationId xmlns:a16="http://schemas.microsoft.com/office/drawing/2014/main" id="{C980D589-CF95-74BB-88D1-9F8C8B895A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5085" y="3606362"/>
            <a:ext cx="2437200" cy="2437200"/>
          </a:xfrm>
          <a:prstGeom prst="rect">
            <a:avLst/>
          </a:prstGeom>
        </p:spPr>
      </p:pic>
      <p:pic>
        <p:nvPicPr>
          <p:cNvPr id="4" name="Picture 3" descr="A mirror with a purple object on it&#10;&#10;Description automatically generated">
            <a:extLst>
              <a:ext uri="{FF2B5EF4-FFF2-40B4-BE49-F238E27FC236}">
                <a16:creationId xmlns:a16="http://schemas.microsoft.com/office/drawing/2014/main" id="{323967BC-164B-D6E5-147C-F79C2CDE1D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074" y="1172953"/>
            <a:ext cx="2437200" cy="2437200"/>
          </a:xfrm>
          <a:prstGeom prst="rect">
            <a:avLst/>
          </a:prstGeom>
        </p:spPr>
      </p:pic>
      <p:pic>
        <p:nvPicPr>
          <p:cNvPr id="6" name="Picture 5" descr="A green background with a cartoon rabbit&#10;&#10;Description automatically generated with medium confidence">
            <a:extLst>
              <a:ext uri="{FF2B5EF4-FFF2-40B4-BE49-F238E27FC236}">
                <a16:creationId xmlns:a16="http://schemas.microsoft.com/office/drawing/2014/main" id="{406DC6BE-F777-859D-154A-99029D35FF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5088" y="1174147"/>
            <a:ext cx="2437200" cy="2437200"/>
          </a:xfrm>
          <a:prstGeom prst="rect">
            <a:avLst/>
          </a:prstGeom>
        </p:spPr>
      </p:pic>
      <p:pic>
        <p:nvPicPr>
          <p:cNvPr id="19" name="Picture 18" descr="A graph of a graph showing the number of objects in the same direction&#10;&#10;Description automatically generated with medium confidence">
            <a:extLst>
              <a:ext uri="{FF2B5EF4-FFF2-40B4-BE49-F238E27FC236}">
                <a16:creationId xmlns:a16="http://schemas.microsoft.com/office/drawing/2014/main" id="{46DF76D8-FACD-0446-7DDC-3BC32F4258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02587" y="2216012"/>
            <a:ext cx="3604046" cy="2859252"/>
          </a:xfrm>
          <a:prstGeom prst="rect">
            <a:avLst/>
          </a:prstGeom>
        </p:spPr>
      </p:pic>
      <p:sp>
        <p:nvSpPr>
          <p:cNvPr id="2" name="Title 1">
            <a:extLst>
              <a:ext uri="{FF2B5EF4-FFF2-40B4-BE49-F238E27FC236}">
                <a16:creationId xmlns:a16="http://schemas.microsoft.com/office/drawing/2014/main" id="{935B0146-6B96-9D31-DF69-CA6A7CEE668D}"/>
              </a:ext>
            </a:extLst>
          </p:cNvPr>
          <p:cNvSpPr>
            <a:spLocks noGrp="1"/>
          </p:cNvSpPr>
          <p:nvPr>
            <p:ph type="title"/>
          </p:nvPr>
        </p:nvSpPr>
        <p:spPr/>
        <p:txBody>
          <a:bodyPr/>
          <a:lstStyle/>
          <a:p>
            <a:r>
              <a:rPr lang="en-US" altLang="zh-CN" dirty="0"/>
              <a:t>Comparisons</a:t>
            </a:r>
            <a:endParaRPr lang="zh-CN" altLang="en-US" dirty="0"/>
          </a:p>
        </p:txBody>
      </p:sp>
      <p:sp>
        <p:nvSpPr>
          <p:cNvPr id="13" name="TextBox 12">
            <a:extLst>
              <a:ext uri="{FF2B5EF4-FFF2-40B4-BE49-F238E27FC236}">
                <a16:creationId xmlns:a16="http://schemas.microsoft.com/office/drawing/2014/main" id="{2F73897D-7B1A-6444-2EC2-6AD06F473A1C}"/>
              </a:ext>
            </a:extLst>
          </p:cNvPr>
          <p:cNvSpPr txBox="1"/>
          <p:nvPr/>
        </p:nvSpPr>
        <p:spPr>
          <a:xfrm>
            <a:off x="898402" y="2976709"/>
            <a:ext cx="1898277" cy="648126"/>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Primal Rendering </a:t>
            </a:r>
          </a:p>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(Target Shape)</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
        <p:nvSpPr>
          <p:cNvPr id="14" name="TextBox 13">
            <a:extLst>
              <a:ext uri="{FF2B5EF4-FFF2-40B4-BE49-F238E27FC236}">
                <a16:creationId xmlns:a16="http://schemas.microsoft.com/office/drawing/2014/main" id="{464012E4-6B07-21BD-C22F-66D743EB258F}"/>
              </a:ext>
            </a:extLst>
          </p:cNvPr>
          <p:cNvSpPr txBox="1"/>
          <p:nvPr/>
        </p:nvSpPr>
        <p:spPr>
          <a:xfrm>
            <a:off x="3356946" y="3271872"/>
            <a:ext cx="1120820" cy="360000"/>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Reference</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
        <p:nvSpPr>
          <p:cNvPr id="15" name="TextBox 14">
            <a:extLst>
              <a:ext uri="{FF2B5EF4-FFF2-40B4-BE49-F238E27FC236}">
                <a16:creationId xmlns:a16="http://schemas.microsoft.com/office/drawing/2014/main" id="{9C93DE10-8B58-A318-FFA8-9E165656192C}"/>
              </a:ext>
            </a:extLst>
          </p:cNvPr>
          <p:cNvSpPr txBox="1"/>
          <p:nvPr/>
        </p:nvSpPr>
        <p:spPr>
          <a:xfrm>
            <a:off x="909074" y="5428591"/>
            <a:ext cx="1276311" cy="648126"/>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Final Mesh:</a:t>
            </a:r>
          </a:p>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Ours</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
        <p:nvSpPr>
          <p:cNvPr id="16" name="TextBox 15">
            <a:extLst>
              <a:ext uri="{FF2B5EF4-FFF2-40B4-BE49-F238E27FC236}">
                <a16:creationId xmlns:a16="http://schemas.microsoft.com/office/drawing/2014/main" id="{F49820DB-4653-BCB9-5155-5F34837C32F3}"/>
              </a:ext>
            </a:extLst>
          </p:cNvPr>
          <p:cNvSpPr txBox="1"/>
          <p:nvPr/>
        </p:nvSpPr>
        <p:spPr>
          <a:xfrm>
            <a:off x="3325086" y="5673195"/>
            <a:ext cx="2077813" cy="360000"/>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Projective Sampling</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
        <p:nvSpPr>
          <p:cNvPr id="17" name="TextBox 16">
            <a:extLst>
              <a:ext uri="{FF2B5EF4-FFF2-40B4-BE49-F238E27FC236}">
                <a16:creationId xmlns:a16="http://schemas.microsoft.com/office/drawing/2014/main" id="{533CB655-C255-89B2-9A4D-EF418613B754}"/>
              </a:ext>
            </a:extLst>
          </p:cNvPr>
          <p:cNvSpPr txBox="1"/>
          <p:nvPr/>
        </p:nvSpPr>
        <p:spPr>
          <a:xfrm>
            <a:off x="5757485" y="5673195"/>
            <a:ext cx="1107996" cy="360000"/>
          </a:xfrm>
          <a:prstGeom prst="rect">
            <a:avLst/>
          </a:prstGeom>
          <a:noFill/>
        </p:spPr>
        <p:txBody>
          <a:bodyPr wrap="none" rtlCol="0">
            <a:spAutoFit/>
          </a:bodyPr>
          <a:lstStyle/>
          <a:p>
            <a:r>
              <a:rPr lang="en-US" altLang="zh-CN" sz="1806" dirty="0" err="1">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PathWAS</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
        <p:nvSpPr>
          <p:cNvPr id="26" name="TextBox 25">
            <a:extLst>
              <a:ext uri="{FF2B5EF4-FFF2-40B4-BE49-F238E27FC236}">
                <a16:creationId xmlns:a16="http://schemas.microsoft.com/office/drawing/2014/main" id="{1D01032D-323C-3F74-777A-F46E7ADDD071}"/>
              </a:ext>
            </a:extLst>
          </p:cNvPr>
          <p:cNvSpPr txBox="1"/>
          <p:nvPr/>
        </p:nvSpPr>
        <p:spPr>
          <a:xfrm>
            <a:off x="8295113" y="1805363"/>
            <a:ext cx="1968809" cy="370230"/>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Inverse Rendering:</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pic>
        <p:nvPicPr>
          <p:cNvPr id="30" name="Picture 29" descr="A close up of a ball&#10;&#10;Description automatically generated">
            <a:extLst>
              <a:ext uri="{FF2B5EF4-FFF2-40B4-BE49-F238E27FC236}">
                <a16:creationId xmlns:a16="http://schemas.microsoft.com/office/drawing/2014/main" id="{944BAF26-3096-6C75-EEB3-2D2CF71DD4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62287" y="1170985"/>
            <a:ext cx="2437200" cy="2437200"/>
          </a:xfrm>
          <a:prstGeom prst="rect">
            <a:avLst/>
          </a:prstGeom>
        </p:spPr>
      </p:pic>
      <p:sp>
        <p:nvSpPr>
          <p:cNvPr id="33" name="TextBox 32">
            <a:extLst>
              <a:ext uri="{FF2B5EF4-FFF2-40B4-BE49-F238E27FC236}">
                <a16:creationId xmlns:a16="http://schemas.microsoft.com/office/drawing/2014/main" id="{2936B52F-601D-4DF1-0D91-1459ABD04CC2}"/>
              </a:ext>
            </a:extLst>
          </p:cNvPr>
          <p:cNvSpPr txBox="1"/>
          <p:nvPr/>
        </p:nvSpPr>
        <p:spPr>
          <a:xfrm>
            <a:off x="5757237" y="2997512"/>
            <a:ext cx="1547218" cy="648126"/>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Initial Mesh </a:t>
            </a:r>
          </a:p>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(100,000 verts)</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Tree>
    <p:extLst>
      <p:ext uri="{BB962C8B-B14F-4D97-AF65-F5344CB8AC3E}">
        <p14:creationId xmlns:p14="http://schemas.microsoft.com/office/powerpoint/2010/main" val="17246248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631F4-C4C7-C805-7D8B-D91DA7A8185E}"/>
            </a:ext>
          </a:extLst>
        </p:cNvPr>
        <p:cNvGrpSpPr/>
        <p:nvPr/>
      </p:nvGrpSpPr>
      <p:grpSpPr>
        <a:xfrm>
          <a:off x="0" y="0"/>
          <a:ext cx="0" cy="0"/>
          <a:chOff x="0" y="0"/>
          <a:chExt cx="0" cy="0"/>
        </a:xfrm>
      </p:grpSpPr>
      <p:pic>
        <p:nvPicPr>
          <p:cNvPr id="28" name="Picture 27" descr="A rabbit drawn on a green background&#10;&#10;Description automatically generated">
            <a:extLst>
              <a:ext uri="{FF2B5EF4-FFF2-40B4-BE49-F238E27FC236}">
                <a16:creationId xmlns:a16="http://schemas.microsoft.com/office/drawing/2014/main" id="{C345D883-6E5B-2183-A0DB-9FB970B831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6301" y="3605231"/>
            <a:ext cx="2437200" cy="2437200"/>
          </a:xfrm>
          <a:prstGeom prst="rect">
            <a:avLst/>
          </a:prstGeom>
        </p:spPr>
      </p:pic>
      <p:pic>
        <p:nvPicPr>
          <p:cNvPr id="25" name="Picture 24" descr="A rabbit with a hat on its head&#10;&#10;Description automatically generated">
            <a:extLst>
              <a:ext uri="{FF2B5EF4-FFF2-40B4-BE49-F238E27FC236}">
                <a16:creationId xmlns:a16="http://schemas.microsoft.com/office/drawing/2014/main" id="{D34F88A2-2020-34FB-38F8-90CD49C87D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8337" y="3605813"/>
            <a:ext cx="2437200" cy="2437200"/>
          </a:xfrm>
          <a:prstGeom prst="rect">
            <a:avLst/>
          </a:prstGeom>
        </p:spPr>
      </p:pic>
      <p:pic>
        <p:nvPicPr>
          <p:cNvPr id="23" name="Picture 22" descr="A rabbit on a green background&#10;&#10;Description automatically generated">
            <a:extLst>
              <a:ext uri="{FF2B5EF4-FFF2-40B4-BE49-F238E27FC236}">
                <a16:creationId xmlns:a16="http://schemas.microsoft.com/office/drawing/2014/main" id="{2500FFB5-BF03-83A5-4100-6B7F7E6BB2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521" y="3605231"/>
            <a:ext cx="2437200" cy="2437200"/>
          </a:xfrm>
          <a:prstGeom prst="rect">
            <a:avLst/>
          </a:prstGeom>
        </p:spPr>
      </p:pic>
      <p:pic>
        <p:nvPicPr>
          <p:cNvPr id="21" name="Picture 20" descr="A rabbit on a green background&#10;&#10;Description automatically generated">
            <a:extLst>
              <a:ext uri="{FF2B5EF4-FFF2-40B4-BE49-F238E27FC236}">
                <a16:creationId xmlns:a16="http://schemas.microsoft.com/office/drawing/2014/main" id="{53692822-D6FD-ECF6-28C8-3B1AB8ED76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6421" y="1169459"/>
            <a:ext cx="2437200" cy="2437200"/>
          </a:xfrm>
          <a:prstGeom prst="rect">
            <a:avLst/>
          </a:prstGeom>
        </p:spPr>
      </p:pic>
      <p:pic>
        <p:nvPicPr>
          <p:cNvPr id="9" name="Picture 8" descr="A purple rabbit in a glass cube&#10;&#10;Description automatically generated">
            <a:extLst>
              <a:ext uri="{FF2B5EF4-FFF2-40B4-BE49-F238E27FC236}">
                <a16:creationId xmlns:a16="http://schemas.microsoft.com/office/drawing/2014/main" id="{E723E789-5837-9E10-DD9A-1D8A5733BB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4023" y="1173544"/>
            <a:ext cx="2432398" cy="2432398"/>
          </a:xfrm>
          <a:prstGeom prst="rect">
            <a:avLst/>
          </a:prstGeom>
        </p:spPr>
      </p:pic>
      <p:sp>
        <p:nvSpPr>
          <p:cNvPr id="2" name="Title 1">
            <a:extLst>
              <a:ext uri="{FF2B5EF4-FFF2-40B4-BE49-F238E27FC236}">
                <a16:creationId xmlns:a16="http://schemas.microsoft.com/office/drawing/2014/main" id="{A8715D93-4146-BB97-DDAD-CC439646D4A3}"/>
              </a:ext>
            </a:extLst>
          </p:cNvPr>
          <p:cNvSpPr>
            <a:spLocks noGrp="1"/>
          </p:cNvSpPr>
          <p:nvPr>
            <p:ph type="title"/>
          </p:nvPr>
        </p:nvSpPr>
        <p:spPr/>
        <p:txBody>
          <a:bodyPr/>
          <a:lstStyle/>
          <a:p>
            <a:r>
              <a:rPr lang="en-US" altLang="zh-CN" dirty="0"/>
              <a:t>Comparisons</a:t>
            </a:r>
            <a:endParaRPr lang="zh-CN" altLang="en-US" dirty="0"/>
          </a:p>
        </p:txBody>
      </p:sp>
      <p:sp>
        <p:nvSpPr>
          <p:cNvPr id="13" name="TextBox 12">
            <a:extLst>
              <a:ext uri="{FF2B5EF4-FFF2-40B4-BE49-F238E27FC236}">
                <a16:creationId xmlns:a16="http://schemas.microsoft.com/office/drawing/2014/main" id="{CBB8CB92-81A1-A1BA-4A5E-69545B033040}"/>
              </a:ext>
            </a:extLst>
          </p:cNvPr>
          <p:cNvSpPr txBox="1"/>
          <p:nvPr/>
        </p:nvSpPr>
        <p:spPr>
          <a:xfrm>
            <a:off x="863865" y="3255260"/>
            <a:ext cx="1909497" cy="360000"/>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Primal Rendering</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
        <p:nvSpPr>
          <p:cNvPr id="14" name="TextBox 13">
            <a:extLst>
              <a:ext uri="{FF2B5EF4-FFF2-40B4-BE49-F238E27FC236}">
                <a16:creationId xmlns:a16="http://schemas.microsoft.com/office/drawing/2014/main" id="{DEC67C51-8472-692A-0C3E-F42BBF66EF3A}"/>
              </a:ext>
            </a:extLst>
          </p:cNvPr>
          <p:cNvSpPr txBox="1"/>
          <p:nvPr/>
        </p:nvSpPr>
        <p:spPr>
          <a:xfrm>
            <a:off x="3356946" y="3271872"/>
            <a:ext cx="1120820" cy="360000"/>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Reference</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
        <p:nvSpPr>
          <p:cNvPr id="15" name="TextBox 14">
            <a:extLst>
              <a:ext uri="{FF2B5EF4-FFF2-40B4-BE49-F238E27FC236}">
                <a16:creationId xmlns:a16="http://schemas.microsoft.com/office/drawing/2014/main" id="{79686AAD-2DBD-1253-C2E6-AB6B8D28F26D}"/>
              </a:ext>
            </a:extLst>
          </p:cNvPr>
          <p:cNvSpPr txBox="1"/>
          <p:nvPr/>
        </p:nvSpPr>
        <p:spPr>
          <a:xfrm>
            <a:off x="909074" y="5655719"/>
            <a:ext cx="647934" cy="360000"/>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Ours</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
        <p:nvSpPr>
          <p:cNvPr id="16" name="TextBox 15">
            <a:extLst>
              <a:ext uri="{FF2B5EF4-FFF2-40B4-BE49-F238E27FC236}">
                <a16:creationId xmlns:a16="http://schemas.microsoft.com/office/drawing/2014/main" id="{F93E8347-E23F-E5A1-A73F-55D7749A7AB9}"/>
              </a:ext>
            </a:extLst>
          </p:cNvPr>
          <p:cNvSpPr txBox="1"/>
          <p:nvPr/>
        </p:nvSpPr>
        <p:spPr>
          <a:xfrm>
            <a:off x="3325086" y="5673195"/>
            <a:ext cx="2077813" cy="360000"/>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Projective Sampling</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
        <p:nvSpPr>
          <p:cNvPr id="17" name="TextBox 16">
            <a:extLst>
              <a:ext uri="{FF2B5EF4-FFF2-40B4-BE49-F238E27FC236}">
                <a16:creationId xmlns:a16="http://schemas.microsoft.com/office/drawing/2014/main" id="{117D94B1-44A5-42F0-44CB-0E8B5ECB3F9E}"/>
              </a:ext>
            </a:extLst>
          </p:cNvPr>
          <p:cNvSpPr txBox="1"/>
          <p:nvPr/>
        </p:nvSpPr>
        <p:spPr>
          <a:xfrm>
            <a:off x="5757485" y="5673195"/>
            <a:ext cx="1107996" cy="360000"/>
          </a:xfrm>
          <a:prstGeom prst="rect">
            <a:avLst/>
          </a:prstGeom>
          <a:noFill/>
        </p:spPr>
        <p:txBody>
          <a:bodyPr wrap="none" rtlCol="0">
            <a:spAutoFit/>
          </a:bodyPr>
          <a:lstStyle/>
          <a:p>
            <a:r>
              <a:rPr lang="en-US" altLang="zh-CN" sz="1806" dirty="0" err="1">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PathWAS</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Tree>
    <p:extLst>
      <p:ext uri="{BB962C8B-B14F-4D97-AF65-F5344CB8AC3E}">
        <p14:creationId xmlns:p14="http://schemas.microsoft.com/office/powerpoint/2010/main" val="2576726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2E420-399C-E929-D61A-64190FEE3D69}"/>
            </a:ext>
          </a:extLst>
        </p:cNvPr>
        <p:cNvGrpSpPr/>
        <p:nvPr/>
      </p:nvGrpSpPr>
      <p:grpSpPr>
        <a:xfrm>
          <a:off x="0" y="0"/>
          <a:ext cx="0" cy="0"/>
          <a:chOff x="0" y="0"/>
          <a:chExt cx="0" cy="0"/>
        </a:xfrm>
      </p:grpSpPr>
      <p:pic>
        <p:nvPicPr>
          <p:cNvPr id="18" name="Picture 17" descr="A cube with a purple dot&#10;&#10;Description automatically generated">
            <a:extLst>
              <a:ext uri="{FF2B5EF4-FFF2-40B4-BE49-F238E27FC236}">
                <a16:creationId xmlns:a16="http://schemas.microsoft.com/office/drawing/2014/main" id="{794366A9-B910-6BC1-B8E3-AB798F741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9286" y="1176872"/>
            <a:ext cx="2437200" cy="2437200"/>
          </a:xfrm>
          <a:prstGeom prst="rect">
            <a:avLst/>
          </a:prstGeom>
        </p:spPr>
      </p:pic>
      <p:pic>
        <p:nvPicPr>
          <p:cNvPr id="4" name="Picture 3" descr="A close up of a ball&#10;&#10;Description automatically generated">
            <a:extLst>
              <a:ext uri="{FF2B5EF4-FFF2-40B4-BE49-F238E27FC236}">
                <a16:creationId xmlns:a16="http://schemas.microsoft.com/office/drawing/2014/main" id="{895E1C42-844F-892B-8966-F45F975C21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4657" y="3604434"/>
            <a:ext cx="2438400" cy="2438400"/>
          </a:xfrm>
          <a:prstGeom prst="rect">
            <a:avLst/>
          </a:prstGeom>
        </p:spPr>
      </p:pic>
      <p:pic>
        <p:nvPicPr>
          <p:cNvPr id="6" name="Picture 5" descr="A pink rabbit statue on a white background&#10;&#10;Description automatically generated">
            <a:extLst>
              <a:ext uri="{FF2B5EF4-FFF2-40B4-BE49-F238E27FC236}">
                <a16:creationId xmlns:a16="http://schemas.microsoft.com/office/drawing/2014/main" id="{061FE241-9FDE-0597-B560-F3657CA72F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325" y="3603673"/>
            <a:ext cx="2438400" cy="2438400"/>
          </a:xfrm>
          <a:prstGeom prst="rect">
            <a:avLst/>
          </a:prstGeom>
        </p:spPr>
      </p:pic>
      <p:pic>
        <p:nvPicPr>
          <p:cNvPr id="8" name="Picture 7" descr="A close-up of a human body&#10;&#10;Description automatically generated">
            <a:extLst>
              <a:ext uri="{FF2B5EF4-FFF2-40B4-BE49-F238E27FC236}">
                <a16:creationId xmlns:a16="http://schemas.microsoft.com/office/drawing/2014/main" id="{41175B48-B7CD-5D62-9A2A-C3CA89C1E3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6091" y="3604514"/>
            <a:ext cx="2437200" cy="2437200"/>
          </a:xfrm>
          <a:prstGeom prst="rect">
            <a:avLst/>
          </a:prstGeom>
        </p:spPr>
      </p:pic>
      <p:pic>
        <p:nvPicPr>
          <p:cNvPr id="31" name="Picture 30" descr="A graph of the same model&#10;&#10;Description automatically generated with medium confidence">
            <a:extLst>
              <a:ext uri="{FF2B5EF4-FFF2-40B4-BE49-F238E27FC236}">
                <a16:creationId xmlns:a16="http://schemas.microsoft.com/office/drawing/2014/main" id="{E4DDFAF8-04A9-08FA-88E2-377C37DDA1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99601" y="2199739"/>
            <a:ext cx="3607031" cy="2917830"/>
          </a:xfrm>
          <a:prstGeom prst="rect">
            <a:avLst/>
          </a:prstGeom>
        </p:spPr>
      </p:pic>
      <p:pic>
        <p:nvPicPr>
          <p:cNvPr id="21" name="Picture 20" descr="A rabbit on a green background&#10;&#10;Description automatically generated">
            <a:extLst>
              <a:ext uri="{FF2B5EF4-FFF2-40B4-BE49-F238E27FC236}">
                <a16:creationId xmlns:a16="http://schemas.microsoft.com/office/drawing/2014/main" id="{15D47DB9-69F6-8B40-6E96-788BBF02D7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36421" y="1169459"/>
            <a:ext cx="2437200" cy="2437200"/>
          </a:xfrm>
          <a:prstGeom prst="rect">
            <a:avLst/>
          </a:prstGeom>
        </p:spPr>
      </p:pic>
      <p:pic>
        <p:nvPicPr>
          <p:cNvPr id="9" name="Picture 8" descr="A purple rabbit in a glass cube&#10;&#10;Description automatically generated">
            <a:extLst>
              <a:ext uri="{FF2B5EF4-FFF2-40B4-BE49-F238E27FC236}">
                <a16:creationId xmlns:a16="http://schemas.microsoft.com/office/drawing/2014/main" id="{38AC6779-6775-3123-18CE-740D57B456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4023" y="1173544"/>
            <a:ext cx="2432398" cy="2432398"/>
          </a:xfrm>
          <a:prstGeom prst="rect">
            <a:avLst/>
          </a:prstGeom>
        </p:spPr>
      </p:pic>
      <p:sp>
        <p:nvSpPr>
          <p:cNvPr id="2" name="Title 1">
            <a:extLst>
              <a:ext uri="{FF2B5EF4-FFF2-40B4-BE49-F238E27FC236}">
                <a16:creationId xmlns:a16="http://schemas.microsoft.com/office/drawing/2014/main" id="{DC0E6AF3-D64F-C786-DA0B-B1F61CFA018E}"/>
              </a:ext>
            </a:extLst>
          </p:cNvPr>
          <p:cNvSpPr>
            <a:spLocks noGrp="1"/>
          </p:cNvSpPr>
          <p:nvPr>
            <p:ph type="title"/>
          </p:nvPr>
        </p:nvSpPr>
        <p:spPr/>
        <p:txBody>
          <a:bodyPr/>
          <a:lstStyle/>
          <a:p>
            <a:r>
              <a:rPr lang="en-US" altLang="zh-CN" dirty="0"/>
              <a:t>Comparisons</a:t>
            </a:r>
            <a:endParaRPr lang="zh-CN" altLang="en-US" dirty="0"/>
          </a:p>
        </p:txBody>
      </p:sp>
      <p:sp>
        <p:nvSpPr>
          <p:cNvPr id="13" name="TextBox 12">
            <a:extLst>
              <a:ext uri="{FF2B5EF4-FFF2-40B4-BE49-F238E27FC236}">
                <a16:creationId xmlns:a16="http://schemas.microsoft.com/office/drawing/2014/main" id="{B86E8C67-1809-8CC9-F520-86638905899E}"/>
              </a:ext>
            </a:extLst>
          </p:cNvPr>
          <p:cNvSpPr txBox="1"/>
          <p:nvPr/>
        </p:nvSpPr>
        <p:spPr>
          <a:xfrm>
            <a:off x="863865" y="3255260"/>
            <a:ext cx="1909497" cy="360000"/>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Primal Rendering</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
        <p:nvSpPr>
          <p:cNvPr id="14" name="TextBox 13">
            <a:extLst>
              <a:ext uri="{FF2B5EF4-FFF2-40B4-BE49-F238E27FC236}">
                <a16:creationId xmlns:a16="http://schemas.microsoft.com/office/drawing/2014/main" id="{3CB76191-2E28-6B9C-B858-A4BC060DBEC6}"/>
              </a:ext>
            </a:extLst>
          </p:cNvPr>
          <p:cNvSpPr txBox="1"/>
          <p:nvPr/>
        </p:nvSpPr>
        <p:spPr>
          <a:xfrm>
            <a:off x="3356946" y="3271872"/>
            <a:ext cx="1120820" cy="360000"/>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Reference</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
        <p:nvSpPr>
          <p:cNvPr id="16" name="TextBox 15">
            <a:extLst>
              <a:ext uri="{FF2B5EF4-FFF2-40B4-BE49-F238E27FC236}">
                <a16:creationId xmlns:a16="http://schemas.microsoft.com/office/drawing/2014/main" id="{21ADB144-AE46-2A4B-19EC-98828232BA98}"/>
              </a:ext>
            </a:extLst>
          </p:cNvPr>
          <p:cNvSpPr txBox="1"/>
          <p:nvPr/>
        </p:nvSpPr>
        <p:spPr>
          <a:xfrm>
            <a:off x="3325086" y="5673195"/>
            <a:ext cx="2077813" cy="360000"/>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Projective Sampling</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
        <p:nvSpPr>
          <p:cNvPr id="17" name="TextBox 16">
            <a:extLst>
              <a:ext uri="{FF2B5EF4-FFF2-40B4-BE49-F238E27FC236}">
                <a16:creationId xmlns:a16="http://schemas.microsoft.com/office/drawing/2014/main" id="{8023D058-C134-01B2-C29F-85C9693922F5}"/>
              </a:ext>
            </a:extLst>
          </p:cNvPr>
          <p:cNvSpPr txBox="1"/>
          <p:nvPr/>
        </p:nvSpPr>
        <p:spPr>
          <a:xfrm>
            <a:off x="5757485" y="5673195"/>
            <a:ext cx="1107996" cy="360000"/>
          </a:xfrm>
          <a:prstGeom prst="rect">
            <a:avLst/>
          </a:prstGeom>
          <a:noFill/>
        </p:spPr>
        <p:txBody>
          <a:bodyPr wrap="none" rtlCol="0">
            <a:spAutoFit/>
          </a:bodyPr>
          <a:lstStyle/>
          <a:p>
            <a:r>
              <a:rPr lang="en-US" altLang="zh-CN" sz="1806" dirty="0" err="1">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PathWAS</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
        <p:nvSpPr>
          <p:cNvPr id="26" name="TextBox 25">
            <a:extLst>
              <a:ext uri="{FF2B5EF4-FFF2-40B4-BE49-F238E27FC236}">
                <a16:creationId xmlns:a16="http://schemas.microsoft.com/office/drawing/2014/main" id="{791CCC2F-49FA-14E8-48D2-BEB3EC1A8107}"/>
              </a:ext>
            </a:extLst>
          </p:cNvPr>
          <p:cNvSpPr txBox="1"/>
          <p:nvPr/>
        </p:nvSpPr>
        <p:spPr>
          <a:xfrm>
            <a:off x="8295113" y="1805363"/>
            <a:ext cx="1968809" cy="370230"/>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Inverse Rendering:</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
        <p:nvSpPr>
          <p:cNvPr id="33" name="TextBox 32">
            <a:extLst>
              <a:ext uri="{FF2B5EF4-FFF2-40B4-BE49-F238E27FC236}">
                <a16:creationId xmlns:a16="http://schemas.microsoft.com/office/drawing/2014/main" id="{574E84D4-C930-013D-0817-F94BF2B87B57}"/>
              </a:ext>
            </a:extLst>
          </p:cNvPr>
          <p:cNvSpPr txBox="1"/>
          <p:nvPr/>
        </p:nvSpPr>
        <p:spPr>
          <a:xfrm>
            <a:off x="5757237" y="2997512"/>
            <a:ext cx="1441420" cy="648126"/>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Initial Scene </a:t>
            </a:r>
          </a:p>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(40,000 verts)</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
        <p:nvSpPr>
          <p:cNvPr id="10" name="TextBox 9">
            <a:extLst>
              <a:ext uri="{FF2B5EF4-FFF2-40B4-BE49-F238E27FC236}">
                <a16:creationId xmlns:a16="http://schemas.microsoft.com/office/drawing/2014/main" id="{07B80C84-E7D4-915D-D99C-5C6C204B84FE}"/>
              </a:ext>
            </a:extLst>
          </p:cNvPr>
          <p:cNvSpPr txBox="1"/>
          <p:nvPr/>
        </p:nvSpPr>
        <p:spPr>
          <a:xfrm>
            <a:off x="909074" y="5428591"/>
            <a:ext cx="1276311" cy="648126"/>
          </a:xfrm>
          <a:prstGeom prst="rect">
            <a:avLst/>
          </a:prstGeom>
          <a:noFill/>
        </p:spPr>
        <p:txBody>
          <a:bodyPr wrap="none" rtlCol="0">
            <a:spAutoFit/>
          </a:bodyPr>
          <a:lstStyle/>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Final Mesh:</a:t>
            </a:r>
          </a:p>
          <a:p>
            <a:r>
              <a:rPr lang="en-US" altLang="zh-CN" sz="1806" dirty="0">
                <a:ln w="12700">
                  <a:noFill/>
                </a:ln>
                <a:effectLst>
                  <a:glow rad="101600">
                    <a:schemeClr val="bg2">
                      <a:lumMod val="25000"/>
                      <a:alpha val="60000"/>
                    </a:schemeClr>
                  </a:glow>
                </a:effectLst>
                <a:latin typeface="Linux Libertine" panose="02000503000000000000" pitchFamily="2" charset="0"/>
                <a:ea typeface="Linux Libertine" panose="02000503000000000000" pitchFamily="2" charset="0"/>
                <a:cs typeface="Linux Libertine" panose="02000503000000000000" pitchFamily="2" charset="0"/>
              </a:rPr>
              <a:t>Ours</a:t>
            </a:r>
            <a:endParaRPr lang="zh-CN" altLang="en-US" sz="1806" dirty="0">
              <a:ln w="12700">
                <a:noFill/>
              </a:ln>
              <a:effectLst>
                <a:glow rad="101600">
                  <a:schemeClr val="bg2">
                    <a:lumMod val="25000"/>
                    <a:alpha val="60000"/>
                  </a:schemeClr>
                </a:glow>
              </a:effectLst>
              <a:latin typeface="Linux Libertine" panose="02000503000000000000" pitchFamily="2" charset="0"/>
              <a:cs typeface="Linux Libertine" panose="02000503000000000000" pitchFamily="2" charset="0"/>
            </a:endParaRPr>
          </a:p>
        </p:txBody>
      </p:sp>
    </p:spTree>
    <p:extLst>
      <p:ext uri="{BB962C8B-B14F-4D97-AF65-F5344CB8AC3E}">
        <p14:creationId xmlns:p14="http://schemas.microsoft.com/office/powerpoint/2010/main" val="30690189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D0AA1-052A-4796-921E-FA551A40D252}"/>
              </a:ext>
            </a:extLst>
          </p:cNvPr>
          <p:cNvSpPr>
            <a:spLocks noGrp="1"/>
          </p:cNvSpPr>
          <p:nvPr>
            <p:ph type="title"/>
          </p:nvPr>
        </p:nvSpPr>
        <p:spPr/>
        <p:txBody>
          <a:bodyPr/>
          <a:lstStyle/>
          <a:p>
            <a:r>
              <a:rPr lang="en-US" altLang="zh-CN" dirty="0"/>
              <a:t>Limitations and Future Works</a:t>
            </a:r>
            <a:endParaRPr lang="zh-CN" altLang="en-US" dirty="0"/>
          </a:p>
        </p:txBody>
      </p:sp>
      <p:sp>
        <p:nvSpPr>
          <p:cNvPr id="3" name="Content Placeholder 2">
            <a:extLst>
              <a:ext uri="{FF2B5EF4-FFF2-40B4-BE49-F238E27FC236}">
                <a16:creationId xmlns:a16="http://schemas.microsoft.com/office/drawing/2014/main" id="{E457BC68-D05F-CBC6-C62E-65ACD49ED685}"/>
              </a:ext>
            </a:extLst>
          </p:cNvPr>
          <p:cNvSpPr>
            <a:spLocks noGrp="1"/>
          </p:cNvSpPr>
          <p:nvPr>
            <p:ph idx="1"/>
          </p:nvPr>
        </p:nvSpPr>
        <p:spPr/>
        <p:txBody>
          <a:bodyPr>
            <a:normAutofit/>
          </a:bodyPr>
          <a:lstStyle/>
          <a:p>
            <a:r>
              <a:rPr lang="en-US" altLang="zh-CN" sz="2400" dirty="0">
                <a:solidFill>
                  <a:schemeClr val="bg1"/>
                </a:solidFill>
              </a:rPr>
              <a:t>The proposed method highly depends on topology and local geometry information. </a:t>
            </a:r>
          </a:p>
          <a:p>
            <a:r>
              <a:rPr lang="en-US" altLang="zh-CN" sz="2400" dirty="0">
                <a:solidFill>
                  <a:schemeClr val="bg1"/>
                </a:solidFill>
              </a:rPr>
              <a:t>Effect of correlation in inverse rendering needs further investigation.</a:t>
            </a:r>
          </a:p>
          <a:p>
            <a:r>
              <a:rPr lang="en-US" altLang="zh-CN" sz="2400" dirty="0">
                <a:solidFill>
                  <a:schemeClr val="bg1"/>
                </a:solidFill>
              </a:rPr>
              <a:t>We mainly investigate polygonal meshes, applying MCMC to volumetric/stochastic geometry is yet an open problem</a:t>
            </a:r>
            <a:endParaRPr lang="zh-CN" altLang="en-US" sz="2400" dirty="0">
              <a:solidFill>
                <a:schemeClr val="bg1"/>
              </a:solidFill>
            </a:endParaRPr>
          </a:p>
        </p:txBody>
      </p:sp>
    </p:spTree>
    <p:extLst>
      <p:ext uri="{BB962C8B-B14F-4D97-AF65-F5344CB8AC3E}">
        <p14:creationId xmlns:p14="http://schemas.microsoft.com/office/powerpoint/2010/main" val="1911892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E0B8A-D2A6-F424-25CE-E21F8F2E9867}"/>
              </a:ext>
            </a:extLst>
          </p:cNvPr>
          <p:cNvSpPr>
            <a:spLocks noGrp="1"/>
          </p:cNvSpPr>
          <p:nvPr>
            <p:ph type="title"/>
          </p:nvPr>
        </p:nvSpPr>
        <p:spPr/>
        <p:txBody>
          <a:bodyPr/>
          <a:lstStyle/>
          <a:p>
            <a:r>
              <a:rPr lang="en-US" altLang="zh-CN"/>
              <a:t>Acknowledgement</a:t>
            </a:r>
            <a:endParaRPr lang="zh-CN" altLang="en-US"/>
          </a:p>
        </p:txBody>
      </p:sp>
      <p:sp>
        <p:nvSpPr>
          <p:cNvPr id="3" name="Content Placeholder 2">
            <a:extLst>
              <a:ext uri="{FF2B5EF4-FFF2-40B4-BE49-F238E27FC236}">
                <a16:creationId xmlns:a16="http://schemas.microsoft.com/office/drawing/2014/main" id="{AA930574-45C3-70C4-BB01-2E8C830A82E6}"/>
              </a:ext>
            </a:extLst>
          </p:cNvPr>
          <p:cNvSpPr>
            <a:spLocks noGrp="1"/>
          </p:cNvSpPr>
          <p:nvPr>
            <p:ph idx="1"/>
          </p:nvPr>
        </p:nvSpPr>
        <p:spPr/>
        <p:txBody>
          <a:bodyPr/>
          <a:lstStyle/>
          <a:p>
            <a:r>
              <a:rPr lang="en-US" altLang="zh-CN" dirty="0"/>
              <a:t>We would like to thank all the anonymous reviewers who helped improve this project.</a:t>
            </a:r>
          </a:p>
          <a:p>
            <a:r>
              <a:rPr lang="en-US" altLang="zh-CN" dirty="0"/>
              <a:t>Find out more about our project:</a:t>
            </a:r>
          </a:p>
          <a:p>
            <a:pPr marL="0" indent="0">
              <a:buNone/>
            </a:pPr>
            <a:r>
              <a:rPr lang="en-US" altLang="zh-CN" sz="2400" dirty="0"/>
              <a:t>https://shuangz.com/projects/psdr-lmc-sa24/</a:t>
            </a:r>
            <a:endParaRPr lang="zh-CN" altLang="en-US" sz="2400" dirty="0"/>
          </a:p>
        </p:txBody>
      </p:sp>
      <p:pic>
        <p:nvPicPr>
          <p:cNvPr id="5" name="Picture 4" descr="A qr code on a white background&#10;&#10;Description automatically generated">
            <a:extLst>
              <a:ext uri="{FF2B5EF4-FFF2-40B4-BE49-F238E27FC236}">
                <a16:creationId xmlns:a16="http://schemas.microsoft.com/office/drawing/2014/main" id="{A11C161A-3DFF-AFFD-9198-D8642E394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646" y="2085261"/>
            <a:ext cx="4032027" cy="4032027"/>
          </a:xfrm>
          <a:prstGeom prst="rect">
            <a:avLst/>
          </a:prstGeom>
        </p:spPr>
      </p:pic>
    </p:spTree>
    <p:extLst>
      <p:ext uri="{BB962C8B-B14F-4D97-AF65-F5344CB8AC3E}">
        <p14:creationId xmlns:p14="http://schemas.microsoft.com/office/powerpoint/2010/main" val="646600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AD0E1-9073-7A9A-71B6-A6F1D2FC0E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436E1B-4D16-9E9B-F6DA-5E4E5C9B8D14}"/>
              </a:ext>
            </a:extLst>
          </p:cNvPr>
          <p:cNvSpPr>
            <a:spLocks noGrp="1"/>
          </p:cNvSpPr>
          <p:nvPr>
            <p:ph type="title"/>
          </p:nvPr>
        </p:nvSpPr>
        <p:spPr/>
        <p:txBody>
          <a:bodyPr/>
          <a:lstStyle/>
          <a:p>
            <a:r>
              <a:rPr lang="en-US" altLang="zh-CN"/>
              <a:t>Boundary Term</a:t>
            </a:r>
            <a:endParaRPr lang="zh-CN" alt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D202E4E-9D60-670E-98F3-2EF1CF4C747C}"/>
                  </a:ext>
                </a:extLst>
              </p:cNvPr>
              <p:cNvSpPr>
                <a:spLocks noGrp="1"/>
              </p:cNvSpPr>
              <p:nvPr>
                <p:ph idx="1"/>
              </p:nvPr>
            </p:nvSpPr>
            <p:spPr>
              <a:xfrm>
                <a:off x="247291" y="1121434"/>
                <a:ext cx="9140549" cy="5055529"/>
              </a:xfrm>
            </p:spPr>
            <p:txBody>
              <a:bodyPr/>
              <a:lstStyle/>
              <a:p>
                <a:pPr marL="0" indent="0">
                  <a:buNone/>
                </a:pPr>
                <a:r>
                  <a:rPr lang="en-US" altLang="zh-CN" sz="2800" dirty="0">
                    <a:latin typeface="Calibri" panose="020F0502020204030204" pitchFamily="34" charset="0"/>
                    <a:ea typeface="Calibri" panose="020F0502020204030204" pitchFamily="34" charset="0"/>
                    <a:cs typeface="Calibri" panose="020F0502020204030204" pitchFamily="34" charset="0"/>
                  </a:rPr>
                  <a:t>Light Transport:</a:t>
                </a:r>
                <a:endParaRPr lang="en-US" altLang="zh-CN" sz="2800" b="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14:m>
                  <m:oMathPara xmlns:m="http://schemas.openxmlformats.org/officeDocument/2006/math">
                    <m:oMathParaPr>
                      <m:jc m:val="centerGroup"/>
                    </m:oMathParaPr>
                    <m:oMath xmlns:m="http://schemas.openxmlformats.org/officeDocument/2006/math">
                      <m:r>
                        <a:rPr lang="en-US" altLang="zh-CN" sz="2800" b="0" i="1" smtClean="0">
                          <a:solidFill>
                            <a:schemeClr val="tx1"/>
                          </a:solidFill>
                          <a:latin typeface="Cambria Math" panose="02040503050406030204" pitchFamily="18" charset="0"/>
                        </a:rPr>
                        <m:t>𝐼</m:t>
                      </m:r>
                      <m:r>
                        <a:rPr lang="en-US" altLang="zh-CN" sz="2800" i="1">
                          <a:solidFill>
                            <a:schemeClr val="tx1"/>
                          </a:solidFill>
                          <a:latin typeface="Cambria Math" panose="02040503050406030204" pitchFamily="18" charset="0"/>
                        </a:rPr>
                        <m:t>= </m:t>
                      </m:r>
                      <m:nary>
                        <m:naryPr>
                          <m:subHide m:val="on"/>
                          <m:ctrlPr>
                            <a:rPr lang="en-US" altLang="zh-CN" sz="2800" i="1" smtClean="0">
                              <a:solidFill>
                                <a:schemeClr val="tx1"/>
                              </a:solidFill>
                              <a:latin typeface="Cambria Math" panose="02040503050406030204" pitchFamily="18" charset="0"/>
                            </a:rPr>
                          </m:ctrlPr>
                        </m:naryPr>
                        <m:sub/>
                        <m:sup/>
                        <m:e>
                          <m:r>
                            <a:rPr lang="en-US" altLang="zh-CN" sz="2800" b="0" i="1" smtClean="0">
                              <a:solidFill>
                                <a:schemeClr val="tx1"/>
                              </a:solidFill>
                              <a:latin typeface="Cambria Math" panose="02040503050406030204" pitchFamily="18" charset="0"/>
                            </a:rPr>
                            <m:t>𝑓</m:t>
                          </m:r>
                          <m:d>
                            <m:dPr>
                              <m:ctrlPr>
                                <a:rPr lang="en-US" altLang="zh-CN" sz="2800" b="0" i="1" smtClean="0">
                                  <a:solidFill>
                                    <a:schemeClr val="tx1"/>
                                  </a:solidFill>
                                  <a:latin typeface="Cambria Math" panose="02040503050406030204" pitchFamily="18" charset="0"/>
                                </a:rPr>
                              </m:ctrlPr>
                            </m:dPr>
                            <m:e>
                              <m:acc>
                                <m:accPr>
                                  <m:chr m:val="̅"/>
                                  <m:ctrlPr>
                                    <a:rPr lang="en-US" altLang="zh-CN" sz="2800" b="0" i="1" smtClean="0">
                                      <a:solidFill>
                                        <a:schemeClr val="tx1"/>
                                      </a:solidFill>
                                      <a:latin typeface="Cambria Math" panose="02040503050406030204" pitchFamily="18" charset="0"/>
                                    </a:rPr>
                                  </m:ctrlPr>
                                </m:accPr>
                                <m:e>
                                  <m:r>
                                    <a:rPr lang="en-US" altLang="zh-CN" sz="2800" b="0" i="1" smtClean="0">
                                      <a:solidFill>
                                        <a:schemeClr val="tx1"/>
                                      </a:solidFill>
                                      <a:latin typeface="Cambria Math" panose="02040503050406030204" pitchFamily="18" charset="0"/>
                                    </a:rPr>
                                    <m:t>𝑝</m:t>
                                  </m:r>
                                </m:e>
                              </m:acc>
                            </m:e>
                          </m:d>
                          <m:r>
                            <m:rPr>
                              <m:sty m:val="p"/>
                            </m:rPr>
                            <a:rPr lang="en-US" altLang="zh-CN" sz="2800" smtClean="0">
                              <a:solidFill>
                                <a:schemeClr val="tx1"/>
                              </a:solidFill>
                              <a:latin typeface="Cambria Math" panose="02040503050406030204" pitchFamily="18" charset="0"/>
                            </a:rPr>
                            <m:t>d</m:t>
                          </m:r>
                          <m:acc>
                            <m:accPr>
                              <m:chr m:val="̅"/>
                              <m:ctrlPr>
                                <a:rPr lang="en-US" altLang="zh-CN" sz="2800" b="0" i="1" smtClean="0">
                                  <a:solidFill>
                                    <a:schemeClr val="tx1"/>
                                  </a:solidFill>
                                  <a:latin typeface="Cambria Math" panose="02040503050406030204" pitchFamily="18" charset="0"/>
                                </a:rPr>
                              </m:ctrlPr>
                            </m:accPr>
                            <m:e>
                              <m:r>
                                <a:rPr lang="en-US" altLang="zh-CN" sz="2800" b="0" i="1" smtClean="0">
                                  <a:solidFill>
                                    <a:schemeClr val="tx1"/>
                                  </a:solidFill>
                                  <a:latin typeface="Cambria Math" panose="02040503050406030204" pitchFamily="18" charset="0"/>
                                </a:rPr>
                                <m:t>𝑝</m:t>
                              </m:r>
                            </m:e>
                          </m:acc>
                        </m:e>
                      </m:nary>
                    </m:oMath>
                  </m:oMathPara>
                </a14:m>
                <a:endParaRPr lang="en-US" altLang="zh-CN" dirty="0">
                  <a:solidFill>
                    <a:schemeClr val="tx1"/>
                  </a:solidFill>
                </a:endParaRPr>
              </a:p>
              <a:p>
                <a:pPr marL="0" indent="0">
                  <a:buNone/>
                </a:pPr>
                <a:endParaRPr lang="en-US" altLang="zh-CN" dirty="0"/>
              </a:p>
              <a:p>
                <a:pPr marL="0" indent="0">
                  <a:buNone/>
                </a:pPr>
                <a:endParaRPr lang="en-US" altLang="zh-CN" dirty="0"/>
              </a:p>
              <a:p>
                <a:pPr marL="0" indent="0">
                  <a:buNone/>
                </a:pPr>
                <a:r>
                  <a:rPr lang="en-US" altLang="zh-CN" sz="2800" dirty="0">
                    <a:solidFill>
                      <a:schemeClr val="tx1"/>
                    </a:solidFill>
                    <a:latin typeface="Calibri" panose="020F0502020204030204" pitchFamily="34" charset="0"/>
                    <a:ea typeface="Calibri" panose="020F0502020204030204" pitchFamily="34" charset="0"/>
                    <a:cs typeface="Calibri" panose="020F0502020204030204" pitchFamily="34" charset="0"/>
                  </a:rPr>
                  <a:t>Differentiating Light Transport:</a:t>
                </a:r>
              </a:p>
              <a:p>
                <a:pPr marL="0" indent="0">
                  <a:buNone/>
                </a:pPr>
                <a:endParaRPr lang="en-US" altLang="zh-CN" sz="2800" dirty="0">
                  <a:solidFill>
                    <a:schemeClr val="tx1"/>
                  </a:solidFill>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f>
                        <m:fPr>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rPr>
                          </m:ctrlPr>
                        </m:fPr>
                        <m:num>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rPr>
                            <m:t>𝜕</m:t>
                          </m:r>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rPr>
                            <m:t>𝐼</m:t>
                          </m:r>
                        </m:num>
                        <m:den>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rPr>
                            <m:t>𝜕𝜃</m:t>
                          </m:r>
                        </m:den>
                      </m:f>
                      <m:r>
                        <a:rPr kumimoji="0" lang="en-US" altLang="zh-CN" sz="2800" b="0" i="0" u="none" strike="noStrike" kern="1200" cap="none" spc="0" normalizeH="0" baseline="0" noProof="0">
                          <a:ln>
                            <a:noFill/>
                          </a:ln>
                          <a:solidFill>
                            <a:prstClr val="white"/>
                          </a:solidFill>
                          <a:effectLst/>
                          <a:uLnTx/>
                          <a:uFillTx/>
                          <a:latin typeface="Cambria Math" panose="02040503050406030204" pitchFamily="18" charset="0"/>
                        </a:rPr>
                        <m:t>=</m:t>
                      </m:r>
                      <m:nary>
                        <m:naryPr>
                          <m:subHide m:val="on"/>
                          <m:ctrlPr>
                            <a:rPr lang="en-US" altLang="zh-CN" sz="2800" i="1">
                              <a:latin typeface="Cambria Math" panose="02040503050406030204" pitchFamily="18" charset="0"/>
                            </a:rPr>
                          </m:ctrlPr>
                        </m:naryPr>
                        <m:sub/>
                        <m:sup/>
                        <m:e>
                          <m:r>
                            <a:rPr lang="en-US" altLang="zh-CN" sz="2800" i="1">
                              <a:latin typeface="Cambria Math" panose="02040503050406030204" pitchFamily="18" charset="0"/>
                            </a:rPr>
                            <m:t>𝑓</m:t>
                          </m:r>
                          <m:r>
                            <a:rPr lang="en-US" altLang="zh-CN" sz="2800" b="0" i="1" smtClean="0">
                              <a:latin typeface="Cambria Math" panose="02040503050406030204" pitchFamily="18" charset="0"/>
                            </a:rPr>
                            <m:t>′</m:t>
                          </m:r>
                          <m:d>
                            <m:dPr>
                              <m:ctrlPr>
                                <a:rPr lang="en-US" altLang="zh-CN" sz="2800" i="1">
                                  <a:latin typeface="Cambria Math" panose="02040503050406030204" pitchFamily="18" charset="0"/>
                                </a:rPr>
                              </m:ctrlPr>
                            </m:dPr>
                            <m:e>
                              <m:acc>
                                <m:accPr>
                                  <m:chr m:val="̅"/>
                                  <m:ctrlPr>
                                    <a:rPr lang="en-US" altLang="zh-CN" sz="2800" i="1">
                                      <a:latin typeface="Cambria Math" panose="02040503050406030204" pitchFamily="18" charset="0"/>
                                    </a:rPr>
                                  </m:ctrlPr>
                                </m:accPr>
                                <m:e>
                                  <m:r>
                                    <a:rPr lang="en-US" altLang="zh-CN" sz="2800" i="1">
                                      <a:latin typeface="Cambria Math" panose="02040503050406030204" pitchFamily="18" charset="0"/>
                                    </a:rPr>
                                    <m:t>𝑝</m:t>
                                  </m:r>
                                </m:e>
                              </m:acc>
                            </m:e>
                          </m:d>
                          <m:r>
                            <m:rPr>
                              <m:sty m:val="p"/>
                            </m:rPr>
                            <a:rPr lang="en-US" altLang="zh-CN" sz="2800">
                              <a:latin typeface="Cambria Math" panose="02040503050406030204" pitchFamily="18" charset="0"/>
                            </a:rPr>
                            <m:t>d</m:t>
                          </m:r>
                          <m:acc>
                            <m:accPr>
                              <m:chr m:val="̅"/>
                              <m:ctrlPr>
                                <a:rPr lang="en-US" altLang="zh-CN" sz="2800" i="1">
                                  <a:latin typeface="Cambria Math" panose="02040503050406030204" pitchFamily="18" charset="0"/>
                                </a:rPr>
                              </m:ctrlPr>
                            </m:accPr>
                            <m:e>
                              <m:r>
                                <a:rPr lang="en-US" altLang="zh-CN" sz="2800" i="1">
                                  <a:latin typeface="Cambria Math" panose="02040503050406030204" pitchFamily="18" charset="0"/>
                                </a:rPr>
                                <m:t>𝑝</m:t>
                              </m:r>
                            </m:e>
                          </m:acc>
                        </m:e>
                      </m:nary>
                      <m:r>
                        <a:rPr kumimoji="0" lang="en-US" altLang="zh-CN" sz="2800" b="0" i="0" u="none" strike="noStrike" kern="1200" cap="none" spc="0" normalizeH="0" baseline="0" noProof="0" smtClean="0">
                          <a:ln>
                            <a:noFill/>
                          </a:ln>
                          <a:solidFill>
                            <a:prstClr val="white"/>
                          </a:solidFill>
                          <a:effectLst/>
                          <a:uLnTx/>
                          <a:uFillTx/>
                          <a:latin typeface="Cambria Math" panose="02040503050406030204" pitchFamily="18" charset="0"/>
                        </a:rPr>
                        <m:t>+</m:t>
                      </m:r>
                      <m:nary>
                        <m:naryPr>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rPr>
                          </m:ctrlPr>
                        </m:naryPr>
                        <m:sub>
                          <m:r>
                            <m:rPr>
                              <m:sty m:val="p"/>
                              <m:brk m:alnAt="23"/>
                            </m:rPr>
                            <a:rPr kumimoji="0" lang="en-US" altLang="zh-CN" sz="2800" b="0" i="0" u="none" strike="noStrike" kern="1200" cap="none" spc="0" normalizeH="0" baseline="0" noProof="0" smtClean="0">
                              <a:ln>
                                <a:noFill/>
                              </a:ln>
                              <a:solidFill>
                                <a:srgbClr val="FF0000"/>
                              </a:solidFill>
                              <a:effectLst/>
                              <a:uLnTx/>
                              <a:uFillTx/>
                              <a:latin typeface="Cambria Math" panose="02040503050406030204" pitchFamily="18" charset="0"/>
                            </a:rPr>
                            <m:t>B</m:t>
                          </m:r>
                          <m:r>
                            <m:rPr>
                              <m:sty m:val="p"/>
                            </m:rPr>
                            <a:rPr kumimoji="0" lang="en-US" altLang="zh-CN" sz="2800" b="0" i="0" u="none" strike="noStrike" kern="1200" cap="none" spc="0" normalizeH="0" baseline="0" noProof="0" smtClean="0">
                              <a:ln>
                                <a:noFill/>
                              </a:ln>
                              <a:solidFill>
                                <a:srgbClr val="FF0000"/>
                              </a:solidFill>
                              <a:effectLst/>
                              <a:uLnTx/>
                              <a:uFillTx/>
                              <a:latin typeface="Cambria Math" panose="02040503050406030204" pitchFamily="18" charset="0"/>
                            </a:rPr>
                            <m:t>oundary</m:t>
                          </m:r>
                        </m:sub>
                        <m:sup/>
                        <m:e>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rPr>
                            <m:t>𝑔</m:t>
                          </m:r>
                          <m:d>
                            <m:dPr>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rPr>
                              </m:ctrlPr>
                            </m:dPr>
                            <m:e>
                              <m:acc>
                                <m:accPr>
                                  <m:chr m:val="̅"/>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rPr>
                                  </m:ctrlPr>
                                </m:accPr>
                                <m:e>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rPr>
                                    <m:t>𝑝</m:t>
                                  </m:r>
                                </m:e>
                              </m:acc>
                            </m:e>
                          </m:d>
                          <m:r>
                            <m:rPr>
                              <m:sty m:val="p"/>
                            </m:rPr>
                            <a:rPr kumimoji="0" lang="en-US" altLang="zh-CN" sz="2800" b="0" i="0" u="none" strike="noStrike" kern="1200" cap="none" spc="0" normalizeH="0" baseline="0" noProof="0" smtClean="0">
                              <a:ln>
                                <a:noFill/>
                              </a:ln>
                              <a:solidFill>
                                <a:prstClr val="white"/>
                              </a:solidFill>
                              <a:effectLst/>
                              <a:uLnTx/>
                              <a:uFillTx/>
                              <a:latin typeface="Cambria Math" panose="02040503050406030204" pitchFamily="18" charset="0"/>
                            </a:rPr>
                            <m:t>d</m:t>
                          </m:r>
                          <m:acc>
                            <m:accPr>
                              <m:chr m:val="̅"/>
                              <m:ctrlP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rPr>
                              </m:ctrlPr>
                            </m:accPr>
                            <m:e>
                              <m:r>
                                <a:rPr kumimoji="0" lang="en-US" altLang="zh-CN" sz="2800" b="0" i="1" u="none" strike="noStrike" kern="1200" cap="none" spc="0" normalizeH="0" baseline="0" noProof="0" smtClean="0">
                                  <a:ln>
                                    <a:noFill/>
                                  </a:ln>
                                  <a:solidFill>
                                    <a:prstClr val="white"/>
                                  </a:solidFill>
                                  <a:effectLst/>
                                  <a:uLnTx/>
                                  <a:uFillTx/>
                                  <a:latin typeface="Cambria Math" panose="02040503050406030204" pitchFamily="18" charset="0"/>
                                </a:rPr>
                                <m:t>𝑝</m:t>
                              </m:r>
                            </m:e>
                          </m:acc>
                        </m:e>
                      </m:nary>
                    </m:oMath>
                  </m:oMathPara>
                </a14:m>
                <a:endParaRPr lang="zh-CN" altLang="en-US" i="1" dirty="0">
                  <a:solidFill>
                    <a:schemeClr val="tx1"/>
                  </a:solidFill>
                </a:endParaRPr>
              </a:p>
            </p:txBody>
          </p:sp>
        </mc:Choice>
        <mc:Fallback xmlns="">
          <p:sp>
            <p:nvSpPr>
              <p:cNvPr id="3" name="Content Placeholder 2">
                <a:extLst>
                  <a:ext uri="{FF2B5EF4-FFF2-40B4-BE49-F238E27FC236}">
                    <a16:creationId xmlns:a16="http://schemas.microsoft.com/office/drawing/2014/main" id="{4D202E4E-9D60-670E-98F3-2EF1CF4C747C}"/>
                  </a:ext>
                </a:extLst>
              </p:cNvPr>
              <p:cNvSpPr>
                <a:spLocks noGrp="1" noRot="1" noChangeAspect="1" noMove="1" noResize="1" noEditPoints="1" noAdjustHandles="1" noChangeArrowheads="1" noChangeShapeType="1" noTextEdit="1"/>
              </p:cNvSpPr>
              <p:nvPr>
                <p:ph idx="1"/>
              </p:nvPr>
            </p:nvSpPr>
            <p:spPr>
              <a:xfrm>
                <a:off x="247291" y="1121434"/>
                <a:ext cx="9140549" cy="5055529"/>
              </a:xfrm>
              <a:blipFill>
                <a:blip r:embed="rId3"/>
                <a:stretch>
                  <a:fillRect l="-1401" t="-2051"/>
                </a:stretch>
              </a:blipFill>
            </p:spPr>
            <p:txBody>
              <a:bodyPr/>
              <a:lstStyle/>
              <a:p>
                <a:r>
                  <a:rPr lang="zh-CN" altLang="en-US">
                    <a:noFill/>
                  </a:rPr>
                  <a:t> </a:t>
                </a:r>
              </a:p>
            </p:txBody>
          </p:sp>
        </mc:Fallback>
      </mc:AlternateContent>
      <p:pic>
        <p:nvPicPr>
          <p:cNvPr id="5" name="Picture 2">
            <a:extLst>
              <a:ext uri="{FF2B5EF4-FFF2-40B4-BE49-F238E27FC236}">
                <a16:creationId xmlns:a16="http://schemas.microsoft.com/office/drawing/2014/main" id="{F9A61002-0EDF-EB9B-9404-6DAAF1FE82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005" t="35023" r="29174" b="24783"/>
          <a:stretch/>
        </p:blipFill>
        <p:spPr bwMode="auto">
          <a:xfrm>
            <a:off x="8884599" y="1274372"/>
            <a:ext cx="1583104" cy="15979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736351F-7F16-3C5E-DD06-9DC634413C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005" t="35023" r="29174" b="24783"/>
          <a:stretch/>
        </p:blipFill>
        <p:spPr bwMode="auto">
          <a:xfrm>
            <a:off x="8884599" y="3985727"/>
            <a:ext cx="1583104" cy="159790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F187998C-CDCD-BAB7-AD58-10AB331BDC34}"/>
              </a:ext>
            </a:extLst>
          </p:cNvPr>
          <p:cNvCxnSpPr>
            <a:cxnSpLocks/>
          </p:cNvCxnSpPr>
          <p:nvPr/>
        </p:nvCxnSpPr>
        <p:spPr>
          <a:xfrm>
            <a:off x="8884599" y="4236961"/>
            <a:ext cx="8383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D06EC24-7844-8B40-F9AF-61EA5B7F9221}"/>
              </a:ext>
            </a:extLst>
          </p:cNvPr>
          <p:cNvCxnSpPr>
            <a:cxnSpLocks/>
          </p:cNvCxnSpPr>
          <p:nvPr/>
        </p:nvCxnSpPr>
        <p:spPr>
          <a:xfrm flipV="1">
            <a:off x="9722967" y="4218581"/>
            <a:ext cx="0" cy="10748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08C9CC4-FEC7-6E36-209D-7BD8DBE5C4E1}"/>
              </a:ext>
            </a:extLst>
          </p:cNvPr>
          <p:cNvCxnSpPr>
            <a:cxnSpLocks/>
          </p:cNvCxnSpPr>
          <p:nvPr/>
        </p:nvCxnSpPr>
        <p:spPr>
          <a:xfrm flipV="1">
            <a:off x="9562143" y="5247461"/>
            <a:ext cx="271103" cy="827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9F5489F-E660-5B4C-5F67-6A1A43183042}"/>
              </a:ext>
            </a:extLst>
          </p:cNvPr>
          <p:cNvCxnSpPr>
            <a:cxnSpLocks/>
          </p:cNvCxnSpPr>
          <p:nvPr/>
        </p:nvCxnSpPr>
        <p:spPr>
          <a:xfrm>
            <a:off x="9833246" y="5247461"/>
            <a:ext cx="634457" cy="91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448C0C8-01CF-E64C-73C0-12B119380E22}"/>
              </a:ext>
            </a:extLst>
          </p:cNvPr>
          <p:cNvCxnSpPr>
            <a:cxnSpLocks/>
          </p:cNvCxnSpPr>
          <p:nvPr/>
        </p:nvCxnSpPr>
        <p:spPr>
          <a:xfrm>
            <a:off x="9562143" y="5316386"/>
            <a:ext cx="0" cy="2672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1324C01-DAFC-82C2-6917-FB4457C036AC}"/>
              </a:ext>
            </a:extLst>
          </p:cNvPr>
          <p:cNvSpPr txBox="1"/>
          <p:nvPr/>
        </p:nvSpPr>
        <p:spPr>
          <a:xfrm>
            <a:off x="4978400" y="5678984"/>
            <a:ext cx="3082895" cy="523220"/>
          </a:xfrm>
          <a:prstGeom prst="rect">
            <a:avLst/>
          </a:prstGeom>
          <a:noFill/>
        </p:spPr>
        <p:txBody>
          <a:bodyPr wrap="none" rtlCol="0">
            <a:spAutoFit/>
          </a:bodyPr>
          <a:lstStyle/>
          <a:p>
            <a:r>
              <a:rPr lang="en-US" altLang="zh-CN" sz="2800" dirty="0"/>
              <a:t>“Boundary Integral”</a:t>
            </a:r>
            <a:endParaRPr lang="zh-CN" altLang="en-US" sz="2800" dirty="0"/>
          </a:p>
        </p:txBody>
      </p:sp>
    </p:spTree>
    <p:extLst>
      <p:ext uri="{BB962C8B-B14F-4D97-AF65-F5344CB8AC3E}">
        <p14:creationId xmlns:p14="http://schemas.microsoft.com/office/powerpoint/2010/main" val="1526909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15230FC-3386-316E-3B3C-0B1B1A171075}"/>
              </a:ext>
            </a:extLst>
          </p:cNvPr>
          <p:cNvSpPr>
            <a:spLocks noGrp="1"/>
          </p:cNvSpPr>
          <p:nvPr>
            <p:ph type="title"/>
          </p:nvPr>
        </p:nvSpPr>
        <p:spPr>
          <a:xfrm>
            <a:off x="247291" y="225244"/>
            <a:ext cx="11697418" cy="687298"/>
          </a:xfrm>
        </p:spPr>
        <p:txBody>
          <a:bodyPr/>
          <a:lstStyle/>
          <a:p>
            <a:r>
              <a:rPr lang="en-US" altLang="zh-CN"/>
              <a:t>Estimating Boundary Integral</a:t>
            </a:r>
            <a:endParaRPr lang="zh-CN" altLang="en-US" dirty="0"/>
          </a:p>
        </p:txBody>
      </p:sp>
      <p:sp>
        <p:nvSpPr>
          <p:cNvPr id="18" name="Content Placeholder 2">
            <a:extLst>
              <a:ext uri="{FF2B5EF4-FFF2-40B4-BE49-F238E27FC236}">
                <a16:creationId xmlns:a16="http://schemas.microsoft.com/office/drawing/2014/main" id="{E700C62F-2393-7478-D341-4784B10476D1}"/>
              </a:ext>
            </a:extLst>
          </p:cNvPr>
          <p:cNvSpPr>
            <a:spLocks noGrp="1"/>
          </p:cNvSpPr>
          <p:nvPr>
            <p:ph sz="half" idx="1"/>
          </p:nvPr>
        </p:nvSpPr>
        <p:spPr>
          <a:xfrm>
            <a:off x="247291" y="1001188"/>
            <a:ext cx="5772509" cy="3778885"/>
          </a:xfrm>
        </p:spPr>
        <p:txBody>
          <a:bodyPr>
            <a:normAutofit/>
          </a:bodyPr>
          <a:lstStyle/>
          <a:p>
            <a:pPr marL="0" indent="0">
              <a:buNone/>
            </a:pPr>
            <a:r>
              <a:rPr lang="en-US" altLang="zh-CN" sz="2000" dirty="0"/>
              <a:t>Direct estimation by sampling discontinuities</a:t>
            </a:r>
          </a:p>
          <a:p>
            <a:endParaRPr lang="en-US" altLang="zh-CN" dirty="0"/>
          </a:p>
          <a:p>
            <a:endParaRPr lang="en-US" altLang="zh-CN" dirty="0"/>
          </a:p>
          <a:p>
            <a:endParaRPr lang="en-US" altLang="zh-CN" dirty="0"/>
          </a:p>
          <a:p>
            <a:endParaRPr lang="en-US" altLang="zh-CN" dirty="0"/>
          </a:p>
          <a:p>
            <a:endParaRPr lang="en-US" altLang="zh-CN" dirty="0"/>
          </a:p>
          <a:p>
            <a:pPr marL="457200" lvl="1" indent="0">
              <a:buNone/>
            </a:pPr>
            <a:endParaRPr lang="en-US" altLang="zh-CN" dirty="0"/>
          </a:p>
          <a:p>
            <a:pPr lvl="1"/>
            <a:endParaRPr lang="zh-CN" altLang="en-US" dirty="0"/>
          </a:p>
        </p:txBody>
      </p:sp>
      <p:sp>
        <p:nvSpPr>
          <p:cNvPr id="19" name="Content Placeholder 3">
            <a:extLst>
              <a:ext uri="{FF2B5EF4-FFF2-40B4-BE49-F238E27FC236}">
                <a16:creationId xmlns:a16="http://schemas.microsoft.com/office/drawing/2014/main" id="{FF67A8CF-C88D-1540-3855-FE764E5BBF94}"/>
              </a:ext>
            </a:extLst>
          </p:cNvPr>
          <p:cNvSpPr txBox="1">
            <a:spLocks/>
          </p:cNvSpPr>
          <p:nvPr/>
        </p:nvSpPr>
        <p:spPr>
          <a:xfrm>
            <a:off x="6172202" y="980714"/>
            <a:ext cx="5751671" cy="40384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dirty="0"/>
              <a:t>Estimation after reparameterization</a:t>
            </a:r>
          </a:p>
          <a:p>
            <a:endParaRPr lang="en-US" altLang="zh-CN" dirty="0"/>
          </a:p>
          <a:p>
            <a:endParaRPr lang="en-US" altLang="zh-CN" dirty="0"/>
          </a:p>
          <a:p>
            <a:endParaRPr lang="en-US" altLang="zh-CN" dirty="0"/>
          </a:p>
          <a:p>
            <a:endParaRPr lang="en-US" altLang="zh-CN" dirty="0"/>
          </a:p>
          <a:p>
            <a:endParaRPr lang="en-US" altLang="zh-CN" dirty="0"/>
          </a:p>
          <a:p>
            <a:pPr marL="457200" lvl="1" indent="0">
              <a:buFont typeface="Arial" panose="020B0604020202020204" pitchFamily="34" charset="0"/>
              <a:buNone/>
            </a:pPr>
            <a:endParaRPr lang="en-US" altLang="zh-CN" dirty="0"/>
          </a:p>
          <a:p>
            <a:pPr marL="457200" lvl="1" indent="0">
              <a:buNone/>
            </a:pPr>
            <a:endParaRPr lang="en-US" altLang="zh-CN" dirty="0"/>
          </a:p>
          <a:p>
            <a:pPr lvl="1"/>
            <a:endParaRPr lang="en-US" altLang="zh-CN" dirty="0"/>
          </a:p>
          <a:p>
            <a:pPr lvl="1"/>
            <a:endParaRPr lang="en-US" altLang="zh-CN" dirty="0"/>
          </a:p>
        </p:txBody>
      </p:sp>
      <p:sp>
        <p:nvSpPr>
          <p:cNvPr id="40" name="TextBox 39">
            <a:extLst>
              <a:ext uri="{FF2B5EF4-FFF2-40B4-BE49-F238E27FC236}">
                <a16:creationId xmlns:a16="http://schemas.microsoft.com/office/drawing/2014/main" id="{7F141E66-EE7F-9D4A-FD53-ED9F1D8FCB4D}"/>
              </a:ext>
            </a:extLst>
          </p:cNvPr>
          <p:cNvSpPr txBox="1"/>
          <p:nvPr/>
        </p:nvSpPr>
        <p:spPr>
          <a:xfrm>
            <a:off x="444135" y="4049968"/>
            <a:ext cx="5190309" cy="2277547"/>
          </a:xfrm>
          <a:prstGeom prst="rect">
            <a:avLst/>
          </a:prstGeom>
          <a:noFill/>
        </p:spPr>
        <p:txBody>
          <a:bodyPr wrap="square" rtlCol="0">
            <a:spAutoFit/>
          </a:bodyPr>
          <a:lstStyle/>
          <a:p>
            <a:pPr marL="285750" indent="-285750">
              <a:buFont typeface="Arial" panose="020B0604020202020204" pitchFamily="34" charset="0"/>
              <a:buChar char="•"/>
            </a:pPr>
            <a:r>
              <a:rPr lang="en-US" altLang="zh-CN" i="1" dirty="0"/>
              <a:t>Differentiable Monte Carlo Ray Tracing through Edge Sampling </a:t>
            </a:r>
            <a:r>
              <a:rPr lang="en-US" altLang="zh-CN" sz="1600" dirty="0"/>
              <a:t>[Li et al., 2018]</a:t>
            </a:r>
            <a:endParaRPr lang="en-US" altLang="zh-CN" i="1" dirty="0"/>
          </a:p>
          <a:p>
            <a:pPr marL="285750" indent="-285750">
              <a:buFont typeface="Arial" panose="020B0604020202020204" pitchFamily="34" charset="0"/>
              <a:buChar char="•"/>
            </a:pPr>
            <a:r>
              <a:rPr lang="en-US" altLang="zh-CN" i="1" dirty="0"/>
              <a:t>Path-Space Differentiable Rendering </a:t>
            </a:r>
            <a:r>
              <a:rPr lang="en-US" altLang="zh-CN" sz="1600" dirty="0"/>
              <a:t>[Zhang et al., 2020]</a:t>
            </a:r>
          </a:p>
          <a:p>
            <a:pPr marL="285750" indent="-285750">
              <a:buFont typeface="Arial" panose="020B0604020202020204" pitchFamily="34" charset="0"/>
              <a:buChar char="•"/>
            </a:pPr>
            <a:r>
              <a:rPr lang="en-US" altLang="zh-CN" i="1" dirty="0"/>
              <a:t>Efficient Estimation of Boundary Integrals for Path-Space Differentiable Rendering </a:t>
            </a:r>
            <a:r>
              <a:rPr lang="en-US" altLang="zh-CN" sz="1600" dirty="0"/>
              <a:t>[Yan et al., 2022]</a:t>
            </a:r>
          </a:p>
          <a:p>
            <a:pPr marL="285750" indent="-285750">
              <a:buFont typeface="Arial" panose="020B0604020202020204" pitchFamily="34" charset="0"/>
              <a:buChar char="•"/>
            </a:pPr>
            <a:r>
              <a:rPr lang="en-US" altLang="zh-CN" i="1" dirty="0">
                <a:solidFill>
                  <a:schemeClr val="accent5"/>
                </a:solidFill>
              </a:rPr>
              <a:t>Projective Sampling for Differentiable Rendering of Geometry </a:t>
            </a:r>
            <a:r>
              <a:rPr lang="en-US" altLang="zh-CN" sz="1600" dirty="0">
                <a:solidFill>
                  <a:schemeClr val="accent5"/>
                </a:solidFill>
              </a:rPr>
              <a:t>[Zhang et al. 2023]</a:t>
            </a:r>
            <a:endParaRPr lang="zh-CN" altLang="en-US" sz="1600" i="1" dirty="0">
              <a:solidFill>
                <a:schemeClr val="accent5"/>
              </a:solidFill>
            </a:endParaRPr>
          </a:p>
        </p:txBody>
      </p:sp>
      <p:sp>
        <p:nvSpPr>
          <p:cNvPr id="44" name="TextBox 43">
            <a:extLst>
              <a:ext uri="{FF2B5EF4-FFF2-40B4-BE49-F238E27FC236}">
                <a16:creationId xmlns:a16="http://schemas.microsoft.com/office/drawing/2014/main" id="{D6CA4695-5DEC-E36F-71FB-EA0CC2FA01E2}"/>
              </a:ext>
            </a:extLst>
          </p:cNvPr>
          <p:cNvSpPr txBox="1"/>
          <p:nvPr/>
        </p:nvSpPr>
        <p:spPr>
          <a:xfrm>
            <a:off x="6452876" y="4049968"/>
            <a:ext cx="5190309" cy="1200329"/>
          </a:xfrm>
          <a:prstGeom prst="rect">
            <a:avLst/>
          </a:prstGeom>
          <a:noFill/>
        </p:spPr>
        <p:txBody>
          <a:bodyPr wrap="square" rtlCol="0">
            <a:spAutoFit/>
          </a:bodyPr>
          <a:lstStyle/>
          <a:p>
            <a:pPr marL="285750" indent="-285750">
              <a:buFont typeface="Arial" panose="020B0604020202020204" pitchFamily="34" charset="0"/>
              <a:buChar char="•"/>
            </a:pPr>
            <a:r>
              <a:rPr lang="en-US" altLang="zh-CN" i="1" dirty="0"/>
              <a:t>Unbiased Warped-Area Sampling for Differentiable Rendering</a:t>
            </a:r>
            <a:r>
              <a:rPr lang="en-US" altLang="zh-CN" dirty="0"/>
              <a:t> </a:t>
            </a:r>
            <a:r>
              <a:rPr lang="en-US" altLang="zh-CN" sz="1600" dirty="0"/>
              <a:t>[Bangaru et al., 2020]</a:t>
            </a:r>
          </a:p>
          <a:p>
            <a:pPr marL="285750" indent="-285750">
              <a:buFont typeface="Arial" panose="020B0604020202020204" pitchFamily="34" charset="0"/>
              <a:buChar char="•"/>
            </a:pPr>
            <a:r>
              <a:rPr lang="en-US" altLang="zh-CN" i="1" dirty="0">
                <a:solidFill>
                  <a:schemeClr val="accent5"/>
                </a:solidFill>
              </a:rPr>
              <a:t>Warped-Area Reparameterization of Differential Path Integrals </a:t>
            </a:r>
            <a:r>
              <a:rPr lang="en-US" altLang="zh-CN" sz="1600" dirty="0">
                <a:solidFill>
                  <a:schemeClr val="accent5"/>
                </a:solidFill>
              </a:rPr>
              <a:t>[Xu et al. 2023]</a:t>
            </a:r>
            <a:endParaRPr lang="zh-CN" altLang="en-US" sz="1600" i="1" dirty="0">
              <a:solidFill>
                <a:schemeClr val="accent5"/>
              </a:solidFill>
            </a:endParaRPr>
          </a:p>
        </p:txBody>
      </p:sp>
      <p:pic>
        <p:nvPicPr>
          <p:cNvPr id="3" name="EdgeSampling">
            <a:hlinkClick r:id="" action="ppaction://media"/>
            <a:extLst>
              <a:ext uri="{FF2B5EF4-FFF2-40B4-BE49-F238E27FC236}">
                <a16:creationId xmlns:a16="http://schemas.microsoft.com/office/drawing/2014/main" id="{258B9085-5742-C97F-79F6-CFE2F83E0A60}"/>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10736" t="18563" r="9386" b="18837"/>
          <a:stretch/>
        </p:blipFill>
        <p:spPr>
          <a:xfrm>
            <a:off x="472440" y="1526546"/>
            <a:ext cx="5166362" cy="2277547"/>
          </a:xfrm>
          <a:prstGeom prst="rect">
            <a:avLst/>
          </a:prstGeom>
        </p:spPr>
      </p:pic>
      <p:pic>
        <p:nvPicPr>
          <p:cNvPr id="4" name="WarpedArea">
            <a:hlinkClick r:id="" action="ppaction://media"/>
            <a:extLst>
              <a:ext uri="{FF2B5EF4-FFF2-40B4-BE49-F238E27FC236}">
                <a16:creationId xmlns:a16="http://schemas.microsoft.com/office/drawing/2014/main" id="{38954A7E-A462-D5CB-24DF-D5A9426BB571}"/>
              </a:ext>
            </a:extLst>
          </p:cNvPr>
          <p:cNvPicPr>
            <a:picLocks noChangeAspect="1"/>
          </p:cNvPicPr>
          <p:nvPr>
            <a:videoFile r:link="rId4"/>
            <p:extLst>
              <p:ext uri="{DAA4B4D4-6D71-4841-9C94-3DE7FCFB9230}">
                <p14:media xmlns:p14="http://schemas.microsoft.com/office/powerpoint/2010/main" r:embed="rId3"/>
              </p:ext>
            </p:extLst>
          </p:nvPr>
        </p:nvPicPr>
        <p:blipFill>
          <a:blip r:embed="rId8"/>
          <a:srcRect l="8637" t="19063" r="9412" b="18966"/>
          <a:stretch/>
        </p:blipFill>
        <p:spPr>
          <a:xfrm>
            <a:off x="6172202" y="1526546"/>
            <a:ext cx="5354319" cy="2277547"/>
          </a:xfrm>
          <a:prstGeom prst="rect">
            <a:avLst/>
          </a:prstGeom>
        </p:spPr>
      </p:pic>
    </p:spTree>
    <p:extLst>
      <p:ext uri="{BB962C8B-B14F-4D97-AF65-F5344CB8AC3E}">
        <p14:creationId xmlns:p14="http://schemas.microsoft.com/office/powerpoint/2010/main" val="428367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3"/>
                                        </p:tgtEl>
                                      </p:cBhvr>
                                    </p:cmd>
                                  </p:childTnLst>
                                </p:cTn>
                              </p:par>
                              <p:par>
                                <p:cTn id="7" presetID="1" presetClass="mediacall" presetSubtype="0" fill="hold" nodeType="withEffect">
                                  <p:stCondLst>
                                    <p:cond delay="0"/>
                                  </p:stCondLst>
                                  <p:childTnLst>
                                    <p:cmd type="call" cmd="playFrom(0.0)">
                                      <p:cBhvr>
                                        <p:cTn id="8" dur="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repeatCount="indefinite"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4D4E7-945C-E724-2ED7-5866B1F2D0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71F751-997A-A3AF-C057-EBAA3800C4A4}"/>
              </a:ext>
            </a:extLst>
          </p:cNvPr>
          <p:cNvSpPr>
            <a:spLocks noGrp="1"/>
          </p:cNvSpPr>
          <p:nvPr>
            <p:ph type="title"/>
          </p:nvPr>
        </p:nvSpPr>
        <p:spPr>
          <a:xfrm>
            <a:off x="247291" y="225244"/>
            <a:ext cx="8507242" cy="687298"/>
          </a:xfrm>
        </p:spPr>
        <p:txBody>
          <a:bodyPr>
            <a:normAutofit/>
          </a:bodyPr>
          <a:lstStyle/>
          <a:p>
            <a:pPr marL="0" indent="0">
              <a:buNone/>
            </a:pPr>
            <a:r>
              <a:rPr lang="en-US" altLang="zh-CN" sz="4000" dirty="0">
                <a:solidFill>
                  <a:srgbClr val="FAE7D7"/>
                </a:solidFill>
              </a:rPr>
              <a:t>Our Contribution</a:t>
            </a:r>
          </a:p>
        </p:txBody>
      </p:sp>
      <p:sp>
        <p:nvSpPr>
          <p:cNvPr id="3" name="Content Placeholder 2">
            <a:extLst>
              <a:ext uri="{FF2B5EF4-FFF2-40B4-BE49-F238E27FC236}">
                <a16:creationId xmlns:a16="http://schemas.microsoft.com/office/drawing/2014/main" id="{8C0FFF57-A42C-180D-CF08-D7D6ABCF2F17}"/>
              </a:ext>
            </a:extLst>
          </p:cNvPr>
          <p:cNvSpPr>
            <a:spLocks noGrp="1"/>
          </p:cNvSpPr>
          <p:nvPr>
            <p:ph idx="1"/>
          </p:nvPr>
        </p:nvSpPr>
        <p:spPr>
          <a:xfrm>
            <a:off x="247291" y="2423605"/>
            <a:ext cx="11697418" cy="2086252"/>
          </a:xfrm>
        </p:spPr>
        <p:txBody>
          <a:bodyPr>
            <a:normAutofit/>
          </a:bodyPr>
          <a:lstStyle/>
          <a:p>
            <a:pPr marL="0" indent="0">
              <a:buNone/>
            </a:pPr>
            <a:r>
              <a:rPr lang="en-US" altLang="zh-CN" sz="2800" i="1" dirty="0"/>
              <a:t>Why Yet Another Boundary Handling Algorithm?</a:t>
            </a:r>
          </a:p>
        </p:txBody>
      </p:sp>
    </p:spTree>
    <p:extLst>
      <p:ext uri="{BB962C8B-B14F-4D97-AF65-F5344CB8AC3E}">
        <p14:creationId xmlns:p14="http://schemas.microsoft.com/office/powerpoint/2010/main" val="1661378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A856E-6FC8-CD34-5C8C-9BDA78E657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F035E0-EDFA-BD19-001C-544B0C2DD84F}"/>
              </a:ext>
            </a:extLst>
          </p:cNvPr>
          <p:cNvSpPr>
            <a:spLocks noGrp="1"/>
          </p:cNvSpPr>
          <p:nvPr>
            <p:ph type="title"/>
          </p:nvPr>
        </p:nvSpPr>
        <p:spPr>
          <a:xfrm>
            <a:off x="247291" y="225244"/>
            <a:ext cx="8507242" cy="687298"/>
          </a:xfrm>
        </p:spPr>
        <p:txBody>
          <a:bodyPr>
            <a:normAutofit/>
          </a:bodyPr>
          <a:lstStyle/>
          <a:p>
            <a:pPr marL="0" indent="0">
              <a:buNone/>
            </a:pPr>
            <a:r>
              <a:rPr lang="en-US" altLang="zh-CN" sz="4000" dirty="0">
                <a:solidFill>
                  <a:srgbClr val="FAE7D7"/>
                </a:solidFill>
              </a:rPr>
              <a:t>Our Contribution</a:t>
            </a:r>
          </a:p>
        </p:txBody>
      </p:sp>
      <p:sp>
        <p:nvSpPr>
          <p:cNvPr id="3" name="Content Placeholder 2">
            <a:extLst>
              <a:ext uri="{FF2B5EF4-FFF2-40B4-BE49-F238E27FC236}">
                <a16:creationId xmlns:a16="http://schemas.microsoft.com/office/drawing/2014/main" id="{5AA62161-7CA5-2D8D-5030-C84C6CBABA01}"/>
              </a:ext>
            </a:extLst>
          </p:cNvPr>
          <p:cNvSpPr>
            <a:spLocks noGrp="1"/>
          </p:cNvSpPr>
          <p:nvPr>
            <p:ph idx="1"/>
          </p:nvPr>
        </p:nvSpPr>
        <p:spPr>
          <a:xfrm>
            <a:off x="247291" y="2423605"/>
            <a:ext cx="11697418" cy="2086252"/>
          </a:xfrm>
        </p:spPr>
        <p:txBody>
          <a:bodyPr>
            <a:normAutofit/>
          </a:bodyPr>
          <a:lstStyle/>
          <a:p>
            <a:pPr marL="0" indent="0">
              <a:buNone/>
            </a:pPr>
            <a:r>
              <a:rPr lang="en-US" altLang="zh-CN" sz="2800" i="1" dirty="0"/>
              <a:t>Why Yet Another Boundary Handling Algorithm?</a:t>
            </a:r>
          </a:p>
          <a:p>
            <a:pPr marL="457200" lvl="1" indent="0">
              <a:buNone/>
            </a:pPr>
            <a:r>
              <a:rPr lang="en-US" altLang="zh-CN" sz="2400" dirty="0"/>
              <a:t>- Efficiently sampling boundary is difficult</a:t>
            </a:r>
          </a:p>
          <a:p>
            <a:pPr marL="457200" lvl="1" indent="0">
              <a:buNone/>
            </a:pPr>
            <a:r>
              <a:rPr lang="en-US" altLang="zh-CN" sz="2400" dirty="0"/>
              <a:t>- We leverage MCMC to improve the efficiency for boundary sampling.</a:t>
            </a:r>
          </a:p>
        </p:txBody>
      </p:sp>
    </p:spTree>
    <p:extLst>
      <p:ext uri="{BB962C8B-B14F-4D97-AF65-F5344CB8AC3E}">
        <p14:creationId xmlns:p14="http://schemas.microsoft.com/office/powerpoint/2010/main" val="4039542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19161-2826-2406-1A9A-CA586CF6D4D7}"/>
              </a:ext>
            </a:extLst>
          </p:cNvPr>
          <p:cNvSpPr>
            <a:spLocks noGrp="1"/>
          </p:cNvSpPr>
          <p:nvPr>
            <p:ph type="title"/>
          </p:nvPr>
        </p:nvSpPr>
        <p:spPr>
          <a:xfrm>
            <a:off x="247291" y="225244"/>
            <a:ext cx="8507242" cy="687298"/>
          </a:xfrm>
        </p:spPr>
        <p:txBody>
          <a:bodyPr>
            <a:normAutofit/>
          </a:bodyPr>
          <a:lstStyle/>
          <a:p>
            <a:pPr marL="0" indent="0">
              <a:buNone/>
            </a:pPr>
            <a:r>
              <a:rPr lang="en-US" altLang="zh-CN" sz="4000" dirty="0">
                <a:solidFill>
                  <a:srgbClr val="FAE7D7"/>
                </a:solidFill>
              </a:rPr>
              <a:t>Our Contribution</a:t>
            </a:r>
          </a:p>
        </p:txBody>
      </p:sp>
      <p:sp>
        <p:nvSpPr>
          <p:cNvPr id="3" name="Content Placeholder 2">
            <a:extLst>
              <a:ext uri="{FF2B5EF4-FFF2-40B4-BE49-F238E27FC236}">
                <a16:creationId xmlns:a16="http://schemas.microsoft.com/office/drawing/2014/main" id="{26574D1A-844C-C309-BC55-EDF169A551E7}"/>
              </a:ext>
            </a:extLst>
          </p:cNvPr>
          <p:cNvSpPr>
            <a:spLocks noGrp="1"/>
          </p:cNvSpPr>
          <p:nvPr>
            <p:ph idx="1"/>
          </p:nvPr>
        </p:nvSpPr>
        <p:spPr>
          <a:xfrm>
            <a:off x="247291" y="2423605"/>
            <a:ext cx="11697418" cy="2086252"/>
          </a:xfrm>
        </p:spPr>
        <p:txBody>
          <a:bodyPr>
            <a:normAutofit/>
          </a:bodyPr>
          <a:lstStyle/>
          <a:p>
            <a:pPr marL="0" indent="0">
              <a:buNone/>
            </a:pPr>
            <a:r>
              <a:rPr lang="en-US" altLang="zh-CN" sz="2800" i="1" dirty="0"/>
              <a:t>Why Yet Another Boundary Handling Algorithm?</a:t>
            </a:r>
          </a:p>
          <a:p>
            <a:pPr marL="457200" lvl="1" indent="0">
              <a:buNone/>
            </a:pPr>
            <a:r>
              <a:rPr lang="en-US" altLang="zh-CN" sz="2400" dirty="0"/>
              <a:t>- Efficiently sampling boundary is difficult</a:t>
            </a:r>
          </a:p>
          <a:p>
            <a:pPr marL="457200" lvl="1" indent="0">
              <a:buNone/>
            </a:pPr>
            <a:r>
              <a:rPr lang="en-US" altLang="zh-CN" sz="2400" dirty="0"/>
              <a:t>- We leverage MCMC to improve the efficiency for boundary sampling.</a:t>
            </a:r>
          </a:p>
          <a:p>
            <a:pPr marL="457200" lvl="1" indent="0">
              <a:buNone/>
            </a:pPr>
            <a:r>
              <a:rPr lang="en-US" altLang="zh-CN" sz="2400" dirty="0"/>
              <a:t>- Since our method does not rely on acceleration structure, it offers better scalability.</a:t>
            </a:r>
          </a:p>
        </p:txBody>
      </p:sp>
    </p:spTree>
    <p:extLst>
      <p:ext uri="{BB962C8B-B14F-4D97-AF65-F5344CB8AC3E}">
        <p14:creationId xmlns:p14="http://schemas.microsoft.com/office/powerpoint/2010/main" val="394164919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26045</TotalTime>
  <Words>2974</Words>
  <Application>Microsoft Office PowerPoint</Application>
  <PresentationFormat>Widescreen</PresentationFormat>
  <Paragraphs>366</Paragraphs>
  <Slides>46</Slides>
  <Notes>45</Notes>
  <HiddenSlides>1</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等线</vt:lpstr>
      <vt:lpstr>Arial</vt:lpstr>
      <vt:lpstr>Calibri</vt:lpstr>
      <vt:lpstr>Cambria Math</vt:lpstr>
      <vt:lpstr>Linux Libertine</vt:lpstr>
      <vt:lpstr>Roboto</vt:lpstr>
      <vt:lpstr>1_Office Theme</vt:lpstr>
      <vt:lpstr>MCMC Sampling of Visibility Boundaries for Differentiable Rendering</vt:lpstr>
      <vt:lpstr>Introduction</vt:lpstr>
      <vt:lpstr>Differentiatiable Rendering</vt:lpstr>
      <vt:lpstr>Boundary Term</vt:lpstr>
      <vt:lpstr>Boundary Term</vt:lpstr>
      <vt:lpstr>Estimating Boundary Integral</vt:lpstr>
      <vt:lpstr>Our Contribution</vt:lpstr>
      <vt:lpstr>Our Contribution</vt:lpstr>
      <vt:lpstr>Our Contribution</vt:lpstr>
      <vt:lpstr>Preview of Results</vt:lpstr>
      <vt:lpstr>Boundary Path Sampling</vt:lpstr>
      <vt:lpstr>Boundary Path Sampling</vt:lpstr>
      <vt:lpstr>Boundary Path Sampling</vt:lpstr>
      <vt:lpstr>Multi-directional Sampling</vt:lpstr>
      <vt:lpstr>Multi-directional Sampling</vt:lpstr>
      <vt:lpstr>Multi-directional Sampling</vt:lpstr>
      <vt:lpstr>Multi-directional Sampling</vt:lpstr>
      <vt:lpstr>Boundary Segment Sampling</vt:lpstr>
      <vt:lpstr>Boundary Segment Sampling [Yan et al, 2022]</vt:lpstr>
      <vt:lpstr>Challenges in Boundary Segment Sampling</vt:lpstr>
      <vt:lpstr>Challenges in Boundary Segment Sampling</vt:lpstr>
      <vt:lpstr>Challenges in Boundary Segment Sampling</vt:lpstr>
      <vt:lpstr>Existing Solutions: Path Guiding</vt:lpstr>
      <vt:lpstr>Existing Solutions: Path Guiding</vt:lpstr>
      <vt:lpstr>Our method</vt:lpstr>
      <vt:lpstr>Why MCMC?</vt:lpstr>
      <vt:lpstr>Why MCMC?</vt:lpstr>
      <vt:lpstr>Why MCMC?</vt:lpstr>
      <vt:lpstr>Why MCMC?</vt:lpstr>
      <vt:lpstr>Why MCMC?</vt:lpstr>
      <vt:lpstr>Why MCMC?</vt:lpstr>
      <vt:lpstr>Overview of MCMC estimator</vt:lpstr>
      <vt:lpstr>Improved Local Perturbation</vt:lpstr>
      <vt:lpstr>Improved Local Perturbation</vt:lpstr>
      <vt:lpstr>Improved Local Perturbation</vt:lpstr>
      <vt:lpstr>Improved Local Perturbation</vt:lpstr>
      <vt:lpstr>Results</vt:lpstr>
      <vt:lpstr>Ablation</vt:lpstr>
      <vt:lpstr>Effect of Correlation</vt:lpstr>
      <vt:lpstr>Effect of Correlation</vt:lpstr>
      <vt:lpstr>Comparisons</vt:lpstr>
      <vt:lpstr>Comparisons</vt:lpstr>
      <vt:lpstr>Comparisons</vt:lpstr>
      <vt:lpstr>Comparisons</vt:lpstr>
      <vt:lpstr>Limitations and Future Works</vt:lpstr>
      <vt:lpstr>Acknowledgement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Peiyu Xu</dc:creator>
  <cp:lastModifiedBy>Peiyu Xu</cp:lastModifiedBy>
  <cp:revision>159</cp:revision>
  <dcterms:created xsi:type="dcterms:W3CDTF">2024-11-15T00:25:53Z</dcterms:created>
  <dcterms:modified xsi:type="dcterms:W3CDTF">2024-12-06T00:44:12Z</dcterms:modified>
</cp:coreProperties>
</file>