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36"/>
  </p:notesMasterIdLst>
  <p:sldIdLst>
    <p:sldId id="268" r:id="rId2"/>
    <p:sldId id="266" r:id="rId3"/>
    <p:sldId id="269" r:id="rId4"/>
    <p:sldId id="307" r:id="rId5"/>
    <p:sldId id="279" r:id="rId6"/>
    <p:sldId id="274" r:id="rId7"/>
    <p:sldId id="281" r:id="rId8"/>
    <p:sldId id="296" r:id="rId9"/>
    <p:sldId id="276" r:id="rId10"/>
    <p:sldId id="282" r:id="rId11"/>
    <p:sldId id="283" r:id="rId12"/>
    <p:sldId id="312" r:id="rId13"/>
    <p:sldId id="311" r:id="rId14"/>
    <p:sldId id="315" r:id="rId15"/>
    <p:sldId id="297" r:id="rId16"/>
    <p:sldId id="320" r:id="rId17"/>
    <p:sldId id="287" r:id="rId18"/>
    <p:sldId id="288" r:id="rId19"/>
    <p:sldId id="314" r:id="rId20"/>
    <p:sldId id="290" r:id="rId21"/>
    <p:sldId id="289" r:id="rId22"/>
    <p:sldId id="277" r:id="rId23"/>
    <p:sldId id="291" r:id="rId24"/>
    <p:sldId id="305" r:id="rId25"/>
    <p:sldId id="292" r:id="rId26"/>
    <p:sldId id="306" r:id="rId27"/>
    <p:sldId id="270" r:id="rId28"/>
    <p:sldId id="319" r:id="rId29"/>
    <p:sldId id="318" r:id="rId30"/>
    <p:sldId id="278" r:id="rId31"/>
    <p:sldId id="316" r:id="rId32"/>
    <p:sldId id="293" r:id="rId33"/>
    <p:sldId id="309" r:id="rId34"/>
    <p:sldId id="310"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261"/>
    <a:srgbClr val="FF7D7D"/>
    <a:srgbClr val="57C5DE"/>
    <a:srgbClr val="262626"/>
    <a:srgbClr val="70AD47"/>
    <a:srgbClr val="679C43"/>
    <a:srgbClr val="559A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87119" autoAdjust="0"/>
  </p:normalViewPr>
  <p:slideViewPr>
    <p:cSldViewPr snapToGrid="0">
      <p:cViewPr varScale="1">
        <p:scale>
          <a:sx n="83" d="100"/>
          <a:sy n="83" d="100"/>
        </p:scale>
        <p:origin x="67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1346D-10E2-405C-83A8-039F86DF628D}" type="datetimeFigureOut">
              <a:rPr lang="zh-CN" altLang="en-US" smtClean="0"/>
              <a:t>2023/12/20</a:t>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0F039B-BC9C-4659-A7E1-8D14BE84C51C}" type="slidenum">
              <a:rPr lang="zh-CN" altLang="en-US" smtClean="0"/>
              <a:t>‹#›</a:t>
            </a:fld>
            <a:endParaRPr lang="zh-CN" altLang="en-US"/>
          </a:p>
        </p:txBody>
      </p:sp>
    </p:spTree>
    <p:extLst>
      <p:ext uri="{BB962C8B-B14F-4D97-AF65-F5344CB8AC3E}">
        <p14:creationId xmlns:p14="http://schemas.microsoft.com/office/powerpoint/2010/main" val="3319438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1</a:t>
            </a:fld>
            <a:endParaRPr lang="zh-CN" altLang="en-US"/>
          </a:p>
        </p:txBody>
      </p:sp>
    </p:spTree>
    <p:extLst>
      <p:ext uri="{BB962C8B-B14F-4D97-AF65-F5344CB8AC3E}">
        <p14:creationId xmlns:p14="http://schemas.microsoft.com/office/powerpoint/2010/main" val="1240843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Now, we introduce a scene parameter theta that controls the position of the emitter. The brightness now becomes a function that depends on theta. On the right hand side, the integration domain now becomes theta-dependent. We’re interested in calculating the derivative of the radiance, namely dI/dtheta</a:t>
            </a:r>
            <a:endParaRPr lang="zh-CN" altLang="en-US"/>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11</a:t>
            </a:fld>
            <a:endParaRPr lang="zh-CN" altLang="en-US"/>
          </a:p>
        </p:txBody>
      </p:sp>
    </p:spTree>
    <p:extLst>
      <p:ext uri="{BB962C8B-B14F-4D97-AF65-F5344CB8AC3E}">
        <p14:creationId xmlns:p14="http://schemas.microsoft.com/office/powerpoint/2010/main" val="3107603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the following, we will take 3 steps to derive a differentiation of I. Firstly, we re-write I as an integral over a constant domain, as opposed to the theta-dependent domain that it is now. In step 2, we differentiate the integral that we obtained from 1. Finally, we apply warped-area </a:t>
            </a:r>
            <a:r>
              <a:rPr lang="en-US" altLang="zh-CN" dirty="0" err="1"/>
              <a:t>reparametrization</a:t>
            </a:r>
            <a:r>
              <a:rPr lang="en-US" altLang="zh-CN" dirty="0"/>
              <a:t> to handle the discontinuity that arises from 2. Step 1 here is what we call the material form </a:t>
            </a:r>
            <a:r>
              <a:rPr lang="en-US" altLang="zh-CN" dirty="0" err="1"/>
              <a:t>reparametrization</a:t>
            </a:r>
            <a:r>
              <a:rPr lang="en-US" altLang="zh-CN" dirty="0"/>
              <a:t> from prior work PSDR, and step 3 is similar to the original warped area sampling proposed by Bangaru et al. We are stacking these 2 </a:t>
            </a:r>
            <a:r>
              <a:rPr lang="en-US" altLang="zh-CN" dirty="0" err="1"/>
              <a:t>reparametrizations</a:t>
            </a:r>
            <a:r>
              <a:rPr lang="en-US" altLang="zh-CN" dirty="0"/>
              <a:t> to eventually derive our method.</a:t>
            </a:r>
            <a:endParaRPr lang="zh-CN" altLang="en-US"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12</a:t>
            </a:fld>
            <a:endParaRPr lang="zh-CN" altLang="en-US"/>
          </a:p>
        </p:txBody>
      </p:sp>
    </p:spTree>
    <p:extLst>
      <p:ext uri="{BB962C8B-B14F-4D97-AF65-F5344CB8AC3E}">
        <p14:creationId xmlns:p14="http://schemas.microsoft.com/office/powerpoint/2010/main" val="2551248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In step 1, we introduce the material form reparametrization. This reparametrization applies a change of variable to turn the integration over an evolving surface into an integration over a constant surface. After such reparametrization, our integration domain becomes static, or theta-independent. Furthermore, we need to introduce a jacobian term to account for the change of variable. Note that the source of discontinuity is the visibility in the geometry function, which we will handle later. </a:t>
            </a:r>
            <a:endParaRPr lang="zh-CN" altLang="en-US"/>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13</a:t>
            </a:fld>
            <a:endParaRPr lang="zh-CN" altLang="en-US"/>
          </a:p>
        </p:txBody>
      </p:sp>
    </p:spTree>
    <p:extLst>
      <p:ext uri="{BB962C8B-B14F-4D97-AF65-F5344CB8AC3E}">
        <p14:creationId xmlns:p14="http://schemas.microsoft.com/office/powerpoint/2010/main" val="1176947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In step 2, we differentiate the integral that we obtained in 1.</a:t>
            </a:r>
            <a:endParaRPr lang="zh-CN" altLang="en-US"/>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14</a:t>
            </a:fld>
            <a:endParaRPr lang="zh-CN" altLang="en-US"/>
          </a:p>
        </p:txBody>
      </p:sp>
    </p:spTree>
    <p:extLst>
      <p:ext uri="{BB962C8B-B14F-4D97-AF65-F5344CB8AC3E}">
        <p14:creationId xmlns:p14="http://schemas.microsoft.com/office/powerpoint/2010/main" val="3666456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Reynolds transport theorem tells us that when differentiating an integral with discontinuities, we have to break down the integral into two parts. We refer to each part as the interior term and the boundary term. The boundary term is what we’re more interested in, as this integral is directly related to discontinuities. Since visibility is the source of discontinuity in our setup, the boundary here is the curve that separates visible parts from invisible parts, and here it is the boundary of the blue circle. For the boundary integral, we need to integrate the contribution multiplied by the dot product between normal and velocity. Note here that, we need to know the velocity of the boundary, which stands for “how fast the boundary moves when theta changes”. In its current form, evaluating this boundary term requires us to integrate over the visibility boundary, which means that we have to be able to detect and sample the discontinuities.</a:t>
            </a:r>
            <a:endParaRPr lang="zh-CN" altLang="en-US"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15</a:t>
            </a:fld>
            <a:endParaRPr lang="zh-CN" altLang="en-US"/>
          </a:p>
        </p:txBody>
      </p:sp>
    </p:spTree>
    <p:extLst>
      <p:ext uri="{BB962C8B-B14F-4D97-AF65-F5344CB8AC3E}">
        <p14:creationId xmlns:p14="http://schemas.microsoft.com/office/powerpoint/2010/main" val="2233713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Now we move on to step 3, to apply the warped-area </a:t>
            </a:r>
            <a:r>
              <a:rPr lang="en-US" altLang="zh-CN" dirty="0" err="1"/>
              <a:t>reparametrization</a:t>
            </a:r>
            <a:r>
              <a:rPr lang="en-US" altLang="zh-CN" dirty="0"/>
              <a:t> to handle the discontinuity that we identified in step 2.</a:t>
            </a:r>
            <a:endParaRPr lang="zh-CN" altLang="en-US"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16</a:t>
            </a:fld>
            <a:endParaRPr lang="zh-CN" altLang="en-US"/>
          </a:p>
        </p:txBody>
      </p:sp>
    </p:spTree>
    <p:extLst>
      <p:ext uri="{BB962C8B-B14F-4D97-AF65-F5344CB8AC3E}">
        <p14:creationId xmlns:p14="http://schemas.microsoft.com/office/powerpoint/2010/main" val="234772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In order to avoid explicit handling of the boundary term, we apply the divergence theorem. Divergence theorem moves an integration over the boundary to an integrationg over its interior. In our case, this interior is the visible parts of the emitter. The problem that arises from applying divergence theorem is that previously, the velocity is defined everywhere on the boundary. However, the velocity is not uniquely defined for the interior, neither the occluded area nor the visible area. </a:t>
            </a:r>
            <a:endParaRPr lang="zh-CN" altLang="en-US"/>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17</a:t>
            </a:fld>
            <a:endParaRPr lang="zh-CN" altLang="en-US"/>
          </a:p>
        </p:txBody>
      </p:sp>
    </p:spTree>
    <p:extLst>
      <p:ext uri="{BB962C8B-B14F-4D97-AF65-F5344CB8AC3E}">
        <p14:creationId xmlns:p14="http://schemas.microsoft.com/office/powerpoint/2010/main" val="1477206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start by noticing that there is a way to define a discontinuous velocity in the occluded area. The velocity can be set to be the same as the moving shadow.</a:t>
            </a:r>
            <a:endParaRPr lang="zh-CN" altLang="en-US"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18</a:t>
            </a:fld>
            <a:endParaRPr lang="zh-CN" altLang="en-US"/>
          </a:p>
        </p:txBody>
      </p:sp>
    </p:spTree>
    <p:extLst>
      <p:ext uri="{BB962C8B-B14F-4D97-AF65-F5344CB8AC3E}">
        <p14:creationId xmlns:p14="http://schemas.microsoft.com/office/powerpoint/2010/main" val="1404318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However, a discontinuous velocity is not enough. In order to apply the divergence theorem, the velocity has to satisfy 2 main properties. First, it must agree with the boundary velocity when the point where we evaluate the velocity approaches boundary. Therefore, we cannot apply simple interpolation techniques like gaussian blurring. Furthermore, the velocity has to be C-0 continuous, so that we can calculate the divergence of the velocity. Therefore, our desired continuous velocity is shown in the animation on the right. We would like to find a way to smoothly interpolate the velocity into the visible area while satisfying the 2 properties here.</a:t>
            </a:r>
            <a:endParaRPr lang="zh-CN" altLang="en-US"/>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19</a:t>
            </a:fld>
            <a:endParaRPr lang="zh-CN" altLang="en-US"/>
          </a:p>
        </p:txBody>
      </p:sp>
    </p:spTree>
    <p:extLst>
      <p:ext uri="{BB962C8B-B14F-4D97-AF65-F5344CB8AC3E}">
        <p14:creationId xmlns:p14="http://schemas.microsoft.com/office/powerpoint/2010/main" val="1151136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In order to achive such interpolation, we apply a convolution of the velocity using a harmonic weight. In practice, we estimate this convolution using monte carlo estimation. We first sample a few auxiliary points around the point of interest, evaluate the discontinuous velocity at the auxiliary points, and interpolate between these velocities. Here, the harmonic weight w is designed to satisfy the properties required by divergence theorem, and please refer to our paper for more details of this weight function.</a:t>
            </a:r>
            <a:endParaRPr lang="zh-CN" altLang="en-US"/>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20</a:t>
            </a:fld>
            <a:endParaRPr lang="zh-CN" altLang="en-US"/>
          </a:p>
        </p:txBody>
      </p:sp>
    </p:spTree>
    <p:extLst>
      <p:ext uri="{BB962C8B-B14F-4D97-AF65-F5344CB8AC3E}">
        <p14:creationId xmlns:p14="http://schemas.microsoft.com/office/powerpoint/2010/main" val="1328211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Physics-based differentiable rendering is the task of numerically </a:t>
            </a:r>
            <a:r>
              <a:rPr lang="en-US" altLang="zh-CN"/>
              <a:t>computing gradient </a:t>
            </a:r>
            <a:r>
              <a:rPr lang="en-US" altLang="zh-CN" dirty="0"/>
              <a:t>of images with respect to arbitrary scene parameters such as object shape and </a:t>
            </a:r>
            <a:r>
              <a:rPr lang="en-US" altLang="zh-CN"/>
              <a:t>materials. </a:t>
            </a:r>
            <a:r>
              <a:rPr lang="en-US" altLang="zh-CN" b="0" i="0">
                <a:solidFill>
                  <a:srgbClr val="374151"/>
                </a:solidFill>
                <a:effectLst/>
                <a:latin typeface="Söhne"/>
              </a:rPr>
              <a:t>It leverages these gradients to back-propagate information, enabling the extraction of three-dimensional details from two-dimensional images."</a:t>
            </a:r>
            <a:endParaRPr lang="zh-CN" altLang="en-US"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3</a:t>
            </a:fld>
            <a:endParaRPr lang="zh-CN" altLang="en-US"/>
          </a:p>
        </p:txBody>
      </p:sp>
    </p:spTree>
    <p:extLst>
      <p:ext uri="{BB962C8B-B14F-4D97-AF65-F5344CB8AC3E}">
        <p14:creationId xmlns:p14="http://schemas.microsoft.com/office/powerpoint/2010/main" val="2923075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So far, we have derived our method in the direct illumination case. And we would like to highlight a few differences between our method and the original WAS proposed by Bangaru et al. Firstly, our method applies warped-area reparametrization on top of material form reparametrization, while the original WAS only applies warped area sampling. Secondly, due to the material form reparametrization, our method only needs to handle visibility boundaries, while the original WAS needs to handle all types of boundaries. Lastly, our method uses an empirically more robust harmonic weight.</a:t>
            </a:r>
            <a:endParaRPr lang="zh-CN" altLang="en-US"/>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21</a:t>
            </a:fld>
            <a:endParaRPr lang="zh-CN" altLang="en-US"/>
          </a:p>
        </p:txBody>
      </p:sp>
    </p:spTree>
    <p:extLst>
      <p:ext uri="{BB962C8B-B14F-4D97-AF65-F5344CB8AC3E}">
        <p14:creationId xmlns:p14="http://schemas.microsoft.com/office/powerpoint/2010/main" val="720569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Now that we have established our method in the one-bounce case, we can extend our method to multiple-bounces.</a:t>
            </a:r>
            <a:endParaRPr lang="zh-CN" altLang="en-US"/>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22</a:t>
            </a:fld>
            <a:endParaRPr lang="zh-CN" altLang="en-US"/>
          </a:p>
        </p:txBody>
      </p:sp>
    </p:spTree>
    <p:extLst>
      <p:ext uri="{BB962C8B-B14F-4D97-AF65-F5344CB8AC3E}">
        <p14:creationId xmlns:p14="http://schemas.microsoft.com/office/powerpoint/2010/main" val="200342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We note that by using the material form reparametrization, the formulation in one-bounce can be easily extended to multiple-bounces. The formulation in multiple bounces requires us to evaluate the sum of divergence over all path segments. Furthermore, we show that this sum can be calculated efficiently by calculating prefix-sums, and we can eventually derive an O(n^2) BDPT and an O(n) path tracing algorithm, which are the same complexities as forward rendering. Therefore, the sum over all path segments will not affect the big-O complexity of path sampling algorithms in forward rendering. Please see the paper for more details of the derivations.</a:t>
            </a:r>
            <a:endParaRPr lang="zh-CN" altLang="en-US"/>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23</a:t>
            </a:fld>
            <a:endParaRPr lang="zh-CN" altLang="en-US"/>
          </a:p>
        </p:txBody>
      </p:sp>
    </p:spTree>
    <p:extLst>
      <p:ext uri="{BB962C8B-B14F-4D97-AF65-F5344CB8AC3E}">
        <p14:creationId xmlns:p14="http://schemas.microsoft.com/office/powerpoint/2010/main" val="2637516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Here we visualize the process of calculating the boundary term in our method. For a path x1, x2, x3, x4 sampled using any method, we evaluate the divergence term for every path segment…</a:t>
            </a:r>
            <a:endParaRPr lang="zh-CN" altLang="en-US"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24</a:t>
            </a:fld>
            <a:endParaRPr lang="zh-CN" altLang="en-US"/>
          </a:p>
        </p:txBody>
      </p:sp>
    </p:spTree>
    <p:extLst>
      <p:ext uri="{BB962C8B-B14F-4D97-AF65-F5344CB8AC3E}">
        <p14:creationId xmlns:p14="http://schemas.microsoft.com/office/powerpoint/2010/main" val="237158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And we sum them up to get the boundary term, without detecting or sampling any boundary.</a:t>
            </a:r>
            <a:endParaRPr lang="zh-CN" altLang="en-US"/>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26</a:t>
            </a:fld>
            <a:endParaRPr lang="zh-CN" altLang="en-US"/>
          </a:p>
        </p:txBody>
      </p:sp>
    </p:spTree>
    <p:extLst>
      <p:ext uri="{BB962C8B-B14F-4D97-AF65-F5344CB8AC3E}">
        <p14:creationId xmlns:p14="http://schemas.microsoft.com/office/powerpoint/2010/main" val="4057439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Here we show some results in our paper.</a:t>
            </a:r>
            <a:endParaRPr lang="zh-CN" altLang="en-US"/>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27</a:t>
            </a:fld>
            <a:endParaRPr lang="zh-CN" altLang="en-US"/>
          </a:p>
        </p:txBody>
      </p:sp>
    </p:spTree>
    <p:extLst>
      <p:ext uri="{BB962C8B-B14F-4D97-AF65-F5344CB8AC3E}">
        <p14:creationId xmlns:p14="http://schemas.microsoft.com/office/powerpoint/2010/main" val="2272847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This scene shows a statue illuminated by a star-shaped emitter, and we optimize the position of the emitter. We compare our method on the top row to the original warped-area sampling in the bottom row. Because we use material form reparametrization and we don’t need to handle emitter boundaries, our method is performes better than the original warped area sampling.</a:t>
            </a:r>
            <a:endParaRPr lang="zh-CN" altLang="en-US"/>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28</a:t>
            </a:fld>
            <a:endParaRPr lang="zh-CN" altLang="en-US"/>
          </a:p>
        </p:txBody>
      </p:sp>
    </p:spTree>
    <p:extLst>
      <p:ext uri="{BB962C8B-B14F-4D97-AF65-F5344CB8AC3E}">
        <p14:creationId xmlns:p14="http://schemas.microsoft.com/office/powerpoint/2010/main" val="2937586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this experiment we use a </a:t>
            </a:r>
            <a:r>
              <a:rPr lang="en-US" altLang="zh-CN" dirty="0" err="1"/>
              <a:t>cornell</a:t>
            </a:r>
            <a:r>
              <a:rPr lang="en-US" altLang="zh-CN" dirty="0"/>
              <a:t> box with an area light facing up. This makes the lighting indirect-dominant, and requires BDPT to render. We optimize the shape of the object, and our </a:t>
            </a:r>
            <a:r>
              <a:rPr lang="en-US" altLang="zh-CN" dirty="0" err="1"/>
              <a:t>bidirection</a:t>
            </a:r>
            <a:r>
              <a:rPr lang="en-US" altLang="zh-CN" dirty="0"/>
              <a:t> algorithm on the top row performs better than unidirectional </a:t>
            </a:r>
            <a:r>
              <a:rPr lang="en-US" altLang="zh-CN" dirty="0" err="1"/>
              <a:t>vesion</a:t>
            </a:r>
            <a:r>
              <a:rPr lang="en-US" altLang="zh-CN" dirty="0"/>
              <a:t> of our method and the original WAS.</a:t>
            </a:r>
            <a:endParaRPr lang="zh-CN" altLang="en-US"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29</a:t>
            </a:fld>
            <a:endParaRPr lang="zh-CN" altLang="en-US"/>
          </a:p>
        </p:txBody>
      </p:sp>
    </p:spTree>
    <p:extLst>
      <p:ext uri="{BB962C8B-B14F-4D97-AF65-F5344CB8AC3E}">
        <p14:creationId xmlns:p14="http://schemas.microsoft.com/office/powerpoint/2010/main" val="1832357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this experiment we optimize the shape of an object inside a smooth glass, illuminated by an area light. The scene involves specular reflection which makes explicit sampling of boundary difficult. Our method on the top row utilizes importance sampling in forward rendering, and therefore is capable of handling this scene without any guiding data structure.</a:t>
            </a:r>
            <a:endParaRPr lang="zh-CN" altLang="en-US"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30</a:t>
            </a:fld>
            <a:endParaRPr lang="zh-CN" altLang="en-US"/>
          </a:p>
        </p:txBody>
      </p:sp>
    </p:spTree>
    <p:extLst>
      <p:ext uri="{BB962C8B-B14F-4D97-AF65-F5344CB8AC3E}">
        <p14:creationId xmlns:p14="http://schemas.microsoft.com/office/powerpoint/2010/main" val="1795777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this experiment we optimize the shape of an object that is illuminated by an emitter inside a glossy lightbulb. The scene involves specular reflection and requires BDPT to render. Our method on the top row </a:t>
            </a:r>
            <a:r>
              <a:rPr lang="en-US" altLang="zh-CN" dirty="0" err="1"/>
              <a:t>outperformes</a:t>
            </a:r>
            <a:r>
              <a:rPr lang="en-US" altLang="zh-CN" dirty="0"/>
              <a:t> the PSDR with </a:t>
            </a:r>
            <a:r>
              <a:rPr lang="en-US" altLang="zh-CN" dirty="0" err="1"/>
              <a:t>aq</a:t>
            </a:r>
            <a:r>
              <a:rPr lang="en-US" altLang="zh-CN" dirty="0"/>
              <a:t> guiding, which is the state of the art in explicitly sampling boundaries.</a:t>
            </a:r>
            <a:endParaRPr lang="zh-CN" altLang="en-US"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31</a:t>
            </a:fld>
            <a:endParaRPr lang="zh-CN" altLang="en-US"/>
          </a:p>
        </p:txBody>
      </p:sp>
    </p:spTree>
    <p:extLst>
      <p:ext uri="{BB962C8B-B14F-4D97-AF65-F5344CB8AC3E}">
        <p14:creationId xmlns:p14="http://schemas.microsoft.com/office/powerpoint/2010/main" val="3338612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0" i="0" dirty="0">
                <a:solidFill>
                  <a:srgbClr val="374151"/>
                </a:solidFill>
                <a:effectLst/>
                <a:latin typeface="Söhne"/>
              </a:rPr>
              <a:t>The growing trend in physics-based differentiable rendering is partly due to its ability to backpropagate through light transport equation, which unlocks a wide range of applications</a:t>
            </a:r>
            <a:r>
              <a:rPr lang="en-US" altLang="zh-CN" dirty="0"/>
              <a:t>. Such backpropagated gradients enable gradient-based optimization such as inverse rendering, but more importantly, it also provides us with a brand new way to integrate physics into probabilistic inferences or deep learning pipelines.</a:t>
            </a:r>
            <a:endParaRPr lang="zh-CN" altLang="en-US"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4</a:t>
            </a:fld>
            <a:endParaRPr lang="zh-CN" altLang="en-US"/>
          </a:p>
        </p:txBody>
      </p:sp>
    </p:spTree>
    <p:extLst>
      <p:ext uri="{BB962C8B-B14F-4D97-AF65-F5344CB8AC3E}">
        <p14:creationId xmlns:p14="http://schemas.microsoft.com/office/powerpoint/2010/main" val="1957126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Our method also has a few limitations,. In the future we may try to extend our method to consider volumetric light transport, use more efficient path sampling techniques than BDPT, or investigate reparametrization for implicit geometries like SDFs.</a:t>
            </a:r>
            <a:endParaRPr lang="zh-CN" altLang="en-US"/>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32</a:t>
            </a:fld>
            <a:endParaRPr lang="zh-CN" altLang="en-US"/>
          </a:p>
        </p:txBody>
      </p:sp>
    </p:spTree>
    <p:extLst>
      <p:ext uri="{BB962C8B-B14F-4D97-AF65-F5344CB8AC3E}">
        <p14:creationId xmlns:p14="http://schemas.microsoft.com/office/powerpoint/2010/main" val="3891721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In conclusion, in this paper we Formulated reparameterized differential path integrals.</a:t>
            </a:r>
          </a:p>
          <a:p>
            <a:r>
              <a:rPr lang="en-US" altLang="zh-CN"/>
              <a:t>Enabled advanced Monte Carlo estimators without explicit discontinuity handling.</a:t>
            </a:r>
          </a:p>
          <a:p>
            <a:r>
              <a:rPr lang="en-US" altLang="zh-CN"/>
              <a:t>Validated with rendering and inverse rendering tests.</a:t>
            </a:r>
            <a:endParaRPr lang="zh-CN" altLang="en-US"/>
          </a:p>
          <a:p>
            <a:endParaRPr lang="zh-CN" altLang="en-US"/>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33</a:t>
            </a:fld>
            <a:endParaRPr lang="zh-CN" altLang="en-US"/>
          </a:p>
        </p:txBody>
      </p:sp>
    </p:spTree>
    <p:extLst>
      <p:ext uri="{BB962C8B-B14F-4D97-AF65-F5344CB8AC3E}">
        <p14:creationId xmlns:p14="http://schemas.microsoft.com/office/powerpoint/2010/main" val="1500540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thank the many people and organizations who fund or helped improve this paper. Our code will be released soon in our project page, thank you!</a:t>
            </a:r>
            <a:endParaRPr lang="zh-CN" altLang="en-US"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34</a:t>
            </a:fld>
            <a:endParaRPr lang="zh-CN" altLang="en-US"/>
          </a:p>
        </p:txBody>
      </p:sp>
    </p:spTree>
    <p:extLst>
      <p:ext uri="{BB962C8B-B14F-4D97-AF65-F5344CB8AC3E}">
        <p14:creationId xmlns:p14="http://schemas.microsoft.com/office/powerpoint/2010/main" val="308501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However, differentiable rendering remains a difficult problems. A </a:t>
            </a:r>
            <a:r>
              <a:rPr lang="en-US" altLang="zh-CN" dirty="0"/>
              <a:t>key challenge in differentiable rendering </a:t>
            </a:r>
            <a:r>
              <a:rPr lang="en-US" altLang="zh-CN"/>
              <a:t>is in computing </a:t>
            </a:r>
            <a:r>
              <a:rPr lang="en-US" altLang="zh-CN" dirty="0"/>
              <a:t>derivatives with respect to object </a:t>
            </a:r>
            <a:r>
              <a:rPr lang="en-US" altLang="zh-CN"/>
              <a:t>geometry. This is because such geometry affects visibility and integration domain which introduces discontinuities and will lead to severely biased gradients if not handled properly. Furthermore, such discontinuities are often hard to handle, as discontinuities in scene can be hard to detect or sample from.</a:t>
            </a:r>
            <a:endParaRPr lang="zh-CN" altLang="en-US"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5</a:t>
            </a:fld>
            <a:endParaRPr lang="zh-CN" altLang="en-US"/>
          </a:p>
        </p:txBody>
      </p:sp>
    </p:spTree>
    <p:extLst>
      <p:ext uri="{BB962C8B-B14F-4D97-AF65-F5344CB8AC3E}">
        <p14:creationId xmlns:p14="http://schemas.microsoft.com/office/powerpoint/2010/main" val="3494970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So far, two </a:t>
            </a:r>
            <a:r>
              <a:rPr lang="en-US" altLang="zh-CN" dirty="0"/>
              <a:t>categories of techniques have been proposed </a:t>
            </a:r>
            <a:r>
              <a:rPr lang="en-US" altLang="zh-CN"/>
              <a:t>for handling discontinuities.</a:t>
            </a:r>
            <a:endParaRPr lang="en-US" altLang="zh-CN" dirty="0"/>
          </a:p>
          <a:p>
            <a:r>
              <a:rPr lang="en-US" altLang="zh-CN" dirty="0"/>
              <a:t>The first category explicitly </a:t>
            </a:r>
            <a:r>
              <a:rPr lang="en-US" altLang="zh-CN"/>
              <a:t>samples on the discontinuities. This requires us to have sufficient knowledge on where discontinuity boundaries exists in the scene. The state of the art for this category is Physically-based Differentiabl Rendering proposed by Zhang et al. in 2020. Their work re-formulated the differential light transport equation in path space to support advanced path sampling techniques like BDPT. However, in their method, some non-trivial data structure is required for efficient sampling of discontinuity.</a:t>
            </a:r>
            <a:endParaRPr lang="en-US" altLang="zh-CN" dirty="0"/>
          </a:p>
          <a:p>
            <a:r>
              <a:rPr lang="en-US" altLang="zh-CN" dirty="0"/>
              <a:t>The second category reparametrizes the </a:t>
            </a:r>
            <a:r>
              <a:rPr lang="en-US" altLang="zh-CN"/>
              <a:t>rendering integrals before estimating the integrals. Through clever designs of reparametrizations, we’re able to avoid explicit handling of discontinuities. The state of the art for this category is Warped-Area Sampling proposed by Bangaru et al. in 2020. Their method provides unbiased gradient without having to explicitly sample from discontinuities. However, their method in only derived in spherical domain, and hence is limited to unidirectional Path Tracing</a:t>
            </a:r>
            <a:endParaRPr lang="en-US" altLang="zh-CN"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6</a:t>
            </a:fld>
            <a:endParaRPr lang="zh-CN" altLang="en-US"/>
          </a:p>
        </p:txBody>
      </p:sp>
    </p:spTree>
    <p:extLst>
      <p:ext uri="{BB962C8B-B14F-4D97-AF65-F5344CB8AC3E}">
        <p14:creationId xmlns:p14="http://schemas.microsoft.com/office/powerpoint/2010/main" val="1499367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Our method falls into the second category, and we have two main contributions presented in our paper. First, we propose a new formulation that enjoys the benefits of both differential path integrals and warped-area reparameterization. Second, we designed new Monte Carlo estimators based on the formulation. The new formulation allows us to extend the second category to path space, enabling more complicated path sampling techniques such as BDPT without needing to explicitly handle discontinuities.</a:t>
            </a:r>
            <a:endParaRPr lang="zh-CN" altLang="en-US"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7</a:t>
            </a:fld>
            <a:endParaRPr lang="zh-CN" altLang="en-US"/>
          </a:p>
        </p:txBody>
      </p:sp>
    </p:spTree>
    <p:extLst>
      <p:ext uri="{BB962C8B-B14F-4D97-AF65-F5344CB8AC3E}">
        <p14:creationId xmlns:p14="http://schemas.microsoft.com/office/powerpoint/2010/main" val="760614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Shown here is a preview of our results. The left scene shows optimizing an object inside a glass with inverse rendering, and the right side shows an object illuminated by an emitter inside a glass lightbulb. Both scenes require Bidirectional Path Tracing and involves specular objects, which makes discontinuity handling and path sampling very difficult. Our method still produces low variance gradients for reconstructing the shape.</a:t>
            </a:r>
            <a:endParaRPr lang="zh-CN" altLang="en-US" dirty="0"/>
          </a:p>
          <a:p>
            <a:endParaRPr lang="zh-CN" altLang="en-US"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8</a:t>
            </a:fld>
            <a:endParaRPr lang="zh-CN" altLang="en-US"/>
          </a:p>
        </p:txBody>
      </p:sp>
    </p:spTree>
    <p:extLst>
      <p:ext uri="{BB962C8B-B14F-4D97-AF65-F5344CB8AC3E}">
        <p14:creationId xmlns:p14="http://schemas.microsoft.com/office/powerpoint/2010/main" val="1256383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introduce our method by studying a one-bounce light transport setup. This setup will provide enough intuition to understand our method and can be easily extended to multiple-bounces.</a:t>
            </a:r>
            <a:endParaRPr lang="zh-CN" altLang="en-US"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9</a:t>
            </a:fld>
            <a:endParaRPr lang="zh-CN" altLang="en-US"/>
          </a:p>
        </p:txBody>
      </p:sp>
    </p:spTree>
    <p:extLst>
      <p:ext uri="{BB962C8B-B14F-4D97-AF65-F5344CB8AC3E}">
        <p14:creationId xmlns:p14="http://schemas.microsoft.com/office/powerpoint/2010/main" val="1658384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Let's start by considering a scene, where the camera looks at a plane that is directly illuminated by the emitter, on which we consider a single </a:t>
            </a:r>
            <a:r>
              <a:rPr lang="en-US" altLang="zh-CN" dirty="0" err="1"/>
              <a:t>shaging</a:t>
            </a:r>
            <a:r>
              <a:rPr lang="en-US" altLang="zh-CN" dirty="0"/>
              <a:t> point y. An </a:t>
            </a:r>
            <a:r>
              <a:rPr lang="en-US" altLang="zh-CN" dirty="0" err="1"/>
              <a:t>occluder</a:t>
            </a:r>
            <a:r>
              <a:rPr lang="en-US" altLang="zh-CN" dirty="0"/>
              <a:t> above the plane is partly blocking the emitter, causing the blue region on the emitter to be invisible from y. We can use the rendering equation to calculate the brightness of y, which equals to an integration over the emitter. </a:t>
            </a:r>
            <a:endParaRPr lang="zh-CN" altLang="en-US" dirty="0"/>
          </a:p>
        </p:txBody>
      </p:sp>
      <p:sp>
        <p:nvSpPr>
          <p:cNvPr id="4" name="Slide Number Placeholder 3"/>
          <p:cNvSpPr>
            <a:spLocks noGrp="1"/>
          </p:cNvSpPr>
          <p:nvPr>
            <p:ph type="sldNum" sz="quarter" idx="5"/>
          </p:nvPr>
        </p:nvSpPr>
        <p:spPr/>
        <p:txBody>
          <a:bodyPr/>
          <a:lstStyle/>
          <a:p>
            <a:fld id="{8A0F039B-BC9C-4659-A7E1-8D14BE84C51C}" type="slidenum">
              <a:rPr lang="zh-CN" altLang="en-US" smtClean="0"/>
              <a:t>10</a:t>
            </a:fld>
            <a:endParaRPr lang="zh-CN" altLang="en-US"/>
          </a:p>
        </p:txBody>
      </p:sp>
    </p:spTree>
    <p:extLst>
      <p:ext uri="{BB962C8B-B14F-4D97-AF65-F5344CB8AC3E}">
        <p14:creationId xmlns:p14="http://schemas.microsoft.com/office/powerpoint/2010/main" val="868999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08BFA-E5EB-EC4E-A192-25D70392DD69}"/>
              </a:ext>
            </a:extLst>
          </p:cNvPr>
          <p:cNvSpPr>
            <a:spLocks noGrp="1"/>
          </p:cNvSpPr>
          <p:nvPr>
            <p:ph type="ctrTitle"/>
          </p:nvPr>
        </p:nvSpPr>
        <p:spPr>
          <a:xfrm>
            <a:off x="910897" y="1276710"/>
            <a:ext cx="7927675" cy="2204718"/>
          </a:xfrm>
          <a:prstGeom prst="rect">
            <a:avLst/>
          </a:prstGeom>
        </p:spPr>
        <p:txBody>
          <a:bodyPr anchor="t" anchorCtr="0">
            <a:normAutofit/>
          </a:bodyPr>
          <a:lstStyle>
            <a:lvl1pPr algn="l">
              <a:defRPr sz="5000" b="1" i="0" baseline="0">
                <a:solidFill>
                  <a:srgbClr val="FF8261"/>
                </a:solidFill>
                <a:latin typeface="Roboto" pitchFamily="2" charset="0"/>
              </a:defRPr>
            </a:lvl1pPr>
          </a:lstStyle>
          <a:p>
            <a:r>
              <a:rPr lang="en-US" altLang="zh-CN"/>
              <a:t>Click to edit Master title style</a:t>
            </a:r>
            <a:endParaRPr lang="en-US" dirty="0"/>
          </a:p>
        </p:txBody>
      </p:sp>
      <p:pic>
        <p:nvPicPr>
          <p:cNvPr id="9" name="Picture 8" descr="A logo with text on it&#10;&#10;Description automatically generated">
            <a:extLst>
              <a:ext uri="{FF2B5EF4-FFF2-40B4-BE49-F238E27FC236}">
                <a16:creationId xmlns:a16="http://schemas.microsoft.com/office/drawing/2014/main" id="{398B240B-B082-7375-8EF3-0121FC069F55}"/>
              </a:ext>
            </a:extLst>
          </p:cNvPr>
          <p:cNvPicPr>
            <a:picLocks noChangeAspect="1"/>
          </p:cNvPicPr>
          <p:nvPr/>
        </p:nvPicPr>
        <p:blipFill>
          <a:blip r:embed="rId2"/>
          <a:stretch>
            <a:fillRect/>
          </a:stretch>
        </p:blipFill>
        <p:spPr>
          <a:xfrm>
            <a:off x="9360379" y="341619"/>
            <a:ext cx="2212764" cy="2653845"/>
          </a:xfrm>
          <a:prstGeom prst="rect">
            <a:avLst/>
          </a:prstGeom>
        </p:spPr>
      </p:pic>
      <p:sp>
        <p:nvSpPr>
          <p:cNvPr id="13" name="Content Placeholder 12">
            <a:extLst>
              <a:ext uri="{FF2B5EF4-FFF2-40B4-BE49-F238E27FC236}">
                <a16:creationId xmlns:a16="http://schemas.microsoft.com/office/drawing/2014/main" id="{F7791028-E241-FF35-70FE-F9D3B33703D1}"/>
              </a:ext>
            </a:extLst>
          </p:cNvPr>
          <p:cNvSpPr>
            <a:spLocks noGrp="1"/>
          </p:cNvSpPr>
          <p:nvPr>
            <p:ph sz="quarter" idx="10"/>
          </p:nvPr>
        </p:nvSpPr>
        <p:spPr>
          <a:xfrm>
            <a:off x="910597" y="3864634"/>
            <a:ext cx="7927975" cy="1716656"/>
          </a:xfrm>
        </p:spPr>
        <p:txBody>
          <a:bodyPr>
            <a:normAutofit/>
          </a:bodyPr>
          <a:lstStyle>
            <a:lvl1pPr>
              <a:defRPr sz="2000"/>
            </a:lvl1pPr>
          </a:lstStyle>
          <a:p>
            <a:pPr lvl="0"/>
            <a:r>
              <a:rPr lang="en-US" altLang="zh-CN"/>
              <a:t>Click to edit Master text styles</a:t>
            </a:r>
          </a:p>
        </p:txBody>
      </p:sp>
    </p:spTree>
    <p:extLst>
      <p:ext uri="{BB962C8B-B14F-4D97-AF65-F5344CB8AC3E}">
        <p14:creationId xmlns:p14="http://schemas.microsoft.com/office/powerpoint/2010/main" val="231037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08BFA-E5EB-EC4E-A192-25D70392DD69}"/>
              </a:ext>
            </a:extLst>
          </p:cNvPr>
          <p:cNvSpPr>
            <a:spLocks noGrp="1"/>
          </p:cNvSpPr>
          <p:nvPr>
            <p:ph type="ctrTitle"/>
          </p:nvPr>
        </p:nvSpPr>
        <p:spPr>
          <a:xfrm>
            <a:off x="910897" y="2252544"/>
            <a:ext cx="7927675" cy="1481644"/>
          </a:xfrm>
          <a:prstGeom prst="rect">
            <a:avLst/>
          </a:prstGeom>
        </p:spPr>
        <p:txBody>
          <a:bodyPr anchor="t" anchorCtr="0">
            <a:normAutofit/>
          </a:bodyPr>
          <a:lstStyle>
            <a:lvl1pPr algn="l">
              <a:defRPr sz="4400" b="1" i="0" baseline="0">
                <a:solidFill>
                  <a:srgbClr val="FF8261"/>
                </a:solidFill>
                <a:latin typeface="Roboto" pitchFamily="2" charset="0"/>
              </a:defRPr>
            </a:lvl1pPr>
          </a:lstStyle>
          <a:p>
            <a:r>
              <a:rPr lang="en-US" altLang="zh-CN"/>
              <a:t>Click to edit Master title style</a:t>
            </a:r>
            <a:endParaRPr lang="en-US" dirty="0"/>
          </a:p>
        </p:txBody>
      </p:sp>
      <p:pic>
        <p:nvPicPr>
          <p:cNvPr id="9" name="Picture 8" descr="A logo with text on it&#10;&#10;Description automatically generated">
            <a:extLst>
              <a:ext uri="{FF2B5EF4-FFF2-40B4-BE49-F238E27FC236}">
                <a16:creationId xmlns:a16="http://schemas.microsoft.com/office/drawing/2014/main" id="{398B240B-B082-7375-8EF3-0121FC069F55}"/>
              </a:ext>
            </a:extLst>
          </p:cNvPr>
          <p:cNvPicPr>
            <a:picLocks noChangeAspect="1"/>
          </p:cNvPicPr>
          <p:nvPr/>
        </p:nvPicPr>
        <p:blipFill>
          <a:blip r:embed="rId2"/>
          <a:stretch>
            <a:fillRect/>
          </a:stretch>
        </p:blipFill>
        <p:spPr>
          <a:xfrm>
            <a:off x="9360836" y="341620"/>
            <a:ext cx="2212764" cy="2653845"/>
          </a:xfrm>
          <a:prstGeom prst="rect">
            <a:avLst/>
          </a:prstGeom>
        </p:spPr>
      </p:pic>
    </p:spTree>
    <p:extLst>
      <p:ext uri="{BB962C8B-B14F-4D97-AF65-F5344CB8AC3E}">
        <p14:creationId xmlns:p14="http://schemas.microsoft.com/office/powerpoint/2010/main" val="2608662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271C-9747-EEE4-619C-FEB6C16FDAAA}"/>
              </a:ext>
            </a:extLst>
          </p:cNvPr>
          <p:cNvSpPr>
            <a:spLocks noGrp="1"/>
          </p:cNvSpPr>
          <p:nvPr>
            <p:ph type="title"/>
          </p:nvPr>
        </p:nvSpPr>
        <p:spPr>
          <a:xfrm>
            <a:off x="247291" y="225244"/>
            <a:ext cx="11697418" cy="687298"/>
          </a:xfrm>
          <a:prstGeom prst="rect">
            <a:avLst/>
          </a:prstGeom>
        </p:spPr>
        <p:txBody>
          <a:bodyPr>
            <a:normAutofit/>
          </a:bodyPr>
          <a:lstStyle>
            <a:lvl1pPr>
              <a:defRPr sz="4000" b="1">
                <a:solidFill>
                  <a:srgbClr val="FF8261"/>
                </a:solidFill>
                <a:latin typeface="Arial" panose="020B0604020202020204" pitchFamily="34" charset="0"/>
                <a:cs typeface="Arial" panose="020B0604020202020204" pitchFamily="34" charset="0"/>
              </a:defRPr>
            </a:lvl1pPr>
          </a:lstStyle>
          <a:p>
            <a:r>
              <a:rPr lang="en-US" altLang="zh-CN"/>
              <a:t>Click to edit Master title style</a:t>
            </a:r>
            <a:endParaRPr lang="zh-CN" altLang="en-US"/>
          </a:p>
        </p:txBody>
      </p:sp>
      <p:sp>
        <p:nvSpPr>
          <p:cNvPr id="5" name="Text Placeholder 2">
            <a:extLst>
              <a:ext uri="{FF2B5EF4-FFF2-40B4-BE49-F238E27FC236}">
                <a16:creationId xmlns:a16="http://schemas.microsoft.com/office/drawing/2014/main" id="{215FBEBB-FF13-14A6-8009-3D10E2B8F478}"/>
              </a:ext>
            </a:extLst>
          </p:cNvPr>
          <p:cNvSpPr>
            <a:spLocks noGrp="1"/>
          </p:cNvSpPr>
          <p:nvPr>
            <p:ph idx="1"/>
          </p:nvPr>
        </p:nvSpPr>
        <p:spPr>
          <a:xfrm>
            <a:off x="247291" y="1121434"/>
            <a:ext cx="11697418" cy="5055529"/>
          </a:xfrm>
          <a:prstGeom prst="rect">
            <a:avLst/>
          </a:prstGeom>
        </p:spPr>
        <p:txBody>
          <a:bodyPr vert="horz" lIns="91440" tIns="45720" rIns="91440" bIns="45720" rtlCol="0">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TextBox 5">
            <a:extLst>
              <a:ext uri="{FF2B5EF4-FFF2-40B4-BE49-F238E27FC236}">
                <a16:creationId xmlns:a16="http://schemas.microsoft.com/office/drawing/2014/main" id="{4F97CEC0-4AFF-8DD9-5255-E6A06B5CDAE2}"/>
              </a:ext>
            </a:extLst>
          </p:cNvPr>
          <p:cNvSpPr txBox="1"/>
          <p:nvPr/>
        </p:nvSpPr>
        <p:spPr>
          <a:xfrm>
            <a:off x="11487533" y="6385855"/>
            <a:ext cx="436338" cy="338554"/>
          </a:xfrm>
          <a:prstGeom prst="rect">
            <a:avLst/>
          </a:prstGeom>
          <a:noFill/>
        </p:spPr>
        <p:txBody>
          <a:bodyPr wrap="none" rtlCol="0">
            <a:spAutoFit/>
          </a:bodyPr>
          <a:lstStyle/>
          <a:p>
            <a:pPr algn="r"/>
            <a:fld id="{EC5B7F13-F3E9-4760-9A6B-FF5761ABECEB}" type="slidenum">
              <a:rPr lang="zh-CN" altLang="en-US" sz="1600" smtClean="0">
                <a:latin typeface="Arial" panose="020B0604020202020204" pitchFamily="34" charset="0"/>
                <a:cs typeface="Arial" panose="020B0604020202020204" pitchFamily="34" charset="0"/>
              </a:rPr>
              <a:pPr algn="r"/>
              <a:t>‹#›</a:t>
            </a:fld>
            <a:endParaRPr lang="zh-CN" altLang="en-US" sz="1600">
              <a:latin typeface="Arial" panose="020B0604020202020204" pitchFamily="34" charset="0"/>
              <a:cs typeface="Arial" panose="020B0604020202020204" pitchFamily="34" charset="0"/>
            </a:endParaRPr>
          </a:p>
        </p:txBody>
      </p:sp>
      <p:pic>
        <p:nvPicPr>
          <p:cNvPr id="8" name="Picture 7" descr="A black background with orange letters&#10;&#10;Description automatically generated">
            <a:extLst>
              <a:ext uri="{FF2B5EF4-FFF2-40B4-BE49-F238E27FC236}">
                <a16:creationId xmlns:a16="http://schemas.microsoft.com/office/drawing/2014/main" id="{FD26F6A5-6B8F-902C-8711-07C0A6347B7E}"/>
              </a:ext>
            </a:extLst>
          </p:cNvPr>
          <p:cNvPicPr>
            <a:picLocks noChangeAspect="1"/>
          </p:cNvPicPr>
          <p:nvPr/>
        </p:nvPicPr>
        <p:blipFill>
          <a:blip r:embed="rId2"/>
          <a:stretch>
            <a:fillRect/>
          </a:stretch>
        </p:blipFill>
        <p:spPr>
          <a:xfrm>
            <a:off x="9440946" y="226943"/>
            <a:ext cx="2503763" cy="685599"/>
          </a:xfrm>
          <a:prstGeom prst="rect">
            <a:avLst/>
          </a:prstGeom>
        </p:spPr>
      </p:pic>
    </p:spTree>
    <p:extLst>
      <p:ext uri="{BB962C8B-B14F-4D97-AF65-F5344CB8AC3E}">
        <p14:creationId xmlns:p14="http://schemas.microsoft.com/office/powerpoint/2010/main" val="2360497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and content">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271C-9747-EEE4-619C-FEB6C16FDAAA}"/>
              </a:ext>
            </a:extLst>
          </p:cNvPr>
          <p:cNvSpPr>
            <a:spLocks noGrp="1"/>
          </p:cNvSpPr>
          <p:nvPr>
            <p:ph type="title"/>
          </p:nvPr>
        </p:nvSpPr>
        <p:spPr>
          <a:xfrm>
            <a:off x="247291" y="225244"/>
            <a:ext cx="11697418" cy="687298"/>
          </a:xfrm>
          <a:prstGeom prst="rect">
            <a:avLst/>
          </a:prstGeom>
        </p:spPr>
        <p:txBody>
          <a:bodyPr>
            <a:normAutofit/>
          </a:bodyPr>
          <a:lstStyle>
            <a:lvl1pPr>
              <a:defRPr sz="4000" b="1">
                <a:solidFill>
                  <a:srgbClr val="FF8261"/>
                </a:solidFill>
                <a:latin typeface="Arial" panose="020B0604020202020204" pitchFamily="34" charset="0"/>
                <a:cs typeface="Arial" panose="020B0604020202020204" pitchFamily="34" charset="0"/>
              </a:defRPr>
            </a:lvl1pPr>
          </a:lstStyle>
          <a:p>
            <a:r>
              <a:rPr lang="en-US" altLang="zh-CN"/>
              <a:t>Click to edit Master title style</a:t>
            </a:r>
            <a:endParaRPr lang="zh-CN" altLang="en-US"/>
          </a:p>
        </p:txBody>
      </p:sp>
      <p:sp>
        <p:nvSpPr>
          <p:cNvPr id="6" name="TextBox 5">
            <a:extLst>
              <a:ext uri="{FF2B5EF4-FFF2-40B4-BE49-F238E27FC236}">
                <a16:creationId xmlns:a16="http://schemas.microsoft.com/office/drawing/2014/main" id="{4F97CEC0-4AFF-8DD9-5255-E6A06B5CDAE2}"/>
              </a:ext>
            </a:extLst>
          </p:cNvPr>
          <p:cNvSpPr txBox="1"/>
          <p:nvPr/>
        </p:nvSpPr>
        <p:spPr>
          <a:xfrm>
            <a:off x="11487533" y="6385855"/>
            <a:ext cx="436338" cy="338554"/>
          </a:xfrm>
          <a:prstGeom prst="rect">
            <a:avLst/>
          </a:prstGeom>
          <a:noFill/>
        </p:spPr>
        <p:txBody>
          <a:bodyPr wrap="none" rtlCol="0">
            <a:spAutoFit/>
          </a:bodyPr>
          <a:lstStyle/>
          <a:p>
            <a:pPr algn="r"/>
            <a:fld id="{EC5B7F13-F3E9-4760-9A6B-FF5761ABECEB}" type="slidenum">
              <a:rPr lang="zh-CN" altLang="en-US" sz="1600" smtClean="0">
                <a:latin typeface="Arial" panose="020B0604020202020204" pitchFamily="34" charset="0"/>
                <a:cs typeface="Arial" panose="020B0604020202020204" pitchFamily="34" charset="0"/>
              </a:rPr>
              <a:pPr algn="r"/>
              <a:t>‹#›</a:t>
            </a:fld>
            <a:endParaRPr lang="zh-CN" altLang="en-US" sz="1600">
              <a:latin typeface="Arial" panose="020B0604020202020204" pitchFamily="34" charset="0"/>
              <a:cs typeface="Arial" panose="020B0604020202020204" pitchFamily="34" charset="0"/>
            </a:endParaRPr>
          </a:p>
        </p:txBody>
      </p:sp>
      <p:pic>
        <p:nvPicPr>
          <p:cNvPr id="3" name="Picture 2" descr="A black background with orange letters&#10;&#10;Description automatically generated">
            <a:extLst>
              <a:ext uri="{FF2B5EF4-FFF2-40B4-BE49-F238E27FC236}">
                <a16:creationId xmlns:a16="http://schemas.microsoft.com/office/drawing/2014/main" id="{45F8DE8F-93DB-2725-D462-08B2D7B35764}"/>
              </a:ext>
            </a:extLst>
          </p:cNvPr>
          <p:cNvPicPr>
            <a:picLocks noChangeAspect="1"/>
          </p:cNvPicPr>
          <p:nvPr/>
        </p:nvPicPr>
        <p:blipFill>
          <a:blip r:embed="rId2"/>
          <a:stretch>
            <a:fillRect/>
          </a:stretch>
        </p:blipFill>
        <p:spPr>
          <a:xfrm>
            <a:off x="9440946" y="226943"/>
            <a:ext cx="2503763" cy="685599"/>
          </a:xfrm>
          <a:prstGeom prst="rect">
            <a:avLst/>
          </a:prstGeom>
        </p:spPr>
      </p:pic>
    </p:spTree>
    <p:extLst>
      <p:ext uri="{BB962C8B-B14F-4D97-AF65-F5344CB8AC3E}">
        <p14:creationId xmlns:p14="http://schemas.microsoft.com/office/powerpoint/2010/main" val="2928375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271C-9747-EEE4-619C-FEB6C16FDAAA}"/>
              </a:ext>
            </a:extLst>
          </p:cNvPr>
          <p:cNvSpPr>
            <a:spLocks noGrp="1"/>
          </p:cNvSpPr>
          <p:nvPr>
            <p:ph type="title"/>
          </p:nvPr>
        </p:nvSpPr>
        <p:spPr>
          <a:xfrm>
            <a:off x="247291" y="225244"/>
            <a:ext cx="11697418" cy="687298"/>
          </a:xfrm>
          <a:prstGeom prst="rect">
            <a:avLst/>
          </a:prstGeom>
        </p:spPr>
        <p:txBody>
          <a:bodyPr>
            <a:normAutofit/>
          </a:bodyPr>
          <a:lstStyle>
            <a:lvl1pPr>
              <a:defRPr sz="4000" b="1">
                <a:solidFill>
                  <a:srgbClr val="FF8261"/>
                </a:solidFill>
                <a:latin typeface="Arial" panose="020B0604020202020204" pitchFamily="34" charset="0"/>
                <a:cs typeface="Arial" panose="020B0604020202020204" pitchFamily="34" charset="0"/>
              </a:defRPr>
            </a:lvl1pPr>
          </a:lstStyle>
          <a:p>
            <a:r>
              <a:rPr lang="en-US" altLang="zh-CN" dirty="0"/>
              <a:t>Click to edit Master title style</a:t>
            </a:r>
            <a:endParaRPr lang="zh-CN" altLang="en-US" dirty="0"/>
          </a:p>
        </p:txBody>
      </p:sp>
      <p:sp>
        <p:nvSpPr>
          <p:cNvPr id="6" name="TextBox 5">
            <a:extLst>
              <a:ext uri="{FF2B5EF4-FFF2-40B4-BE49-F238E27FC236}">
                <a16:creationId xmlns:a16="http://schemas.microsoft.com/office/drawing/2014/main" id="{4F97CEC0-4AFF-8DD9-5255-E6A06B5CDAE2}"/>
              </a:ext>
            </a:extLst>
          </p:cNvPr>
          <p:cNvSpPr txBox="1"/>
          <p:nvPr/>
        </p:nvSpPr>
        <p:spPr>
          <a:xfrm>
            <a:off x="11487533" y="6385855"/>
            <a:ext cx="436338" cy="338554"/>
          </a:xfrm>
          <a:prstGeom prst="rect">
            <a:avLst/>
          </a:prstGeom>
          <a:noFill/>
        </p:spPr>
        <p:txBody>
          <a:bodyPr wrap="none" rtlCol="0">
            <a:spAutoFit/>
          </a:bodyPr>
          <a:lstStyle/>
          <a:p>
            <a:pPr algn="r"/>
            <a:fld id="{EC5B7F13-F3E9-4760-9A6B-FF5761ABECEB}" type="slidenum">
              <a:rPr lang="zh-CN" altLang="en-US" sz="1600" smtClean="0">
                <a:latin typeface="Arial" panose="020B0604020202020204" pitchFamily="34" charset="0"/>
                <a:cs typeface="Arial" panose="020B0604020202020204" pitchFamily="34" charset="0"/>
              </a:rPr>
              <a:pPr algn="r"/>
              <a:t>‹#›</a:t>
            </a:fld>
            <a:endParaRPr lang="zh-CN" altLang="en-US" sz="1600">
              <a:latin typeface="Arial" panose="020B0604020202020204" pitchFamily="34" charset="0"/>
              <a:cs typeface="Arial" panose="020B0604020202020204" pitchFamily="34" charset="0"/>
            </a:endParaRPr>
          </a:p>
        </p:txBody>
      </p:sp>
      <p:pic>
        <p:nvPicPr>
          <p:cNvPr id="3" name="Picture 2" descr="A black background with orange letters&#10;&#10;Description automatically generated">
            <a:extLst>
              <a:ext uri="{FF2B5EF4-FFF2-40B4-BE49-F238E27FC236}">
                <a16:creationId xmlns:a16="http://schemas.microsoft.com/office/drawing/2014/main" id="{45F8DE8F-93DB-2725-D462-08B2D7B35764}"/>
              </a:ext>
            </a:extLst>
          </p:cNvPr>
          <p:cNvPicPr>
            <a:picLocks noChangeAspect="1"/>
          </p:cNvPicPr>
          <p:nvPr/>
        </p:nvPicPr>
        <p:blipFill>
          <a:blip r:embed="rId2"/>
          <a:stretch>
            <a:fillRect/>
          </a:stretch>
        </p:blipFill>
        <p:spPr>
          <a:xfrm>
            <a:off x="9440946" y="226943"/>
            <a:ext cx="2503763" cy="685599"/>
          </a:xfrm>
          <a:prstGeom prst="rect">
            <a:avLst/>
          </a:prstGeom>
        </p:spPr>
      </p:pic>
    </p:spTree>
    <p:extLst>
      <p:ext uri="{BB962C8B-B14F-4D97-AF65-F5344CB8AC3E}">
        <p14:creationId xmlns:p14="http://schemas.microsoft.com/office/powerpoint/2010/main" val="83403687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two column">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271C-9747-EEE4-619C-FEB6C16FDAAA}"/>
              </a:ext>
            </a:extLst>
          </p:cNvPr>
          <p:cNvSpPr>
            <a:spLocks noGrp="1"/>
          </p:cNvSpPr>
          <p:nvPr>
            <p:ph type="title"/>
          </p:nvPr>
        </p:nvSpPr>
        <p:spPr>
          <a:xfrm>
            <a:off x="247291" y="225244"/>
            <a:ext cx="11697418" cy="687298"/>
          </a:xfrm>
          <a:prstGeom prst="rect">
            <a:avLst/>
          </a:prstGeom>
        </p:spPr>
        <p:txBody>
          <a:bodyPr>
            <a:normAutofit/>
          </a:bodyPr>
          <a:lstStyle>
            <a:lvl1pPr>
              <a:defRPr sz="4000" b="1">
                <a:solidFill>
                  <a:srgbClr val="FF8261"/>
                </a:solidFill>
                <a:latin typeface="Arial" panose="020B0604020202020204" pitchFamily="34" charset="0"/>
                <a:cs typeface="Arial" panose="020B0604020202020204" pitchFamily="34" charset="0"/>
              </a:defRPr>
            </a:lvl1pPr>
          </a:lstStyle>
          <a:p>
            <a:r>
              <a:rPr lang="en-US" altLang="zh-CN"/>
              <a:t>Click to edit Master title style</a:t>
            </a:r>
            <a:endParaRPr lang="zh-CN" altLang="en-US"/>
          </a:p>
        </p:txBody>
      </p:sp>
      <p:pic>
        <p:nvPicPr>
          <p:cNvPr id="4" name="Picture 3" descr="A black background with orange letters&#10;&#10;Description automatically generated">
            <a:extLst>
              <a:ext uri="{FF2B5EF4-FFF2-40B4-BE49-F238E27FC236}">
                <a16:creationId xmlns:a16="http://schemas.microsoft.com/office/drawing/2014/main" id="{5F729B97-3FF2-0A0F-DBD8-41FD1DE89F06}"/>
              </a:ext>
            </a:extLst>
          </p:cNvPr>
          <p:cNvPicPr>
            <a:picLocks noChangeAspect="1"/>
          </p:cNvPicPr>
          <p:nvPr/>
        </p:nvPicPr>
        <p:blipFill>
          <a:blip r:embed="rId2"/>
          <a:stretch>
            <a:fillRect/>
          </a:stretch>
        </p:blipFill>
        <p:spPr>
          <a:xfrm>
            <a:off x="9440946" y="226943"/>
            <a:ext cx="2503763" cy="685599"/>
          </a:xfrm>
          <a:prstGeom prst="rect">
            <a:avLst/>
          </a:prstGeom>
        </p:spPr>
      </p:pic>
      <p:sp>
        <p:nvSpPr>
          <p:cNvPr id="6" name="TextBox 5">
            <a:extLst>
              <a:ext uri="{FF2B5EF4-FFF2-40B4-BE49-F238E27FC236}">
                <a16:creationId xmlns:a16="http://schemas.microsoft.com/office/drawing/2014/main" id="{4F97CEC0-4AFF-8DD9-5255-E6A06B5CDAE2}"/>
              </a:ext>
            </a:extLst>
          </p:cNvPr>
          <p:cNvSpPr txBox="1"/>
          <p:nvPr/>
        </p:nvSpPr>
        <p:spPr>
          <a:xfrm>
            <a:off x="11487533" y="6385855"/>
            <a:ext cx="436338" cy="338554"/>
          </a:xfrm>
          <a:prstGeom prst="rect">
            <a:avLst/>
          </a:prstGeom>
          <a:noFill/>
        </p:spPr>
        <p:txBody>
          <a:bodyPr wrap="none" rtlCol="0">
            <a:spAutoFit/>
          </a:bodyPr>
          <a:lstStyle/>
          <a:p>
            <a:pPr algn="r"/>
            <a:fld id="{EC5B7F13-F3E9-4760-9A6B-FF5761ABECEB}" type="slidenum">
              <a:rPr lang="zh-CN" altLang="en-US" sz="1600" smtClean="0">
                <a:latin typeface="Arial" panose="020B0604020202020204" pitchFamily="34" charset="0"/>
                <a:cs typeface="Arial" panose="020B0604020202020204" pitchFamily="34" charset="0"/>
              </a:rPr>
              <a:pPr algn="r"/>
              <a:t>‹#›</a:t>
            </a:fld>
            <a:endParaRPr lang="zh-CN" altLang="en-US" sz="160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C4B7D6DD-D67E-3958-1CA1-BEC9A40469C5}"/>
              </a:ext>
            </a:extLst>
          </p:cNvPr>
          <p:cNvSpPr>
            <a:spLocks noGrp="1"/>
          </p:cNvSpPr>
          <p:nvPr>
            <p:ph sz="half" idx="1"/>
          </p:nvPr>
        </p:nvSpPr>
        <p:spPr>
          <a:xfrm>
            <a:off x="247291" y="1108364"/>
            <a:ext cx="5772509" cy="4821463"/>
          </a:xfrm>
        </p:spPr>
        <p:txBody>
          <a:bodyPr>
            <a:normAutofit/>
          </a:bodyPr>
          <a:lstStyle>
            <a:lvl1pPr>
              <a:defRPr sz="2400" baseline="0">
                <a:solidFill>
                  <a:schemeClr val="tx1"/>
                </a:solidFill>
                <a:latin typeface="Roboto Cn" pitchFamily="2" charset="0"/>
              </a:defRPr>
            </a:lvl1pPr>
            <a:lvl2pPr>
              <a:defRPr sz="2000" baseline="0">
                <a:solidFill>
                  <a:schemeClr val="tx1"/>
                </a:solidFill>
                <a:latin typeface="Roboto Cn" pitchFamily="2" charset="0"/>
              </a:defRPr>
            </a:lvl2pPr>
            <a:lvl3pPr>
              <a:defRPr sz="2000" baseline="0">
                <a:solidFill>
                  <a:schemeClr val="tx1"/>
                </a:solidFill>
                <a:latin typeface="Roboto Cn" pitchFamily="2" charset="0"/>
              </a:defRPr>
            </a:lvl3pPr>
            <a:lvl4pPr>
              <a:defRPr sz="2000" baseline="0">
                <a:solidFill>
                  <a:schemeClr val="tx1"/>
                </a:solidFill>
                <a:latin typeface="Roboto Cn" pitchFamily="2" charset="0"/>
              </a:defRPr>
            </a:lvl4pPr>
            <a:lvl5pPr>
              <a:defRPr sz="2000" baseline="0">
                <a:solidFill>
                  <a:schemeClr val="tx1"/>
                </a:solidFill>
                <a:latin typeface="Roboto Cn" pitchFamily="2" charset="0"/>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9" name="Content Placeholder 3">
            <a:extLst>
              <a:ext uri="{FF2B5EF4-FFF2-40B4-BE49-F238E27FC236}">
                <a16:creationId xmlns:a16="http://schemas.microsoft.com/office/drawing/2014/main" id="{A5541A51-19C0-036B-E253-3BAA94B3D91E}"/>
              </a:ext>
            </a:extLst>
          </p:cNvPr>
          <p:cNvSpPr>
            <a:spLocks noGrp="1"/>
          </p:cNvSpPr>
          <p:nvPr>
            <p:ph sz="half" idx="2"/>
          </p:nvPr>
        </p:nvSpPr>
        <p:spPr>
          <a:xfrm>
            <a:off x="6172199" y="1108364"/>
            <a:ext cx="5751671" cy="4821463"/>
          </a:xfrm>
        </p:spPr>
        <p:txBody>
          <a:bodyPr>
            <a:normAutofit/>
          </a:bodyPr>
          <a:lstStyle>
            <a:lvl1pPr>
              <a:defRPr sz="2400" baseline="0">
                <a:solidFill>
                  <a:schemeClr val="tx1"/>
                </a:solidFill>
                <a:latin typeface="Roboto Cn" pitchFamily="2" charset="0"/>
              </a:defRPr>
            </a:lvl1pPr>
            <a:lvl2pPr>
              <a:defRPr sz="2000" baseline="0">
                <a:solidFill>
                  <a:schemeClr val="tx1"/>
                </a:solidFill>
                <a:latin typeface="Roboto Cn" pitchFamily="2" charset="0"/>
              </a:defRPr>
            </a:lvl2pPr>
            <a:lvl3pPr>
              <a:defRPr sz="2000" baseline="0">
                <a:solidFill>
                  <a:schemeClr val="tx1"/>
                </a:solidFill>
                <a:latin typeface="Roboto Cn" pitchFamily="2" charset="0"/>
              </a:defRPr>
            </a:lvl3pPr>
            <a:lvl4pPr>
              <a:defRPr sz="2000" baseline="0">
                <a:solidFill>
                  <a:schemeClr val="tx1"/>
                </a:solidFill>
                <a:latin typeface="Roboto Cn" pitchFamily="2" charset="0"/>
              </a:defRPr>
            </a:lvl4pPr>
            <a:lvl5pPr>
              <a:defRPr sz="2000" baseline="0">
                <a:solidFill>
                  <a:schemeClr val="tx1"/>
                </a:solidFill>
                <a:latin typeface="Roboto Cn" pitchFamily="2" charset="0"/>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Tree>
    <p:extLst>
      <p:ext uri="{BB962C8B-B14F-4D97-AF65-F5344CB8AC3E}">
        <p14:creationId xmlns:p14="http://schemas.microsoft.com/office/powerpoint/2010/main" val="11430641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2372B4-B160-CB7F-8650-7E7190B1D378}"/>
              </a:ext>
            </a:extLst>
          </p:cNvPr>
          <p:cNvSpPr>
            <a:spLocks noGrp="1"/>
          </p:cNvSpPr>
          <p:nvPr>
            <p:ph type="title"/>
          </p:nvPr>
        </p:nvSpPr>
        <p:spPr>
          <a:xfrm>
            <a:off x="247291" y="225244"/>
            <a:ext cx="11697418" cy="687298"/>
          </a:xfrm>
          <a:prstGeom prst="rect">
            <a:avLst/>
          </a:prstGeom>
        </p:spPr>
        <p:txBody>
          <a:bodyPr vert="horz" lIns="91440" tIns="45720" rIns="91440" bIns="45720" rtlCol="0" anchor="ctr">
            <a:normAutofit/>
          </a:bodyPr>
          <a:lstStyle/>
          <a:p>
            <a:r>
              <a:rPr kumimoji="0" lang="en-US" altLang="zh-CN" sz="4400" b="0" i="0" u="none" strike="noStrike" kern="1200" cap="none" spc="0" normalizeH="0" baseline="0" noProof="0">
                <a:ln>
                  <a:noFill/>
                </a:ln>
                <a:solidFill>
                  <a:prstClr val="white"/>
                </a:solidFill>
                <a:effectLst/>
                <a:uLnTx/>
                <a:uFillTx/>
                <a:latin typeface="Arial" panose="020B0604020202020204" pitchFamily="34" charset="0"/>
                <a:ea typeface="等线 Light" panose="02010600030101010101" pitchFamily="2" charset="-122"/>
                <a:cs typeface="Arial" panose="020B0604020202020204" pitchFamily="34" charset="0"/>
              </a:rPr>
              <a:t>Click to edit Master title style</a:t>
            </a:r>
            <a:endParaRPr lang="en-US"/>
          </a:p>
        </p:txBody>
      </p:sp>
      <p:sp>
        <p:nvSpPr>
          <p:cNvPr id="3" name="Text Placeholder 2">
            <a:extLst>
              <a:ext uri="{FF2B5EF4-FFF2-40B4-BE49-F238E27FC236}">
                <a16:creationId xmlns:a16="http://schemas.microsoft.com/office/drawing/2014/main" id="{746E3181-AAD6-D326-A472-44DD5FECC854}"/>
              </a:ext>
            </a:extLst>
          </p:cNvPr>
          <p:cNvSpPr>
            <a:spLocks noGrp="1"/>
          </p:cNvSpPr>
          <p:nvPr>
            <p:ph type="body" idx="1"/>
          </p:nvPr>
        </p:nvSpPr>
        <p:spPr>
          <a:xfrm>
            <a:off x="247291" y="1121434"/>
            <a:ext cx="11697417" cy="5055529"/>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TextBox 6">
            <a:extLst>
              <a:ext uri="{FF2B5EF4-FFF2-40B4-BE49-F238E27FC236}">
                <a16:creationId xmlns:a16="http://schemas.microsoft.com/office/drawing/2014/main" id="{E0A54F31-9310-0605-9313-879EAD1689FC}"/>
              </a:ext>
            </a:extLst>
          </p:cNvPr>
          <p:cNvSpPr txBox="1"/>
          <p:nvPr/>
        </p:nvSpPr>
        <p:spPr>
          <a:xfrm>
            <a:off x="247291" y="6379536"/>
            <a:ext cx="5682838" cy="338554"/>
          </a:xfrm>
          <a:prstGeom prst="rect">
            <a:avLst/>
          </a:prstGeom>
          <a:noFill/>
        </p:spPr>
        <p:txBody>
          <a:bodyPr wrap="none" rtlCol="0">
            <a:spAutoFit/>
          </a:bodyPr>
          <a:lstStyle/>
          <a:p>
            <a:pPr algn="l"/>
            <a:r>
              <a:rPr lang="en-US" altLang="zh-CN" sz="1600">
                <a:solidFill>
                  <a:srgbClr val="FF8261"/>
                </a:solidFill>
                <a:latin typeface="Arial" panose="020B0604020202020204" pitchFamily="34" charset="0"/>
                <a:cs typeface="Arial" panose="020B0604020202020204" pitchFamily="34" charset="0"/>
              </a:rPr>
              <a:t>Warped-Area Reparameterization of Differential Path Integral</a:t>
            </a:r>
            <a:endParaRPr lang="zh-CN" altLang="en-US" sz="1600">
              <a:solidFill>
                <a:srgbClr val="FF826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F3056C7-B250-2274-69E3-00267F21EA29}"/>
              </a:ext>
            </a:extLst>
          </p:cNvPr>
          <p:cNvSpPr txBox="1"/>
          <p:nvPr/>
        </p:nvSpPr>
        <p:spPr>
          <a:xfrm>
            <a:off x="11487533" y="6385855"/>
            <a:ext cx="436338" cy="338554"/>
          </a:xfrm>
          <a:prstGeom prst="rect">
            <a:avLst/>
          </a:prstGeom>
          <a:noFill/>
        </p:spPr>
        <p:txBody>
          <a:bodyPr wrap="none" rtlCol="0">
            <a:spAutoFit/>
          </a:bodyPr>
          <a:lstStyle/>
          <a:p>
            <a:pPr algn="r"/>
            <a:fld id="{EC5B7F13-F3E9-4760-9A6B-FF5761ABECEB}" type="slidenum">
              <a:rPr lang="zh-CN" altLang="en-US" sz="1600" smtClean="0">
                <a:solidFill>
                  <a:srgbClr val="FF8261"/>
                </a:solidFill>
                <a:latin typeface="Arial" panose="020B0604020202020204" pitchFamily="34" charset="0"/>
                <a:cs typeface="Arial" panose="020B0604020202020204" pitchFamily="34" charset="0"/>
              </a:rPr>
              <a:pPr algn="r"/>
              <a:t>‹#›</a:t>
            </a:fld>
            <a:endParaRPr lang="zh-CN" altLang="en-US" sz="1600">
              <a:solidFill>
                <a:srgbClr val="FF82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1303788"/>
      </p:ext>
    </p:extLst>
  </p:cSld>
  <p:clrMap bg1="dk1" tx1="lt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9" r:id="rId5"/>
    <p:sldLayoutId id="2147483668" r:id="rId6"/>
  </p:sldLayoutIdLst>
  <p:txStyles>
    <p:titleStyle>
      <a:lvl1pPr algn="l" defTabSz="914400" rtl="0" eaLnBrk="1" latinLnBrk="0" hangingPunct="1">
        <a:lnSpc>
          <a:spcPct val="90000"/>
        </a:lnSpc>
        <a:spcBef>
          <a:spcPct val="0"/>
        </a:spcBef>
        <a:buNone/>
        <a:defRPr sz="4400" b="1" kern="1200">
          <a:solidFill>
            <a:srgbClr val="FF826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0.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1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3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20.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1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1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90.png"/><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9.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0.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1.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33.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2.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30.png"/><Relationship Id="rId7" Type="http://schemas.openxmlformats.org/officeDocument/2006/relationships/image" Target="../media/image37.png"/><Relationship Id="rId2" Type="http://schemas.openxmlformats.org/officeDocument/2006/relationships/image" Target="../media/image420.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41.png"/><Relationship Id="rId4" Type="http://schemas.openxmlformats.org/officeDocument/2006/relationships/image" Target="../media/image44.pn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430.png"/><Relationship Id="rId7" Type="http://schemas.openxmlformats.org/officeDocument/2006/relationships/image" Target="../media/image37.png"/><Relationship Id="rId12"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41.png"/><Relationship Id="rId5" Type="http://schemas.openxmlformats.org/officeDocument/2006/relationships/image" Target="../media/image45.png"/><Relationship Id="rId10" Type="http://schemas.openxmlformats.org/officeDocument/2006/relationships/image" Target="../media/image47.png"/><Relationship Id="rId4" Type="http://schemas.openxmlformats.org/officeDocument/2006/relationships/image" Target="../media/image34.pn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36.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49.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50.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3.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4"/><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F9FA-9511-21FA-967A-6494DE3D79AB}"/>
              </a:ext>
            </a:extLst>
          </p:cNvPr>
          <p:cNvSpPr>
            <a:spLocks noGrp="1"/>
          </p:cNvSpPr>
          <p:nvPr>
            <p:ph type="ctrTitle"/>
          </p:nvPr>
        </p:nvSpPr>
        <p:spPr/>
        <p:txBody>
          <a:bodyPr/>
          <a:lstStyle/>
          <a:p>
            <a:r>
              <a:rPr lang="en-US" altLang="zh-CN" dirty="0"/>
              <a:t>Warped-Area Reparameterization of Differential Path Integrals</a:t>
            </a:r>
            <a:endParaRPr lang="zh-CN" altLang="en-US" dirty="0"/>
          </a:p>
        </p:txBody>
      </p:sp>
      <p:sp>
        <p:nvSpPr>
          <p:cNvPr id="3" name="Content Placeholder 2">
            <a:extLst>
              <a:ext uri="{FF2B5EF4-FFF2-40B4-BE49-F238E27FC236}">
                <a16:creationId xmlns:a16="http://schemas.microsoft.com/office/drawing/2014/main" id="{F97348E7-70A1-4D6C-B0BE-CB591B995B47}"/>
              </a:ext>
            </a:extLst>
          </p:cNvPr>
          <p:cNvSpPr>
            <a:spLocks noGrp="1"/>
          </p:cNvSpPr>
          <p:nvPr>
            <p:ph sz="quarter" idx="10"/>
          </p:nvPr>
        </p:nvSpPr>
        <p:spPr/>
        <p:txBody>
          <a:bodyPr/>
          <a:lstStyle/>
          <a:p>
            <a:pPr marL="0" indent="0">
              <a:buNone/>
            </a:pPr>
            <a:r>
              <a:rPr lang="en-US" altLang="zh-CN"/>
              <a:t>Peiyu Xu,	University of California, Irvine</a:t>
            </a:r>
          </a:p>
          <a:p>
            <a:pPr marL="0" indent="0">
              <a:buNone/>
            </a:pPr>
            <a:r>
              <a:rPr lang="en-US" altLang="zh-CN"/>
              <a:t>Sai Bangaru,	MIT CSAIL</a:t>
            </a:r>
          </a:p>
          <a:p>
            <a:pPr marL="0" indent="0">
              <a:buNone/>
            </a:pPr>
            <a:r>
              <a:rPr lang="en-US" altLang="zh-CN"/>
              <a:t>Tzu-Mao Li,	University of California, San Diego</a:t>
            </a:r>
          </a:p>
          <a:p>
            <a:pPr marL="0" indent="0">
              <a:buNone/>
            </a:pPr>
            <a:r>
              <a:rPr lang="en-US" altLang="zh-CN"/>
              <a:t>Shuang Zhao,	University of California, Irvine</a:t>
            </a:r>
            <a:endParaRPr lang="zh-CN" altLang="en-US"/>
          </a:p>
        </p:txBody>
      </p:sp>
      <p:sp>
        <p:nvSpPr>
          <p:cNvPr id="4" name="TextBox 3">
            <a:extLst>
              <a:ext uri="{FF2B5EF4-FFF2-40B4-BE49-F238E27FC236}">
                <a16:creationId xmlns:a16="http://schemas.microsoft.com/office/drawing/2014/main" id="{E8114830-F97C-4202-C254-A9C0F8655A30}"/>
              </a:ext>
            </a:extLst>
          </p:cNvPr>
          <p:cNvSpPr txBox="1"/>
          <p:nvPr/>
        </p:nvSpPr>
        <p:spPr>
          <a:xfrm>
            <a:off x="9055331" y="4898967"/>
            <a:ext cx="2667333" cy="369332"/>
          </a:xfrm>
          <a:prstGeom prst="rect">
            <a:avLst/>
          </a:prstGeom>
          <a:noFill/>
        </p:spPr>
        <p:txBody>
          <a:bodyPr wrap="none" rtlCol="0">
            <a:spAutoFit/>
          </a:bodyPr>
          <a:lstStyle/>
          <a:p>
            <a:r>
              <a:rPr lang="en-US" altLang="zh-CN"/>
              <a:t>Best Paper Award Winner!</a:t>
            </a:r>
            <a:endParaRPr lang="zh-CN" altLang="en-US"/>
          </a:p>
        </p:txBody>
      </p:sp>
    </p:spTree>
    <p:extLst>
      <p:ext uri="{BB962C8B-B14F-4D97-AF65-F5344CB8AC3E}">
        <p14:creationId xmlns:p14="http://schemas.microsoft.com/office/powerpoint/2010/main" val="799097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reeDSceneSetup">
            <a:hlinkClick r:id="" action="ppaction://media"/>
            <a:extLst>
              <a:ext uri="{FF2B5EF4-FFF2-40B4-BE49-F238E27FC236}">
                <a16:creationId xmlns:a16="http://schemas.microsoft.com/office/drawing/2014/main" id="{8D6725FB-A151-C64D-9862-40509DE0C5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57648" y="1601391"/>
            <a:ext cx="8134351" cy="4575572"/>
          </a:xfrm>
          <a:prstGeom prst="rect">
            <a:avLst/>
          </a:prstGeom>
        </p:spPr>
      </p:pic>
      <p:sp>
        <p:nvSpPr>
          <p:cNvPr id="2" name="Title 1">
            <a:extLst>
              <a:ext uri="{FF2B5EF4-FFF2-40B4-BE49-F238E27FC236}">
                <a16:creationId xmlns:a16="http://schemas.microsoft.com/office/drawing/2014/main" id="{E056E849-8C1A-7F6B-E3B8-B2278067354F}"/>
              </a:ext>
            </a:extLst>
          </p:cNvPr>
          <p:cNvSpPr>
            <a:spLocks noGrp="1"/>
          </p:cNvSpPr>
          <p:nvPr>
            <p:ph type="title"/>
          </p:nvPr>
        </p:nvSpPr>
        <p:spPr/>
        <p:txBody>
          <a:bodyPr/>
          <a:lstStyle/>
          <a:p>
            <a:r>
              <a:rPr lang="en-US" altLang="zh-CN"/>
              <a:t>One-Bounce Light Transport Setup</a:t>
            </a:r>
            <a:endParaRPr lang="zh-CN" altLang="en-US"/>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3C5D817B-067B-65AE-1136-97A8A66EE281}"/>
                  </a:ext>
                </a:extLst>
              </p:cNvPr>
              <p:cNvSpPr>
                <a:spLocks noGrp="1"/>
              </p:cNvSpPr>
              <p:nvPr>
                <p:ph idx="1"/>
              </p:nvPr>
            </p:nvSpPr>
            <p:spPr>
              <a:xfrm>
                <a:off x="247291" y="1121434"/>
                <a:ext cx="6864709" cy="5055529"/>
              </a:xfrm>
            </p:spPr>
            <p:txBody>
              <a:bodyPr/>
              <a:lstStyle/>
              <a:p>
                <a:r>
                  <a:rPr lang="en-US" altLang="zh-CN" dirty="0"/>
                  <a:t>Direct illumination with an </a:t>
                </a:r>
                <a:r>
                  <a:rPr lang="en-US" altLang="zh-CN" dirty="0" err="1"/>
                  <a:t>occluder</a:t>
                </a:r>
                <a:r>
                  <a:rPr lang="en-US" altLang="zh-CN" dirty="0"/>
                  <a:t> partly blocking the emitter</a:t>
                </a:r>
              </a:p>
              <a:p>
                <a:r>
                  <a:rPr lang="en-US" altLang="zh-CN" dirty="0"/>
                  <a:t>Brightness </a:t>
                </a:r>
                <a14:m>
                  <m:oMath xmlns:m="http://schemas.openxmlformats.org/officeDocument/2006/math">
                    <m:r>
                      <a:rPr lang="en-US" altLang="zh-CN" b="0" i="1" smtClean="0">
                        <a:latin typeface="Cambria Math" panose="02040503050406030204" pitchFamily="18" charset="0"/>
                      </a:rPr>
                      <m:t>𝐼</m:t>
                    </m:r>
                    <m:r>
                      <a:rPr lang="en-US" altLang="zh-CN" i="1">
                        <a:latin typeface="Cambria Math" panose="02040503050406030204" pitchFamily="18" charset="0"/>
                      </a:rPr>
                      <m:t> </m:t>
                    </m:r>
                  </m:oMath>
                </a14:m>
                <a:r>
                  <a:rPr lang="en-US" altLang="zh-CN" dirty="0"/>
                  <a:t>of </a:t>
                </a:r>
                <a14:m>
                  <m:oMath xmlns:m="http://schemas.openxmlformats.org/officeDocument/2006/math">
                    <m:r>
                      <a:rPr lang="en-US" altLang="zh-CN" b="0" i="1" smtClean="0">
                        <a:latin typeface="Cambria Math" panose="02040503050406030204" pitchFamily="18" charset="0"/>
                      </a:rPr>
                      <m:t>𝑦</m:t>
                    </m:r>
                    <m:r>
                      <a:rPr lang="en-US" altLang="zh-CN" i="1">
                        <a:latin typeface="Cambria Math" panose="02040503050406030204" pitchFamily="18" charset="0"/>
                      </a:rPr>
                      <m:t> </m:t>
                    </m:r>
                  </m:oMath>
                </a14:m>
                <a:r>
                  <a:rPr lang="en-US" altLang="zh-CN" dirty="0">
                    <a:latin typeface="Cambria Math" panose="02040503050406030204" pitchFamily="18" charset="0"/>
                  </a:rPr>
                  <a:t>:</a:t>
                </a:r>
                <a:br>
                  <a:rPr lang="en-US" altLang="zh-CN" dirty="0">
                    <a:latin typeface="Cambria Math" panose="02040503050406030204" pitchFamily="18" charset="0"/>
                  </a:rPr>
                </a:br>
                <a14:m>
                  <m:oMath xmlns:m="http://schemas.openxmlformats.org/officeDocument/2006/math">
                    <m:r>
                      <a:rPr lang="en-US" altLang="zh-CN" b="0" i="1" smtClean="0">
                        <a:latin typeface="Cambria Math" panose="02040503050406030204" pitchFamily="18" charset="0"/>
                      </a:rPr>
                      <m:t>𝐼</m:t>
                    </m:r>
                    <m:r>
                      <a:rPr lang="en-US" altLang="zh-CN" b="0" i="1" smtClean="0">
                        <a:latin typeface="Cambria Math" panose="02040503050406030204" pitchFamily="18" charset="0"/>
                      </a:rPr>
                      <m:t>=</m:t>
                    </m:r>
                    <m:nary>
                      <m:naryPr>
                        <m:ctrlPr>
                          <a:rPr lang="en-US" altLang="zh-CN" i="1" smtClean="0">
                            <a:latin typeface="Cambria Math" panose="02040503050406030204" pitchFamily="18" charset="0"/>
                          </a:rPr>
                        </m:ctrlPr>
                      </m:naryPr>
                      <m:sub>
                        <m:r>
                          <m:rPr>
                            <m:sty m:val="p"/>
                            <m:brk m:alnAt="23"/>
                          </m:rPr>
                          <a:rPr lang="en-US" altLang="zh-CN" b="0" i="0" smtClean="0">
                            <a:solidFill>
                              <a:schemeClr val="accent6"/>
                            </a:solidFill>
                            <a:latin typeface="Cambria Math" panose="02040503050406030204" pitchFamily="18" charset="0"/>
                          </a:rPr>
                          <m:t>L</m:t>
                        </m:r>
                        <m:r>
                          <m:rPr>
                            <m:sty m:val="p"/>
                          </m:rPr>
                          <a:rPr lang="en-US" altLang="zh-CN" b="0" i="0" smtClean="0">
                            <a:solidFill>
                              <a:schemeClr val="accent6"/>
                            </a:solidFill>
                            <a:latin typeface="Cambria Math" panose="02040503050406030204" pitchFamily="18" charset="0"/>
                          </a:rPr>
                          <m:t>ight</m:t>
                        </m:r>
                      </m:sub>
                      <m:sup/>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𝑒</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en-US" altLang="zh-CN" b="0" i="1" smtClean="0">
                                <a:latin typeface="Cambria Math" panose="02040503050406030204" pitchFamily="18" charset="0"/>
                              </a:rPr>
                              <m:t>𝑦</m:t>
                            </m:r>
                          </m:e>
                        </m:d>
                        <m:r>
                          <a:rPr lang="en-US" altLang="zh-CN" b="0" i="1" smtClean="0">
                            <a:latin typeface="Cambria Math" panose="02040503050406030204" pitchFamily="18" charset="0"/>
                          </a:rPr>
                          <m:t>𝐺</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𝑦</m:t>
                        </m:r>
                        <m:r>
                          <a:rPr lang="en-US" altLang="zh-CN" b="0" i="1" smtClean="0">
                            <a:latin typeface="Cambria Math" panose="02040503050406030204" pitchFamily="18" charset="0"/>
                          </a:rPr>
                          <m:t>)</m:t>
                        </m:r>
                        <m:r>
                          <m:rPr>
                            <m:sty m:val="p"/>
                          </m:rPr>
                          <a:rPr lang="en-US" altLang="zh-CN" b="0" i="0" smtClean="0">
                            <a:latin typeface="Cambria Math" panose="02040503050406030204" pitchFamily="18" charset="0"/>
                          </a:rPr>
                          <m:t>d</m:t>
                        </m:r>
                        <m:r>
                          <a:rPr lang="en-US" altLang="zh-CN" b="0" i="1" smtClean="0">
                            <a:latin typeface="Cambria Math" panose="02040503050406030204" pitchFamily="18" charset="0"/>
                          </a:rPr>
                          <m:t>𝑥</m:t>
                        </m:r>
                      </m:e>
                    </m:nary>
                  </m:oMath>
                </a14:m>
                <a:endParaRPr lang="en-US" altLang="zh-CN" dirty="0"/>
              </a:p>
              <a:p>
                <a:endParaRPr lang="zh-CN" altLang="en-US" dirty="0"/>
              </a:p>
            </p:txBody>
          </p:sp>
        </mc:Choice>
        <mc:Fallback xmlns="">
          <p:sp>
            <p:nvSpPr>
              <p:cNvPr id="7" name="Content Placeholder 2">
                <a:extLst>
                  <a:ext uri="{FF2B5EF4-FFF2-40B4-BE49-F238E27FC236}">
                    <a16:creationId xmlns:a16="http://schemas.microsoft.com/office/drawing/2014/main" id="{3C5D817B-067B-65AE-1136-97A8A66EE281}"/>
                  </a:ext>
                </a:extLst>
              </p:cNvPr>
              <p:cNvSpPr>
                <a:spLocks noGrp="1" noRot="1" noChangeAspect="1" noMove="1" noResize="1" noEditPoints="1" noAdjustHandles="1" noChangeArrowheads="1" noChangeShapeType="1" noTextEdit="1"/>
              </p:cNvSpPr>
              <p:nvPr>
                <p:ph idx="1"/>
              </p:nvPr>
            </p:nvSpPr>
            <p:spPr>
              <a:xfrm>
                <a:off x="247291" y="1121434"/>
                <a:ext cx="6864709" cy="5055529"/>
              </a:xfrm>
              <a:blipFill>
                <a:blip r:embed="rId6"/>
                <a:stretch>
                  <a:fillRect l="-1599" t="-217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5442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reeDSceneDiff">
            <a:hlinkClick r:id="" action="ppaction://media"/>
            <a:extLst>
              <a:ext uri="{FF2B5EF4-FFF2-40B4-BE49-F238E27FC236}">
                <a16:creationId xmlns:a16="http://schemas.microsoft.com/office/drawing/2014/main" id="{45625818-3FBC-FA5D-6389-333F4688FD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359" y="1886823"/>
            <a:ext cx="8134351" cy="4575572"/>
          </a:xfrm>
          <a:prstGeom prst="rect">
            <a:avLst/>
          </a:prstGeom>
        </p:spPr>
      </p:pic>
      <p:sp>
        <p:nvSpPr>
          <p:cNvPr id="2" name="Title 1">
            <a:extLst>
              <a:ext uri="{FF2B5EF4-FFF2-40B4-BE49-F238E27FC236}">
                <a16:creationId xmlns:a16="http://schemas.microsoft.com/office/drawing/2014/main" id="{4A655912-46A8-A57D-02AC-01122DDEF8F8}"/>
              </a:ext>
            </a:extLst>
          </p:cNvPr>
          <p:cNvSpPr>
            <a:spLocks noGrp="1"/>
          </p:cNvSpPr>
          <p:nvPr>
            <p:ph type="title"/>
          </p:nvPr>
        </p:nvSpPr>
        <p:spPr/>
        <p:txBody>
          <a:bodyPr/>
          <a:lstStyle/>
          <a:p>
            <a:r>
              <a:rPr lang="en-US" altLang="zh-CN"/>
              <a:t>Scene Parameterization</a:t>
            </a:r>
            <a:endParaRPr lang="zh-CN" alt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C56A267B-AA38-FECD-2B69-CAB4EBDE30A4}"/>
                  </a:ext>
                </a:extLst>
              </p:cNvPr>
              <p:cNvSpPr txBox="1">
                <a:spLocks/>
              </p:cNvSpPr>
              <p:nvPr/>
            </p:nvSpPr>
            <p:spPr>
              <a:xfrm>
                <a:off x="247291" y="1121434"/>
                <a:ext cx="6864709" cy="5055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0" dirty="0"/>
                  <a:t>Parameter </a:t>
                </a:r>
                <a14:m>
                  <m:oMath xmlns:m="http://schemas.openxmlformats.org/officeDocument/2006/math">
                    <m:r>
                      <a:rPr lang="en-US" altLang="zh-CN" b="0" i="1" smtClean="0">
                        <a:latin typeface="Cambria Math" panose="02040503050406030204" pitchFamily="18" charset="0"/>
                      </a:rPr>
                      <m:t>𝜃</m:t>
                    </m:r>
                  </m:oMath>
                </a14:m>
                <a:r>
                  <a:rPr lang="en-US" altLang="zh-CN" dirty="0"/>
                  <a:t> controls the position of emitter</a:t>
                </a:r>
              </a:p>
              <a:p>
                <a14:m>
                  <m:oMath xmlns:m="http://schemas.openxmlformats.org/officeDocument/2006/math">
                    <m:r>
                      <a:rPr lang="en-US" altLang="zh-CN" b="0" i="1" smtClean="0">
                        <a:latin typeface="Cambria Math" panose="02040503050406030204" pitchFamily="18" charset="0"/>
                      </a:rPr>
                      <m:t>𝐼</m:t>
                    </m:r>
                    <m:d>
                      <m:dPr>
                        <m:ctrlPr>
                          <a:rPr lang="en-US" altLang="zh-CN" b="0" i="1" smtClean="0">
                            <a:latin typeface="Cambria Math" panose="02040503050406030204" pitchFamily="18" charset="0"/>
                          </a:rPr>
                        </m:ctrlPr>
                      </m:dPr>
                      <m:e>
                        <m:r>
                          <a:rPr lang="en-US" altLang="zh-CN" b="0" i="1" smtClean="0">
                            <a:solidFill>
                              <a:schemeClr val="accent4"/>
                            </a:solidFill>
                            <a:latin typeface="Cambria Math" panose="02040503050406030204" pitchFamily="18" charset="0"/>
                          </a:rPr>
                          <m:t>𝜃</m:t>
                        </m:r>
                      </m:e>
                    </m:d>
                    <m:r>
                      <a:rPr lang="en-US" altLang="zh-CN" b="0" i="1" smtClean="0">
                        <a:latin typeface="Cambria Math" panose="02040503050406030204" pitchFamily="18" charset="0"/>
                      </a:rPr>
                      <m:t>=</m:t>
                    </m:r>
                    <m:nary>
                      <m:naryPr>
                        <m:ctrlPr>
                          <a:rPr lang="en-US" altLang="zh-CN" i="1" smtClean="0">
                            <a:latin typeface="Cambria Math" panose="02040503050406030204" pitchFamily="18" charset="0"/>
                          </a:rPr>
                        </m:ctrlPr>
                      </m:naryPr>
                      <m:sub>
                        <m:r>
                          <m:rPr>
                            <m:sty m:val="p"/>
                            <m:brk m:alnAt="23"/>
                          </m:rPr>
                          <a:rPr lang="en-US" altLang="zh-CN" b="0" i="0" smtClean="0">
                            <a:solidFill>
                              <a:schemeClr val="accent6"/>
                            </a:solidFill>
                            <a:latin typeface="Cambria Math" panose="02040503050406030204" pitchFamily="18" charset="0"/>
                          </a:rPr>
                          <m:t>L</m:t>
                        </m:r>
                        <m:r>
                          <m:rPr>
                            <m:sty m:val="p"/>
                          </m:rPr>
                          <a:rPr lang="en-US" altLang="zh-CN" b="0" i="0" smtClean="0">
                            <a:solidFill>
                              <a:schemeClr val="accent6"/>
                            </a:solidFill>
                            <a:latin typeface="Cambria Math" panose="02040503050406030204" pitchFamily="18" charset="0"/>
                          </a:rPr>
                          <m:t>ight</m:t>
                        </m:r>
                        <m:r>
                          <a:rPr lang="en-US" altLang="zh-CN" b="0" i="1" smtClean="0">
                            <a:solidFill>
                              <a:schemeClr val="tx1"/>
                            </a:solidFill>
                            <a:latin typeface="Cambria Math" panose="02040503050406030204" pitchFamily="18" charset="0"/>
                          </a:rPr>
                          <m:t>(</m:t>
                        </m:r>
                        <m:r>
                          <a:rPr lang="en-US" altLang="zh-CN" b="0" i="1" smtClean="0">
                            <a:solidFill>
                              <a:schemeClr val="accent4"/>
                            </a:solidFill>
                            <a:latin typeface="Cambria Math" panose="02040503050406030204" pitchFamily="18" charset="0"/>
                          </a:rPr>
                          <m:t>𝜃</m:t>
                        </m:r>
                        <m:r>
                          <a:rPr lang="en-US" altLang="zh-CN" b="0" i="1" smtClean="0">
                            <a:solidFill>
                              <a:schemeClr val="tx1"/>
                            </a:solidFill>
                            <a:latin typeface="Cambria Math" panose="02040503050406030204" pitchFamily="18" charset="0"/>
                          </a:rPr>
                          <m:t>)</m:t>
                        </m:r>
                      </m:sub>
                      <m:sup/>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𝑒</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en-US" altLang="zh-CN" b="0" i="1" smtClean="0">
                                <a:latin typeface="Cambria Math" panose="02040503050406030204" pitchFamily="18" charset="0"/>
                              </a:rPr>
                              <m:t>𝑦</m:t>
                            </m:r>
                          </m:e>
                        </m:d>
                        <m:r>
                          <a:rPr lang="en-US" altLang="zh-CN" b="0" i="1" smtClean="0">
                            <a:latin typeface="Cambria Math" panose="02040503050406030204" pitchFamily="18" charset="0"/>
                          </a:rPr>
                          <m:t>𝐺</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𝑦</m:t>
                        </m:r>
                        <m:r>
                          <a:rPr lang="en-US" altLang="zh-CN" b="0" i="1" smtClean="0">
                            <a:latin typeface="Cambria Math" panose="02040503050406030204" pitchFamily="18" charset="0"/>
                          </a:rPr>
                          <m:t>)</m:t>
                        </m:r>
                        <m:r>
                          <m:rPr>
                            <m:sty m:val="p"/>
                          </m:rPr>
                          <a:rPr lang="en-US" altLang="zh-CN" b="0" i="0" smtClean="0">
                            <a:latin typeface="Cambria Math" panose="02040503050406030204" pitchFamily="18" charset="0"/>
                          </a:rPr>
                          <m:t>d</m:t>
                        </m:r>
                        <m:r>
                          <a:rPr lang="en-US" altLang="zh-CN" b="0" i="1" smtClean="0">
                            <a:latin typeface="Cambria Math" panose="02040503050406030204" pitchFamily="18" charset="0"/>
                          </a:rPr>
                          <m:t>𝑥</m:t>
                        </m:r>
                      </m:e>
                    </m:nary>
                  </m:oMath>
                </a14:m>
                <a:endParaRPr lang="en-US" altLang="zh-CN" dirty="0"/>
              </a:p>
              <a:p>
                <a:r>
                  <a:rPr lang="en-US" altLang="zh-CN" dirty="0"/>
                  <a:t>We’re interested in the derivative of the radiance: </a:t>
                </a:r>
                <a14:m>
                  <m:oMath xmlns:m="http://schemas.openxmlformats.org/officeDocument/2006/math">
                    <m:r>
                      <m:rPr>
                        <m:sty m:val="p"/>
                      </m:rPr>
                      <a:rPr lang="en-US" altLang="zh-CN" b="0" i="0" smtClean="0">
                        <a:latin typeface="Cambria Math" panose="02040503050406030204" pitchFamily="18" charset="0"/>
                      </a:rPr>
                      <m:t>d</m:t>
                    </m:r>
                    <m:r>
                      <a:rPr lang="en-US" altLang="zh-CN" b="0" i="1" smtClean="0">
                        <a:latin typeface="Cambria Math" panose="02040503050406030204" pitchFamily="18" charset="0"/>
                      </a:rPr>
                      <m:t>𝐼</m:t>
                    </m:r>
                    <m:r>
                      <a:rPr lang="en-US" altLang="zh-CN" b="0" i="1" smtClean="0">
                        <a:latin typeface="Cambria Math" panose="02040503050406030204" pitchFamily="18" charset="0"/>
                      </a:rPr>
                      <m:t>/</m:t>
                    </m:r>
                    <m:r>
                      <m:rPr>
                        <m:sty m:val="p"/>
                      </m:rPr>
                      <a:rPr lang="en-US" altLang="zh-CN" b="0" i="0" smtClean="0">
                        <a:latin typeface="Cambria Math" panose="02040503050406030204" pitchFamily="18" charset="0"/>
                      </a:rPr>
                      <m:t>d</m:t>
                    </m:r>
                    <m:r>
                      <a:rPr lang="en-US" altLang="zh-CN" b="0" i="1" smtClean="0">
                        <a:solidFill>
                          <a:schemeClr val="accent4"/>
                        </a:solidFill>
                        <a:latin typeface="Cambria Math" panose="02040503050406030204" pitchFamily="18" charset="0"/>
                      </a:rPr>
                      <m:t>𝜃</m:t>
                    </m:r>
                  </m:oMath>
                </a14:m>
                <a:endParaRPr lang="en-US" altLang="zh-CN" dirty="0"/>
              </a:p>
            </p:txBody>
          </p:sp>
        </mc:Choice>
        <mc:Fallback xmlns="">
          <p:sp>
            <p:nvSpPr>
              <p:cNvPr id="7" name="Content Placeholder 2">
                <a:extLst>
                  <a:ext uri="{FF2B5EF4-FFF2-40B4-BE49-F238E27FC236}">
                    <a16:creationId xmlns:a16="http://schemas.microsoft.com/office/drawing/2014/main" id="{C56A267B-AA38-FECD-2B69-CAB4EBDE30A4}"/>
                  </a:ext>
                </a:extLst>
              </p:cNvPr>
              <p:cNvSpPr txBox="1">
                <a:spLocks noRot="1" noChangeAspect="1" noMove="1" noResize="1" noEditPoints="1" noAdjustHandles="1" noChangeArrowheads="1" noChangeShapeType="1" noTextEdit="1"/>
              </p:cNvSpPr>
              <p:nvPr/>
            </p:nvSpPr>
            <p:spPr>
              <a:xfrm>
                <a:off x="247291" y="1121434"/>
                <a:ext cx="6864709" cy="5055529"/>
              </a:xfrm>
              <a:prstGeom prst="rect">
                <a:avLst/>
              </a:prstGeom>
              <a:blipFill>
                <a:blip r:embed="rId6"/>
                <a:stretch>
                  <a:fillRect l="-1599" t="-217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1582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diagram of a diagram&#10;&#10;Description automatically generated with medium confidence">
            <a:extLst>
              <a:ext uri="{FF2B5EF4-FFF2-40B4-BE49-F238E27FC236}">
                <a16:creationId xmlns:a16="http://schemas.microsoft.com/office/drawing/2014/main" id="{CFF81A78-AF91-6A0F-66DA-97C85EEDE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649" y="3369882"/>
            <a:ext cx="5361730" cy="3015973"/>
          </a:xfrm>
          <a:prstGeom prst="rect">
            <a:avLst/>
          </a:prstGeom>
        </p:spPr>
      </p:pic>
      <p:sp>
        <p:nvSpPr>
          <p:cNvPr id="2" name="Title 1">
            <a:extLst>
              <a:ext uri="{FF2B5EF4-FFF2-40B4-BE49-F238E27FC236}">
                <a16:creationId xmlns:a16="http://schemas.microsoft.com/office/drawing/2014/main" id="{DA15993B-3E47-F5A7-36BF-E3CFDC79812A}"/>
              </a:ext>
            </a:extLst>
          </p:cNvPr>
          <p:cNvSpPr>
            <a:spLocks noGrp="1"/>
          </p:cNvSpPr>
          <p:nvPr>
            <p:ph type="title"/>
          </p:nvPr>
        </p:nvSpPr>
        <p:spPr/>
        <p:txBody>
          <a:bodyPr/>
          <a:lstStyle/>
          <a:p>
            <a:r>
              <a:rPr lang="en-US" altLang="zh-CN" dirty="0"/>
              <a:t>An Outline of Our Method</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4DD8EB-BA95-F294-9D0A-A1705F7F6A9F}"/>
                  </a:ext>
                </a:extLst>
              </p:cNvPr>
              <p:cNvSpPr>
                <a:spLocks noGrp="1"/>
              </p:cNvSpPr>
              <p:nvPr>
                <p:ph idx="1"/>
              </p:nvPr>
            </p:nvSpPr>
            <p:spPr/>
            <p:txBody>
              <a:bodyPr/>
              <a:lstStyle/>
              <a:p>
                <a:r>
                  <a:rPr lang="en-US" altLang="zh-CN" dirty="0"/>
                  <a:t>To obtain the derivative </a:t>
                </a:r>
                <a14:m>
                  <m:oMath xmlns:m="http://schemas.openxmlformats.org/officeDocument/2006/math">
                    <m:r>
                      <m:rPr>
                        <m:sty m:val="p"/>
                      </m:rPr>
                      <a:rPr lang="en-US" altLang="zh-CN" b="0" i="0" smtClean="0">
                        <a:latin typeface="Cambria Math" panose="02040503050406030204" pitchFamily="18" charset="0"/>
                      </a:rPr>
                      <m:t>d</m:t>
                    </m:r>
                    <m:r>
                      <a:rPr lang="en-US" altLang="zh-CN" b="0" i="1" smtClean="0">
                        <a:latin typeface="Cambria Math" panose="02040503050406030204" pitchFamily="18" charset="0"/>
                      </a:rPr>
                      <m:t>𝐼</m:t>
                    </m:r>
                    <m:r>
                      <a:rPr lang="en-US" altLang="zh-CN" b="0" i="1" smtClean="0">
                        <a:latin typeface="Cambria Math" panose="02040503050406030204" pitchFamily="18" charset="0"/>
                      </a:rPr>
                      <m:t>/</m:t>
                    </m:r>
                    <m:r>
                      <m:rPr>
                        <m:sty m:val="p"/>
                      </m:rPr>
                      <a:rPr lang="en-US" altLang="zh-CN" b="0" i="0" smtClean="0">
                        <a:latin typeface="Cambria Math" panose="02040503050406030204" pitchFamily="18" charset="0"/>
                      </a:rPr>
                      <m:t>d</m:t>
                    </m:r>
                    <m:r>
                      <a:rPr lang="en-US" altLang="zh-CN" b="0" i="1" smtClean="0">
                        <a:solidFill>
                          <a:schemeClr val="accent4"/>
                        </a:solidFill>
                        <a:latin typeface="Cambria Math" panose="02040503050406030204" pitchFamily="18" charset="0"/>
                      </a:rPr>
                      <m:t>𝜃</m:t>
                    </m:r>
                  </m:oMath>
                </a14:m>
                <a:r>
                  <a:rPr lang="en-US" altLang="zh-CN" dirty="0"/>
                  <a:t>, we take three steps</a:t>
                </a:r>
              </a:p>
              <a:p>
                <a:pPr marL="914400" lvl="1" indent="-457200">
                  <a:buFont typeface="+mj-lt"/>
                  <a:buAutoNum type="arabicPeriod"/>
                </a:pPr>
                <a:r>
                  <a:rPr lang="en-US" altLang="zh-CN" dirty="0">
                    <a:solidFill>
                      <a:srgbClr val="FF8261"/>
                    </a:solidFill>
                  </a:rPr>
                  <a:t>Rewriting </a:t>
                </a:r>
                <a14:m>
                  <m:oMath xmlns:m="http://schemas.openxmlformats.org/officeDocument/2006/math">
                    <m:r>
                      <a:rPr lang="en-US" altLang="zh-CN" i="1" smtClean="0">
                        <a:solidFill>
                          <a:srgbClr val="FF8261"/>
                        </a:solidFill>
                        <a:latin typeface="Cambria Math" panose="02040503050406030204" pitchFamily="18" charset="0"/>
                      </a:rPr>
                      <m:t>𝐼</m:t>
                    </m:r>
                  </m:oMath>
                </a14:m>
                <a:r>
                  <a:rPr lang="en-US" altLang="zh-CN" dirty="0">
                    <a:solidFill>
                      <a:srgbClr val="FF8261"/>
                    </a:solidFill>
                  </a:rPr>
                  <a:t> as an integral over a constant domain(</a:t>
                </a:r>
                <a:r>
                  <a:rPr lang="en-US" altLang="zh-CN" b="1" dirty="0">
                    <a:solidFill>
                      <a:srgbClr val="FF8261"/>
                    </a:solidFill>
                  </a:rPr>
                  <a:t>“Material Form </a:t>
                </a:r>
                <a:r>
                  <a:rPr lang="en-US" altLang="zh-CN" b="1" dirty="0" err="1">
                    <a:solidFill>
                      <a:srgbClr val="FF8261"/>
                    </a:solidFill>
                  </a:rPr>
                  <a:t>Reparametrization</a:t>
                </a:r>
                <a:r>
                  <a:rPr lang="en-US" altLang="zh-CN" b="1" dirty="0">
                    <a:solidFill>
                      <a:srgbClr val="FF8261"/>
                    </a:solidFill>
                  </a:rPr>
                  <a:t>”</a:t>
                </a:r>
                <a:r>
                  <a:rPr lang="en-US" altLang="zh-CN" dirty="0">
                    <a:solidFill>
                      <a:srgbClr val="FF8261"/>
                    </a:solidFill>
                  </a:rPr>
                  <a:t>)</a:t>
                </a:r>
              </a:p>
              <a:p>
                <a:pPr marL="914400" lvl="1" indent="-457200">
                  <a:buFont typeface="+mj-lt"/>
                  <a:buAutoNum type="arabicPeriod"/>
                </a:pPr>
                <a:r>
                  <a:rPr lang="en-US" altLang="zh-CN" dirty="0"/>
                  <a:t>Differentiating the integral from 1.</a:t>
                </a:r>
              </a:p>
              <a:p>
                <a:pPr marL="914400" lvl="1" indent="-457200">
                  <a:buFont typeface="+mj-lt"/>
                  <a:buAutoNum type="arabicPeriod"/>
                </a:pPr>
                <a:r>
                  <a:rPr lang="en-US" altLang="zh-CN" dirty="0"/>
                  <a:t>Apply </a:t>
                </a:r>
                <a:r>
                  <a:rPr lang="en-US" altLang="zh-CN" b="1" dirty="0"/>
                  <a:t>Warped-Area </a:t>
                </a:r>
                <a:r>
                  <a:rPr lang="en-US" altLang="zh-CN" b="1" dirty="0" err="1"/>
                  <a:t>reparametrization</a:t>
                </a:r>
                <a:r>
                  <a:rPr lang="en-US" altLang="zh-CN" b="1" dirty="0"/>
                  <a:t> </a:t>
                </a:r>
                <a:r>
                  <a:rPr lang="en-US" altLang="zh-CN" dirty="0"/>
                  <a:t>to handle discontinuity in 2.</a:t>
                </a:r>
                <a:endParaRPr lang="zh-CN" altLang="en-US" dirty="0"/>
              </a:p>
            </p:txBody>
          </p:sp>
        </mc:Choice>
        <mc:Fallback xmlns="">
          <p:sp>
            <p:nvSpPr>
              <p:cNvPr id="3" name="Content Placeholder 2">
                <a:extLst>
                  <a:ext uri="{FF2B5EF4-FFF2-40B4-BE49-F238E27FC236}">
                    <a16:creationId xmlns:a16="http://schemas.microsoft.com/office/drawing/2014/main" id="{264DD8EB-BA95-F294-9D0A-A1705F7F6A9F}"/>
                  </a:ext>
                </a:extLst>
              </p:cNvPr>
              <p:cNvSpPr>
                <a:spLocks noGrp="1" noRot="1" noChangeAspect="1" noMove="1" noResize="1" noEditPoints="1" noAdjustHandles="1" noChangeArrowheads="1" noChangeShapeType="1" noTextEdit="1"/>
              </p:cNvSpPr>
              <p:nvPr>
                <p:ph idx="1"/>
              </p:nvPr>
            </p:nvSpPr>
            <p:spPr>
              <a:blipFill>
                <a:blip r:embed="rId5"/>
                <a:stretch>
                  <a:fillRect l="-938" t="-21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3BE9DB0-E9C8-E5EA-518C-B9D1EDCA6CEB}"/>
                  </a:ext>
                </a:extLst>
              </p:cNvPr>
              <p:cNvSpPr txBox="1"/>
              <p:nvPr/>
            </p:nvSpPr>
            <p:spPr>
              <a:xfrm>
                <a:off x="1348488" y="3429000"/>
                <a:ext cx="6105236" cy="8504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𝐼</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m:t>
                      </m:r>
                      <m:nary>
                        <m:naryPr>
                          <m:ctrlP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ctrlPr>
                        </m:naryPr>
                        <m:sub>
                          <m:r>
                            <m:rPr>
                              <m:sty m:val="p"/>
                              <m:brk m:alnAt="23"/>
                            </m:rPr>
                            <a:rPr kumimoji="0" lang="en-US" altLang="zh-CN" sz="2000" b="0" i="0" u="none" strike="noStrike" kern="1200" cap="none" spc="0" normalizeH="0" baseline="0" noProof="0" smtClean="0">
                              <a:ln>
                                <a:noFill/>
                              </a:ln>
                              <a:solidFill>
                                <a:srgbClr val="70AD47"/>
                              </a:solidFill>
                              <a:effectLst/>
                              <a:uLnTx/>
                              <a:uFillTx/>
                              <a:latin typeface="Cambria Math" panose="02040503050406030204" pitchFamily="18" charset="0"/>
                            </a:rPr>
                            <m:t>L</m:t>
                          </m:r>
                          <m:r>
                            <m:rPr>
                              <m:sty m:val="p"/>
                            </m:rPr>
                            <a:rPr kumimoji="0" lang="en-US" altLang="zh-CN" sz="2000" b="0" i="0" u="none" strike="noStrike" kern="1200" cap="none" spc="0" normalizeH="0" baseline="0" noProof="0" smtClean="0">
                              <a:ln>
                                <a:noFill/>
                              </a:ln>
                              <a:solidFill>
                                <a:srgbClr val="70AD47"/>
                              </a:solidFill>
                              <a:effectLst/>
                              <a:uLnTx/>
                              <a:uFillTx/>
                              <a:latin typeface="Cambria Math" panose="02040503050406030204" pitchFamily="18" charset="0"/>
                            </a:rPr>
                            <m:t>ight</m:t>
                          </m:r>
                        </m:sub>
                        <m:sup/>
                        <m:e>
                          <m:sSub>
                            <m:sSubPr>
                              <m:ctrlP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ctrlPr>
                            </m:sSubPr>
                            <m:e>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𝐿</m:t>
                              </m:r>
                            </m:e>
                            <m:sub>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𝑒</m:t>
                              </m:r>
                            </m:sub>
                          </m:sSub>
                          <m:d>
                            <m:dPr>
                              <m:ctrlP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ctrlPr>
                            </m:dPr>
                            <m:e>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𝑥</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𝑦</m:t>
                              </m:r>
                            </m:e>
                          </m:d>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𝐺</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𝑥</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𝑦</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m:t>
                          </m:r>
                          <m:r>
                            <m:rPr>
                              <m:sty m:val="p"/>
                            </m:rPr>
                            <a:rPr kumimoji="0" lang="en-US" altLang="zh-CN" sz="2000" b="0" i="0" u="none" strike="noStrike" kern="1200" cap="none" spc="0" normalizeH="0" baseline="0" noProof="0" smtClean="0">
                              <a:ln>
                                <a:noFill/>
                              </a:ln>
                              <a:solidFill>
                                <a:prstClr val="white"/>
                              </a:solidFill>
                              <a:effectLst/>
                              <a:uLnTx/>
                              <a:uFillTx/>
                              <a:latin typeface="Cambria Math" panose="02040503050406030204" pitchFamily="18" charset="0"/>
                            </a:rPr>
                            <m:t>d</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𝑥</m:t>
                          </m:r>
                        </m:e>
                      </m:nary>
                    </m:oMath>
                  </m:oMathPara>
                </a14:m>
                <a:endParaRPr lang="zh-CN" altLang="en-US" sz="1400" dirty="0"/>
              </a:p>
            </p:txBody>
          </p:sp>
        </mc:Choice>
        <mc:Fallback xmlns="">
          <p:sp>
            <p:nvSpPr>
              <p:cNvPr id="5" name="TextBox 4">
                <a:extLst>
                  <a:ext uri="{FF2B5EF4-FFF2-40B4-BE49-F238E27FC236}">
                    <a16:creationId xmlns:a16="http://schemas.microsoft.com/office/drawing/2014/main" id="{43BE9DB0-E9C8-E5EA-518C-B9D1EDCA6CEB}"/>
                  </a:ext>
                </a:extLst>
              </p:cNvPr>
              <p:cNvSpPr txBox="1">
                <a:spLocks noRot="1" noChangeAspect="1" noMove="1" noResize="1" noEditPoints="1" noAdjustHandles="1" noChangeArrowheads="1" noChangeShapeType="1" noTextEdit="1"/>
              </p:cNvSpPr>
              <p:nvPr/>
            </p:nvSpPr>
            <p:spPr>
              <a:xfrm>
                <a:off x="1348488" y="3429000"/>
                <a:ext cx="6105236" cy="850489"/>
              </a:xfrm>
              <a:prstGeom prst="rect">
                <a:avLst/>
              </a:prstGeom>
              <a:blipFill>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00945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hreeDMaterialForm">
            <a:hlinkClick r:id="" action="ppaction://media"/>
            <a:extLst>
              <a:ext uri="{FF2B5EF4-FFF2-40B4-BE49-F238E27FC236}">
                <a16:creationId xmlns:a16="http://schemas.microsoft.com/office/drawing/2014/main" id="{1BDDE482-AEDF-2161-982A-389332DFA99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6013"/>
          <a:stretch/>
        </p:blipFill>
        <p:spPr>
          <a:xfrm>
            <a:off x="2004762" y="2057184"/>
            <a:ext cx="8134350" cy="4300448"/>
          </a:xfrm>
          <a:prstGeom prst="rect">
            <a:avLst/>
          </a:prstGeom>
        </p:spPr>
      </p:pic>
      <p:sp>
        <p:nvSpPr>
          <p:cNvPr id="2" name="Title 1">
            <a:extLst>
              <a:ext uri="{FF2B5EF4-FFF2-40B4-BE49-F238E27FC236}">
                <a16:creationId xmlns:a16="http://schemas.microsoft.com/office/drawing/2014/main" id="{098843EB-B901-98DB-3106-42E7A273676A}"/>
              </a:ext>
            </a:extLst>
          </p:cNvPr>
          <p:cNvSpPr>
            <a:spLocks noGrp="1"/>
          </p:cNvSpPr>
          <p:nvPr>
            <p:ph type="title"/>
          </p:nvPr>
        </p:nvSpPr>
        <p:spPr/>
        <p:txBody>
          <a:bodyPr/>
          <a:lstStyle/>
          <a:p>
            <a:r>
              <a:rPr lang="en-US" altLang="zh-CN" dirty="0"/>
              <a:t>Material-form Reparameterization</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065BA6-C68D-F50D-B1E4-C56BDD3C96DB}"/>
                  </a:ext>
                </a:extLst>
              </p:cNvPr>
              <p:cNvSpPr>
                <a:spLocks noGrp="1"/>
              </p:cNvSpPr>
              <p:nvPr>
                <p:ph sz="half" idx="1"/>
              </p:nvPr>
            </p:nvSpPr>
            <p:spPr/>
            <p:txBody>
              <a:bodyPr/>
              <a:lstStyle/>
              <a:p>
                <a:r>
                  <a:rPr lang="en-US" altLang="zh-CN" dirty="0"/>
                  <a:t>Integral over a moving surface</a:t>
                </a:r>
              </a:p>
              <a:p>
                <a:pPr marL="0" indent="0">
                  <a:buNone/>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𝐼</m:t>
                      </m:r>
                      <m:d>
                        <m:dPr>
                          <m:ctrlPr>
                            <a:rPr lang="en-US" altLang="zh-CN" i="1" smtClean="0">
                              <a:solidFill>
                                <a:schemeClr val="tx1"/>
                              </a:solidFill>
                              <a:latin typeface="Cambria Math" panose="02040503050406030204" pitchFamily="18" charset="0"/>
                            </a:rPr>
                          </m:ctrlPr>
                        </m:dPr>
                        <m:e>
                          <m:r>
                            <a:rPr lang="en-US" altLang="zh-CN" i="1" smtClean="0">
                              <a:solidFill>
                                <a:schemeClr val="accent4"/>
                              </a:solidFill>
                              <a:latin typeface="Cambria Math" panose="02040503050406030204" pitchFamily="18" charset="0"/>
                            </a:rPr>
                            <m:t>𝜃</m:t>
                          </m:r>
                        </m:e>
                      </m:d>
                      <m:r>
                        <a:rPr lang="en-US" altLang="zh-CN" i="1">
                          <a:latin typeface="Cambria Math" panose="02040503050406030204" pitchFamily="18" charset="0"/>
                        </a:rPr>
                        <m:t>= </m:t>
                      </m:r>
                      <m:nary>
                        <m:naryPr>
                          <m:ctrlPr>
                            <a:rPr lang="en-US" altLang="zh-CN" i="1" smtClean="0">
                              <a:latin typeface="Cambria Math" panose="02040503050406030204" pitchFamily="18" charset="0"/>
                            </a:rPr>
                          </m:ctrlPr>
                        </m:naryPr>
                        <m:sub>
                          <m:r>
                            <m:rPr>
                              <m:sty m:val="p"/>
                              <m:brk m:alnAt="23"/>
                            </m:rPr>
                            <a:rPr lang="en-US" altLang="zh-CN" b="0" i="0" smtClean="0">
                              <a:solidFill>
                                <a:schemeClr val="accent6"/>
                              </a:solidFill>
                              <a:latin typeface="Cambria Math" panose="02040503050406030204" pitchFamily="18" charset="0"/>
                            </a:rPr>
                            <m:t>L</m:t>
                          </m:r>
                          <m:r>
                            <m:rPr>
                              <m:sty m:val="p"/>
                            </m:rPr>
                            <a:rPr lang="en-US" altLang="zh-CN" b="0" i="0" smtClean="0">
                              <a:solidFill>
                                <a:schemeClr val="accent6"/>
                              </a:solidFill>
                              <a:latin typeface="Cambria Math" panose="02040503050406030204" pitchFamily="18" charset="0"/>
                            </a:rPr>
                            <m:t>ight</m:t>
                          </m:r>
                          <m:r>
                            <a:rPr lang="en-US" altLang="zh-CN" b="0" i="1" smtClean="0">
                              <a:latin typeface="Cambria Math" panose="02040503050406030204" pitchFamily="18" charset="0"/>
                            </a:rPr>
                            <m:t>(</m:t>
                          </m:r>
                          <m:r>
                            <a:rPr lang="en-US" altLang="zh-CN" b="0" i="1" smtClean="0">
                              <a:solidFill>
                                <a:schemeClr val="accent4"/>
                              </a:solidFill>
                              <a:latin typeface="Cambria Math" panose="02040503050406030204" pitchFamily="18" charset="0"/>
                            </a:rPr>
                            <m:t>𝜃</m:t>
                          </m:r>
                          <m:r>
                            <a:rPr lang="en-US" altLang="zh-CN" b="0" i="1" smtClean="0">
                              <a:latin typeface="Cambria Math" panose="02040503050406030204" pitchFamily="18" charset="0"/>
                            </a:rPr>
                            <m:t>)</m:t>
                          </m:r>
                        </m:sub>
                        <m:sup/>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𝑒</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en-US" altLang="zh-CN" b="0" i="1" smtClean="0">
                                  <a:latin typeface="Cambria Math" panose="02040503050406030204" pitchFamily="18" charset="0"/>
                                </a:rPr>
                                <m:t>𝑦</m:t>
                              </m:r>
                            </m:e>
                          </m:d>
                          <m:r>
                            <a:rPr lang="en-US" altLang="zh-CN" b="0" i="1" smtClean="0">
                              <a:latin typeface="Cambria Math" panose="02040503050406030204" pitchFamily="18" charset="0"/>
                            </a:rPr>
                            <m:t>𝐺</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𝑦</m:t>
                          </m:r>
                          <m:r>
                            <a:rPr lang="en-US" altLang="zh-CN" b="0" i="1" smtClean="0">
                              <a:latin typeface="Cambria Math" panose="02040503050406030204" pitchFamily="18" charset="0"/>
                            </a:rPr>
                            <m:t>)</m:t>
                          </m:r>
                          <m:r>
                            <m:rPr>
                              <m:sty m:val="p"/>
                            </m:rPr>
                            <a:rPr lang="en-US" altLang="zh-CN" b="0" i="0" smtClean="0">
                              <a:latin typeface="Cambria Math" panose="02040503050406030204" pitchFamily="18" charset="0"/>
                            </a:rPr>
                            <m:t>d</m:t>
                          </m:r>
                          <m:r>
                            <a:rPr lang="en-US" altLang="zh-CN" b="0" i="1" smtClean="0">
                              <a:latin typeface="Cambria Math" panose="02040503050406030204" pitchFamily="18" charset="0"/>
                            </a:rPr>
                            <m:t>𝑥</m:t>
                          </m:r>
                        </m:e>
                      </m:nary>
                    </m:oMath>
                  </m:oMathPara>
                </a14:m>
                <a:endParaRPr lang="zh-CN" altLang="en-US" dirty="0"/>
              </a:p>
            </p:txBody>
          </p:sp>
        </mc:Choice>
        <mc:Fallback xmlns="">
          <p:sp>
            <p:nvSpPr>
              <p:cNvPr id="3" name="Content Placeholder 2">
                <a:extLst>
                  <a:ext uri="{FF2B5EF4-FFF2-40B4-BE49-F238E27FC236}">
                    <a16:creationId xmlns:a16="http://schemas.microsoft.com/office/drawing/2014/main" id="{7D065BA6-C68D-F50D-B1E4-C56BDD3C96DB}"/>
                  </a:ext>
                </a:extLst>
              </p:cNvPr>
              <p:cNvSpPr>
                <a:spLocks noGrp="1" noRot="1" noChangeAspect="1" noMove="1" noResize="1" noEditPoints="1" noAdjustHandles="1" noChangeArrowheads="1" noChangeShapeType="1" noTextEdit="1"/>
              </p:cNvSpPr>
              <p:nvPr>
                <p:ph sz="half" idx="1"/>
              </p:nvPr>
            </p:nvSpPr>
            <p:spPr>
              <a:blipFill>
                <a:blip r:embed="rId6"/>
                <a:stretch>
                  <a:fillRect l="-1478" t="-16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D6CDEC59-E514-483A-2E8B-F107C492151D}"/>
                  </a:ext>
                </a:extLst>
              </p:cNvPr>
              <p:cNvSpPr>
                <a:spLocks noGrp="1"/>
              </p:cNvSpPr>
              <p:nvPr>
                <p:ph sz="half" idx="2"/>
              </p:nvPr>
            </p:nvSpPr>
            <p:spPr/>
            <p:txBody>
              <a:bodyPr/>
              <a:lstStyle/>
              <a:p>
                <a:r>
                  <a:rPr lang="en-US" altLang="zh-CN" dirty="0"/>
                  <a:t>Integral over static reference domain</a:t>
                </a:r>
              </a:p>
              <a:p>
                <a:pPr marL="0" indent="0">
                  <a:buNone/>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𝐼</m:t>
                      </m:r>
                      <m:d>
                        <m:dPr>
                          <m:ctrlPr>
                            <a:rPr lang="en-US" altLang="zh-CN" i="1" smtClean="0">
                              <a:solidFill>
                                <a:schemeClr val="tx1"/>
                              </a:solidFill>
                              <a:latin typeface="Cambria Math" panose="02040503050406030204" pitchFamily="18" charset="0"/>
                            </a:rPr>
                          </m:ctrlPr>
                        </m:dPr>
                        <m:e>
                          <m:r>
                            <a:rPr lang="en-US" altLang="zh-CN" i="1" smtClean="0">
                              <a:solidFill>
                                <a:schemeClr val="accent4"/>
                              </a:solidFill>
                              <a:latin typeface="Cambria Math" panose="02040503050406030204" pitchFamily="18" charset="0"/>
                            </a:rPr>
                            <m:t>𝜃</m:t>
                          </m:r>
                        </m:e>
                      </m:d>
                      <m:r>
                        <a:rPr lang="en-US" altLang="zh-CN" i="1">
                          <a:latin typeface="Cambria Math" panose="02040503050406030204" pitchFamily="18" charset="0"/>
                        </a:rPr>
                        <m:t>= </m:t>
                      </m:r>
                      <m:nary>
                        <m:naryPr>
                          <m:ctrlPr>
                            <a:rPr lang="en-US" altLang="zh-CN" i="1" smtClean="0">
                              <a:latin typeface="Cambria Math" panose="02040503050406030204" pitchFamily="18" charset="0"/>
                            </a:rPr>
                          </m:ctrlPr>
                        </m:naryPr>
                        <m:sub>
                          <m:r>
                            <m:rPr>
                              <m:sty m:val="p"/>
                              <m:brk m:alnAt="23"/>
                            </m:rPr>
                            <a:rPr lang="en-US" altLang="zh-CN" i="0" smtClean="0">
                              <a:solidFill>
                                <a:schemeClr val="accent6"/>
                              </a:solidFill>
                              <a:latin typeface="Cambria Math" panose="02040503050406030204" pitchFamily="18" charset="0"/>
                            </a:rPr>
                            <m:t>R</m:t>
                          </m:r>
                          <m:r>
                            <m:rPr>
                              <m:sty m:val="p"/>
                            </m:rPr>
                            <a:rPr lang="en-US" altLang="zh-CN" i="0">
                              <a:solidFill>
                                <a:schemeClr val="accent6"/>
                              </a:solidFill>
                              <a:latin typeface="Cambria Math" panose="02040503050406030204" pitchFamily="18" charset="0"/>
                            </a:rPr>
                            <m:t>ef</m:t>
                          </m:r>
                        </m:sub>
                        <m:sup/>
                        <m:e>
                          <m:sSub>
                            <m:sSubPr>
                              <m:ctrlPr>
                                <a:rPr lang="en-US" altLang="zh-CN" i="1">
                                  <a:latin typeface="Cambria Math" panose="02040503050406030204" pitchFamily="18" charset="0"/>
                                </a:rPr>
                              </m:ctrlPr>
                            </m:sSubPr>
                            <m:e>
                              <m:r>
                                <a:rPr lang="en-US" altLang="zh-CN" i="1">
                                  <a:latin typeface="Cambria Math" panose="02040503050406030204" pitchFamily="18" charset="0"/>
                                </a:rPr>
                                <m:t>𝐿</m:t>
                              </m:r>
                            </m:e>
                            <m:sub>
                              <m:r>
                                <a:rPr lang="en-US" altLang="zh-CN" i="1">
                                  <a:latin typeface="Cambria Math" panose="02040503050406030204" pitchFamily="18" charset="0"/>
                                </a:rPr>
                                <m:t>𝑒</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𝑥</m:t>
                              </m:r>
                              <m:r>
                                <a:rPr lang="en-US" altLang="zh-CN" i="1">
                                  <a:latin typeface="Cambria Math" panose="02040503050406030204" pitchFamily="18" charset="0"/>
                                </a:rPr>
                                <m:t>→</m:t>
                              </m:r>
                              <m:r>
                                <a:rPr lang="en-US" altLang="zh-CN" i="1">
                                  <a:latin typeface="Cambria Math" panose="02040503050406030204" pitchFamily="18" charset="0"/>
                                </a:rPr>
                                <m:t>𝑦</m:t>
                              </m:r>
                            </m:e>
                          </m:d>
                          <m:r>
                            <a:rPr lang="en-US" altLang="zh-CN" i="1">
                              <a:latin typeface="Cambria Math" panose="02040503050406030204" pitchFamily="18" charset="0"/>
                            </a:rPr>
                            <m:t>𝐺</m:t>
                          </m:r>
                          <m:r>
                            <a:rPr lang="en-US" altLang="zh-CN" i="1">
                              <a:latin typeface="Cambria Math" panose="02040503050406030204" pitchFamily="18" charset="0"/>
                            </a:rPr>
                            <m:t>(</m:t>
                          </m:r>
                          <m:r>
                            <a:rPr lang="en-US" altLang="zh-CN" i="1">
                              <a:latin typeface="Cambria Math" panose="02040503050406030204" pitchFamily="18" charset="0"/>
                            </a:rPr>
                            <m:t>𝑥</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𝑦</m:t>
                          </m:r>
                          <m:r>
                            <a:rPr lang="en-US" altLang="zh-CN" i="1">
                              <a:latin typeface="Cambria Math" panose="02040503050406030204" pitchFamily="18" charset="0"/>
                            </a:rPr>
                            <m:t>)</m:t>
                          </m:r>
                          <m:r>
                            <a:rPr lang="en-US" altLang="zh-CN" i="1" smtClean="0">
                              <a:solidFill>
                                <a:schemeClr val="accent6"/>
                              </a:solidFill>
                              <a:latin typeface="Cambria Math" panose="02040503050406030204" pitchFamily="18" charset="0"/>
                            </a:rPr>
                            <m:t>𝐽</m:t>
                          </m:r>
                          <m:r>
                            <a:rPr lang="en-US" altLang="zh-CN" i="1" smtClean="0">
                              <a:solidFill>
                                <a:schemeClr val="accent6"/>
                              </a:solidFill>
                              <a:latin typeface="Cambria Math" panose="02040503050406030204" pitchFamily="18" charset="0"/>
                            </a:rPr>
                            <m:t>(</m:t>
                          </m:r>
                          <m:r>
                            <a:rPr lang="en-US" altLang="zh-CN" i="1" smtClean="0">
                              <a:solidFill>
                                <a:schemeClr val="accent6"/>
                              </a:solidFill>
                              <a:latin typeface="Cambria Math" panose="02040503050406030204" pitchFamily="18" charset="0"/>
                            </a:rPr>
                            <m:t>𝑝</m:t>
                          </m:r>
                          <m:r>
                            <a:rPr lang="en-US" altLang="zh-CN" i="1" smtClean="0">
                              <a:solidFill>
                                <a:schemeClr val="accent6"/>
                              </a:solidFill>
                              <a:latin typeface="Cambria Math" panose="02040503050406030204" pitchFamily="18" charset="0"/>
                            </a:rPr>
                            <m:t>, </m:t>
                          </m:r>
                          <m:r>
                            <a:rPr lang="en-US" altLang="zh-CN" i="1" smtClean="0">
                              <a:solidFill>
                                <a:schemeClr val="accent4"/>
                              </a:solidFill>
                              <a:latin typeface="Cambria Math" panose="02040503050406030204" pitchFamily="18" charset="0"/>
                            </a:rPr>
                            <m:t>𝜃</m:t>
                          </m:r>
                          <m:r>
                            <a:rPr lang="en-US" altLang="zh-CN" i="1" smtClean="0">
                              <a:solidFill>
                                <a:schemeClr val="accent6"/>
                              </a:solidFill>
                              <a:latin typeface="Cambria Math" panose="02040503050406030204" pitchFamily="18" charset="0"/>
                            </a:rPr>
                            <m:t>)</m:t>
                          </m:r>
                          <m:r>
                            <m:rPr>
                              <m:sty m:val="p"/>
                            </m:rPr>
                            <a:rPr lang="en-US" altLang="zh-CN" smtClean="0">
                              <a:solidFill>
                                <a:schemeClr val="accent6"/>
                              </a:solidFill>
                              <a:latin typeface="Cambria Math" panose="02040503050406030204" pitchFamily="18" charset="0"/>
                            </a:rPr>
                            <m:t>d</m:t>
                          </m:r>
                          <m:r>
                            <a:rPr lang="en-US" altLang="zh-CN" b="0" i="1" smtClean="0">
                              <a:solidFill>
                                <a:schemeClr val="accent6"/>
                              </a:solidFill>
                              <a:latin typeface="Cambria Math" panose="02040503050406030204" pitchFamily="18" charset="0"/>
                            </a:rPr>
                            <m:t>𝑝</m:t>
                          </m:r>
                        </m:e>
                      </m:nary>
                    </m:oMath>
                  </m:oMathPara>
                </a14:m>
                <a:endParaRPr lang="zh-CN" altLang="en-US" dirty="0"/>
              </a:p>
            </p:txBody>
          </p:sp>
        </mc:Choice>
        <mc:Fallback xmlns="">
          <p:sp>
            <p:nvSpPr>
              <p:cNvPr id="4" name="Content Placeholder 3">
                <a:extLst>
                  <a:ext uri="{FF2B5EF4-FFF2-40B4-BE49-F238E27FC236}">
                    <a16:creationId xmlns:a16="http://schemas.microsoft.com/office/drawing/2014/main" id="{D6CDEC59-E514-483A-2E8B-F107C492151D}"/>
                  </a:ext>
                </a:extLst>
              </p:cNvPr>
              <p:cNvSpPr>
                <a:spLocks noGrp="1" noRot="1" noChangeAspect="1" noMove="1" noResize="1" noEditPoints="1" noAdjustHandles="1" noChangeArrowheads="1" noChangeShapeType="1" noTextEdit="1"/>
              </p:cNvSpPr>
              <p:nvPr>
                <p:ph sz="half" idx="2"/>
              </p:nvPr>
            </p:nvSpPr>
            <p:spPr>
              <a:blipFill>
                <a:blip r:embed="rId7"/>
                <a:stretch>
                  <a:fillRect l="-1377" t="-1643"/>
                </a:stretch>
              </a:blipFill>
            </p:spPr>
            <p:txBody>
              <a:bodyPr/>
              <a:lstStyle/>
              <a:p>
                <a:r>
                  <a:rPr lang="zh-CN" altLang="en-US">
                    <a:noFill/>
                  </a:rPr>
                  <a:t> </a:t>
                </a:r>
              </a:p>
            </p:txBody>
          </p:sp>
        </mc:Fallback>
      </mc:AlternateContent>
      <p:sp>
        <p:nvSpPr>
          <p:cNvPr id="6" name="Arrow: Right 5">
            <a:extLst>
              <a:ext uri="{FF2B5EF4-FFF2-40B4-BE49-F238E27FC236}">
                <a16:creationId xmlns:a16="http://schemas.microsoft.com/office/drawing/2014/main" id="{02B1910A-21B0-8347-2E4B-0C0F0F8DB0C2}"/>
              </a:ext>
            </a:extLst>
          </p:cNvPr>
          <p:cNvSpPr/>
          <p:nvPr/>
        </p:nvSpPr>
        <p:spPr>
          <a:xfrm>
            <a:off x="5779971" y="1536169"/>
            <a:ext cx="291966" cy="37392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5198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diagram of a diagram&#10;&#10;Description automatically generated with medium confidence">
            <a:extLst>
              <a:ext uri="{FF2B5EF4-FFF2-40B4-BE49-F238E27FC236}">
                <a16:creationId xmlns:a16="http://schemas.microsoft.com/office/drawing/2014/main" id="{010F63BB-41C2-CACF-A794-4FFCCE76C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649" y="3369882"/>
            <a:ext cx="5361730" cy="3015973"/>
          </a:xfrm>
          <a:prstGeom prst="rect">
            <a:avLst/>
          </a:prstGeom>
        </p:spPr>
      </p:pic>
      <p:sp>
        <p:nvSpPr>
          <p:cNvPr id="2" name="Title 1">
            <a:extLst>
              <a:ext uri="{FF2B5EF4-FFF2-40B4-BE49-F238E27FC236}">
                <a16:creationId xmlns:a16="http://schemas.microsoft.com/office/drawing/2014/main" id="{DA15993B-3E47-F5A7-36BF-E3CFDC79812A}"/>
              </a:ext>
            </a:extLst>
          </p:cNvPr>
          <p:cNvSpPr>
            <a:spLocks noGrp="1"/>
          </p:cNvSpPr>
          <p:nvPr>
            <p:ph type="title"/>
          </p:nvPr>
        </p:nvSpPr>
        <p:spPr/>
        <p:txBody>
          <a:bodyPr/>
          <a:lstStyle/>
          <a:p>
            <a:r>
              <a:rPr lang="en-US" altLang="zh-CN" dirty="0"/>
              <a:t>An Outline of Our Method</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4DD8EB-BA95-F294-9D0A-A1705F7F6A9F}"/>
                  </a:ext>
                </a:extLst>
              </p:cNvPr>
              <p:cNvSpPr>
                <a:spLocks noGrp="1"/>
              </p:cNvSpPr>
              <p:nvPr>
                <p:ph idx="1"/>
              </p:nvPr>
            </p:nvSpPr>
            <p:spPr/>
            <p:txBody>
              <a:bodyPr/>
              <a:lstStyle/>
              <a:p>
                <a:r>
                  <a:rPr lang="en-US" altLang="zh-CN" dirty="0"/>
                  <a:t>To obtain the derivative </a:t>
                </a:r>
                <a14:m>
                  <m:oMath xmlns:m="http://schemas.openxmlformats.org/officeDocument/2006/math">
                    <m:r>
                      <m:rPr>
                        <m:sty m:val="p"/>
                      </m:rPr>
                      <a:rPr lang="en-US" altLang="zh-CN">
                        <a:latin typeface="Cambria Math" panose="02040503050406030204" pitchFamily="18" charset="0"/>
                      </a:rPr>
                      <m:t>d</m:t>
                    </m:r>
                    <m:r>
                      <a:rPr lang="en-US" altLang="zh-CN" i="1">
                        <a:latin typeface="Cambria Math" panose="02040503050406030204" pitchFamily="18" charset="0"/>
                      </a:rPr>
                      <m:t>𝐼</m:t>
                    </m:r>
                    <m:r>
                      <a:rPr lang="en-US" altLang="zh-CN" i="1">
                        <a:latin typeface="Cambria Math" panose="02040503050406030204" pitchFamily="18" charset="0"/>
                      </a:rPr>
                      <m:t>/</m:t>
                    </m:r>
                    <m:r>
                      <m:rPr>
                        <m:sty m:val="p"/>
                      </m:rPr>
                      <a:rPr lang="en-US" altLang="zh-CN">
                        <a:latin typeface="Cambria Math" panose="02040503050406030204" pitchFamily="18" charset="0"/>
                      </a:rPr>
                      <m:t>d</m:t>
                    </m:r>
                    <m:r>
                      <a:rPr lang="en-US" altLang="zh-CN" i="1">
                        <a:solidFill>
                          <a:schemeClr val="accent4"/>
                        </a:solidFill>
                        <a:latin typeface="Cambria Math" panose="02040503050406030204" pitchFamily="18" charset="0"/>
                      </a:rPr>
                      <m:t>𝜃</m:t>
                    </m:r>
                  </m:oMath>
                </a14:m>
                <a:r>
                  <a:rPr lang="en-US" altLang="zh-CN" dirty="0"/>
                  <a:t>, we take three steps</a:t>
                </a:r>
              </a:p>
              <a:p>
                <a:pPr marL="914400" lvl="1" indent="-457200">
                  <a:buFont typeface="+mj-lt"/>
                  <a:buAutoNum type="arabicPeriod"/>
                </a:pPr>
                <a:r>
                  <a:rPr lang="en-US" altLang="zh-CN" dirty="0">
                    <a:solidFill>
                      <a:schemeClr val="tx1"/>
                    </a:solidFill>
                  </a:rPr>
                  <a:t>Rewriting </a:t>
                </a:r>
                <a14:m>
                  <m:oMath xmlns:m="http://schemas.openxmlformats.org/officeDocument/2006/math">
                    <m:r>
                      <a:rPr lang="en-US" altLang="zh-CN" i="1" smtClean="0">
                        <a:solidFill>
                          <a:schemeClr val="tx1"/>
                        </a:solidFill>
                        <a:latin typeface="Cambria Math" panose="02040503050406030204" pitchFamily="18" charset="0"/>
                      </a:rPr>
                      <m:t>𝐼</m:t>
                    </m:r>
                  </m:oMath>
                </a14:m>
                <a:r>
                  <a:rPr lang="en-US" altLang="zh-CN" dirty="0">
                    <a:solidFill>
                      <a:schemeClr val="tx1"/>
                    </a:solidFill>
                  </a:rPr>
                  <a:t> as an integral over a constant “reference” surface (“Material Form </a:t>
                </a:r>
                <a:r>
                  <a:rPr lang="en-US" altLang="zh-CN" dirty="0" err="1">
                    <a:solidFill>
                      <a:schemeClr val="tx1"/>
                    </a:solidFill>
                  </a:rPr>
                  <a:t>Reparametrization</a:t>
                </a:r>
                <a:r>
                  <a:rPr lang="en-US" altLang="zh-CN" dirty="0">
                    <a:solidFill>
                      <a:schemeClr val="tx1"/>
                    </a:solidFill>
                  </a:rPr>
                  <a:t>”)</a:t>
                </a:r>
              </a:p>
              <a:p>
                <a:pPr marL="914400" lvl="1" indent="-457200">
                  <a:buFont typeface="+mj-lt"/>
                  <a:buAutoNum type="arabicPeriod"/>
                </a:pPr>
                <a:r>
                  <a:rPr lang="en-US" altLang="zh-CN" dirty="0">
                    <a:solidFill>
                      <a:srgbClr val="FF8261"/>
                    </a:solidFill>
                  </a:rPr>
                  <a:t>Differentiating the integral from 1.</a:t>
                </a:r>
              </a:p>
              <a:p>
                <a:pPr marL="914400" lvl="1" indent="-457200">
                  <a:buFont typeface="+mj-lt"/>
                  <a:buAutoNum type="arabicPeriod"/>
                </a:pPr>
                <a:r>
                  <a:rPr lang="en-US" altLang="zh-CN" dirty="0"/>
                  <a:t>Apply Warped-Area </a:t>
                </a:r>
                <a:r>
                  <a:rPr lang="en-US" altLang="zh-CN" dirty="0" err="1"/>
                  <a:t>reparametrization</a:t>
                </a:r>
                <a:r>
                  <a:rPr lang="en-US" altLang="zh-CN" dirty="0"/>
                  <a:t> to handle discontinuity in 2.</a:t>
                </a:r>
                <a:endParaRPr lang="zh-CN" altLang="en-US" dirty="0"/>
              </a:p>
            </p:txBody>
          </p:sp>
        </mc:Choice>
        <mc:Fallback xmlns="">
          <p:sp>
            <p:nvSpPr>
              <p:cNvPr id="3" name="Content Placeholder 2">
                <a:extLst>
                  <a:ext uri="{FF2B5EF4-FFF2-40B4-BE49-F238E27FC236}">
                    <a16:creationId xmlns:a16="http://schemas.microsoft.com/office/drawing/2014/main" id="{264DD8EB-BA95-F294-9D0A-A1705F7F6A9F}"/>
                  </a:ext>
                </a:extLst>
              </p:cNvPr>
              <p:cNvSpPr>
                <a:spLocks noGrp="1" noRot="1" noChangeAspect="1" noMove="1" noResize="1" noEditPoints="1" noAdjustHandles="1" noChangeArrowheads="1" noChangeShapeType="1" noTextEdit="1"/>
              </p:cNvSpPr>
              <p:nvPr>
                <p:ph idx="1"/>
              </p:nvPr>
            </p:nvSpPr>
            <p:spPr>
              <a:blipFill>
                <a:blip r:embed="rId5"/>
                <a:stretch>
                  <a:fillRect l="-938" t="-21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7000706-5D93-0972-8F02-74E6A271CA5F}"/>
                  </a:ext>
                </a:extLst>
              </p:cNvPr>
              <p:cNvSpPr txBox="1"/>
              <p:nvPr/>
            </p:nvSpPr>
            <p:spPr>
              <a:xfrm>
                <a:off x="1348488" y="3429000"/>
                <a:ext cx="6105236" cy="8504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𝐼</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m:t>
                      </m:r>
                      <m:nary>
                        <m:naryPr>
                          <m:ctrlP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ctrlPr>
                        </m:naryPr>
                        <m:sub>
                          <m:r>
                            <m:rPr>
                              <m:sty m:val="p"/>
                              <m:brk m:alnAt="23"/>
                            </m:rPr>
                            <a:rPr kumimoji="0" lang="en-US" altLang="zh-CN" sz="2000" b="0" i="0" u="none" strike="noStrike" kern="1200" cap="none" spc="0" normalizeH="0" baseline="0" noProof="0" smtClean="0">
                              <a:ln>
                                <a:noFill/>
                              </a:ln>
                              <a:solidFill>
                                <a:srgbClr val="70AD47"/>
                              </a:solidFill>
                              <a:effectLst/>
                              <a:uLnTx/>
                              <a:uFillTx/>
                              <a:latin typeface="Cambria Math" panose="02040503050406030204" pitchFamily="18" charset="0"/>
                            </a:rPr>
                            <m:t>L</m:t>
                          </m:r>
                          <m:r>
                            <m:rPr>
                              <m:sty m:val="p"/>
                            </m:rPr>
                            <a:rPr kumimoji="0" lang="en-US" altLang="zh-CN" sz="2000" b="0" i="0" u="none" strike="noStrike" kern="1200" cap="none" spc="0" normalizeH="0" baseline="0" noProof="0" smtClean="0">
                              <a:ln>
                                <a:noFill/>
                              </a:ln>
                              <a:solidFill>
                                <a:srgbClr val="70AD47"/>
                              </a:solidFill>
                              <a:effectLst/>
                              <a:uLnTx/>
                              <a:uFillTx/>
                              <a:latin typeface="Cambria Math" panose="02040503050406030204" pitchFamily="18" charset="0"/>
                            </a:rPr>
                            <m:t>ight</m:t>
                          </m:r>
                        </m:sub>
                        <m:sup/>
                        <m:e>
                          <m:sSub>
                            <m:sSubPr>
                              <m:ctrlP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ctrlPr>
                            </m:sSubPr>
                            <m:e>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𝐿</m:t>
                              </m:r>
                            </m:e>
                            <m:sub>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𝑒</m:t>
                              </m:r>
                            </m:sub>
                          </m:sSub>
                          <m:d>
                            <m:dPr>
                              <m:ctrlP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ctrlPr>
                            </m:dPr>
                            <m:e>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𝑥</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𝑦</m:t>
                              </m:r>
                            </m:e>
                          </m:d>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𝐺</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𝑥</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𝑦</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m:t>
                          </m:r>
                          <m:r>
                            <m:rPr>
                              <m:sty m:val="p"/>
                            </m:rPr>
                            <a:rPr kumimoji="0" lang="en-US" altLang="zh-CN" sz="2000" b="0" i="0" u="none" strike="noStrike" kern="1200" cap="none" spc="0" normalizeH="0" baseline="0" noProof="0" smtClean="0">
                              <a:ln>
                                <a:noFill/>
                              </a:ln>
                              <a:solidFill>
                                <a:prstClr val="white"/>
                              </a:solidFill>
                              <a:effectLst/>
                              <a:uLnTx/>
                              <a:uFillTx/>
                              <a:latin typeface="Cambria Math" panose="02040503050406030204" pitchFamily="18" charset="0"/>
                            </a:rPr>
                            <m:t>d</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𝑥</m:t>
                          </m:r>
                        </m:e>
                      </m:nary>
                    </m:oMath>
                  </m:oMathPara>
                </a14:m>
                <a:endParaRPr lang="zh-CN" altLang="en-US" sz="1400" dirty="0"/>
              </a:p>
            </p:txBody>
          </p:sp>
        </mc:Choice>
        <mc:Fallback xmlns="">
          <p:sp>
            <p:nvSpPr>
              <p:cNvPr id="5" name="TextBox 4">
                <a:extLst>
                  <a:ext uri="{FF2B5EF4-FFF2-40B4-BE49-F238E27FC236}">
                    <a16:creationId xmlns:a16="http://schemas.microsoft.com/office/drawing/2014/main" id="{77000706-5D93-0972-8F02-74E6A271CA5F}"/>
                  </a:ext>
                </a:extLst>
              </p:cNvPr>
              <p:cNvSpPr txBox="1">
                <a:spLocks noRot="1" noChangeAspect="1" noMove="1" noResize="1" noEditPoints="1" noAdjustHandles="1" noChangeArrowheads="1" noChangeShapeType="1" noTextEdit="1"/>
              </p:cNvSpPr>
              <p:nvPr/>
            </p:nvSpPr>
            <p:spPr>
              <a:xfrm>
                <a:off x="1348488" y="3429000"/>
                <a:ext cx="6105236" cy="850489"/>
              </a:xfrm>
              <a:prstGeom prst="rect">
                <a:avLst/>
              </a:prstGeom>
              <a:blipFill>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96844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rmalVelocity">
            <a:hlinkClick r:id="" action="ppaction://media"/>
            <a:extLst>
              <a:ext uri="{FF2B5EF4-FFF2-40B4-BE49-F238E27FC236}">
                <a16:creationId xmlns:a16="http://schemas.microsoft.com/office/drawing/2014/main" id="{95192430-1380-6374-4832-F3D88F64510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48"/>
          <a:stretch/>
        </p:blipFill>
        <p:spPr>
          <a:xfrm>
            <a:off x="3571092" y="1330037"/>
            <a:ext cx="8620908" cy="4846926"/>
          </a:xfrm>
          <a:prstGeom prst="rect">
            <a:avLst/>
          </a:prstGeom>
        </p:spPr>
      </p:pic>
      <p:sp>
        <p:nvSpPr>
          <p:cNvPr id="2" name="Title 1">
            <a:extLst>
              <a:ext uri="{FF2B5EF4-FFF2-40B4-BE49-F238E27FC236}">
                <a16:creationId xmlns:a16="http://schemas.microsoft.com/office/drawing/2014/main" id="{AB787396-5EF1-7B69-0C25-F015B6B76E0E}"/>
              </a:ext>
            </a:extLst>
          </p:cNvPr>
          <p:cNvSpPr>
            <a:spLocks noGrp="1"/>
          </p:cNvSpPr>
          <p:nvPr>
            <p:ph type="title"/>
          </p:nvPr>
        </p:nvSpPr>
        <p:spPr/>
        <p:txBody>
          <a:bodyPr/>
          <a:lstStyle/>
          <a:p>
            <a:r>
              <a:rPr lang="en-US" altLang="zh-CN" dirty="0"/>
              <a:t>Differentiating One-Bounce</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9B484D7-D0DA-F689-E5F1-09FA21CD02A8}"/>
                  </a:ext>
                </a:extLst>
              </p:cNvPr>
              <p:cNvSpPr>
                <a:spLocks noGrp="1"/>
              </p:cNvSpPr>
              <p:nvPr>
                <p:ph idx="1"/>
              </p:nvPr>
            </p:nvSpPr>
            <p:spPr>
              <a:xfrm>
                <a:off x="247291" y="1121434"/>
                <a:ext cx="6068668" cy="5055529"/>
              </a:xfrm>
            </p:spPr>
            <p:txBody>
              <a:bodyPr>
                <a:normAutofit/>
              </a:bodyPr>
              <a:lstStyle/>
              <a:p>
                <a:r>
                  <a:rPr lang="en-US" altLang="zh-CN" sz="2400" dirty="0"/>
                  <a:t>Reynolds Transport Theorem tells us:</a:t>
                </a:r>
              </a:p>
              <a:p>
                <a:endParaRPr lang="en-US" altLang="zh-CN" sz="2400" dirty="0"/>
              </a:p>
              <a:p>
                <a:pPr marL="0" indent="0">
                  <a:buNone/>
                </a:pPr>
                <a14:m>
                  <m:oMath xmlns:m="http://schemas.openxmlformats.org/officeDocument/2006/math">
                    <m:f>
                      <m:fPr>
                        <m:ctrlPr>
                          <a:rPr lang="en-US" altLang="zh-CN" sz="2400" b="0" i="1" smtClean="0">
                            <a:latin typeface="Cambria Math" panose="02040503050406030204" pitchFamily="18" charset="0"/>
                          </a:rPr>
                        </m:ctrlPr>
                      </m:fPr>
                      <m:num>
                        <m:r>
                          <m:rPr>
                            <m:sty m:val="p"/>
                          </m:rPr>
                          <a:rPr lang="en-US" altLang="zh-CN" sz="2400" b="0" i="0" smtClean="0">
                            <a:latin typeface="Cambria Math" panose="02040503050406030204" pitchFamily="18" charset="0"/>
                          </a:rPr>
                          <m:t>d</m:t>
                        </m:r>
                        <m:r>
                          <a:rPr lang="en-US" altLang="zh-CN" sz="2400" b="0" i="1" smtClean="0">
                            <a:latin typeface="Cambria Math" panose="02040503050406030204" pitchFamily="18" charset="0"/>
                          </a:rPr>
                          <m:t>𝐼</m:t>
                        </m:r>
                      </m:num>
                      <m:den>
                        <m:r>
                          <m:rPr>
                            <m:sty m:val="p"/>
                          </m:rPr>
                          <a:rPr lang="en-US" altLang="zh-CN" sz="2400" b="0" i="0" smtClean="0">
                            <a:latin typeface="Cambria Math" panose="02040503050406030204" pitchFamily="18" charset="0"/>
                          </a:rPr>
                          <m:t>d</m:t>
                        </m:r>
                        <m:r>
                          <a:rPr lang="en-US" altLang="zh-CN" sz="2400" b="0" i="1" smtClean="0">
                            <a:latin typeface="Cambria Math" panose="02040503050406030204" pitchFamily="18" charset="0"/>
                          </a:rPr>
                          <m:t>𝜃</m:t>
                        </m:r>
                      </m:den>
                    </m:f>
                    <m:r>
                      <a:rPr lang="en-US" altLang="zh-CN" sz="2400" b="0" i="1" smtClean="0">
                        <a:latin typeface="Cambria Math" panose="02040503050406030204" pitchFamily="18" charset="0"/>
                      </a:rPr>
                      <m:t>=</m:t>
                    </m:r>
                    <m:r>
                      <m:rPr>
                        <m:sty m:val="p"/>
                      </m:rPr>
                      <a:rPr lang="en-US" altLang="zh-CN" sz="2400" b="0" i="0" smtClean="0">
                        <a:latin typeface="Cambria Math" panose="02040503050406030204" pitchFamily="18" charset="0"/>
                      </a:rPr>
                      <m:t>interior</m:t>
                    </m:r>
                  </m:oMath>
                </a14:m>
                <a:r>
                  <a:rPr lang="en-US" altLang="zh-CN" sz="2400" b="0" dirty="0">
                    <a:latin typeface="Cambria Math" panose="02040503050406030204" pitchFamily="18" charset="0"/>
                  </a:rPr>
                  <a:t> </a:t>
                </a:r>
              </a:p>
              <a:p>
                <a:pPr marL="0" indent="0">
                  <a:buNone/>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 </m:t>
                      </m:r>
                      <m:nary>
                        <m:naryPr>
                          <m:ctrlPr>
                            <a:rPr lang="en-US" altLang="zh-CN" sz="2400" b="0" i="1" smtClean="0">
                              <a:latin typeface="Cambria Math" panose="02040503050406030204" pitchFamily="18" charset="0"/>
                            </a:rPr>
                          </m:ctrlPr>
                        </m:naryPr>
                        <m:sub>
                          <m:r>
                            <m:rPr>
                              <m:sty m:val="p"/>
                            </m:rPr>
                            <a:rPr lang="en-US" altLang="zh-CN" sz="2400" b="0" i="0" smtClean="0">
                              <a:solidFill>
                                <a:srgbClr val="57C5DE"/>
                              </a:solidFill>
                              <a:latin typeface="Cambria Math" panose="02040503050406030204" pitchFamily="18" charset="0"/>
                            </a:rPr>
                            <m:t>Boundary</m:t>
                          </m:r>
                        </m:sub>
                        <m:sup/>
                        <m:e>
                          <m:r>
                            <a:rPr lang="en-US" altLang="zh-CN" sz="2400" b="0" i="1" smtClean="0">
                              <a:latin typeface="Cambria Math" panose="02040503050406030204" pitchFamily="18" charset="0"/>
                            </a:rPr>
                            <m:t>𝐹</m:t>
                          </m:r>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𝑝</m:t>
                              </m:r>
                            </m:e>
                          </m:d>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𝑛</m:t>
                              </m:r>
                            </m:e>
                          </m:acc>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𝑝</m:t>
                          </m:r>
                          <m:r>
                            <a:rPr lang="en-US" altLang="zh-CN" sz="2400" b="0" i="1" smtClean="0">
                              <a:latin typeface="Cambria Math" panose="02040503050406030204" pitchFamily="18" charset="0"/>
                            </a:rPr>
                            <m:t>)⋅</m:t>
                          </m:r>
                          <m:acc>
                            <m:accPr>
                              <m:chr m:val="⃗"/>
                              <m:ctrlPr>
                                <a:rPr lang="en-US" altLang="zh-CN" sz="2400" i="1">
                                  <a:latin typeface="Cambria Math" panose="02040503050406030204" pitchFamily="18" charset="0"/>
                                </a:rPr>
                              </m:ctrlPr>
                            </m:accPr>
                            <m:e>
                              <m:r>
                                <a:rPr lang="en-US" altLang="zh-CN" sz="2400" b="0" i="1" smtClean="0">
                                  <a:latin typeface="Cambria Math" panose="02040503050406030204" pitchFamily="18" charset="0"/>
                                </a:rPr>
                                <m:t>𝑣</m:t>
                              </m:r>
                            </m:e>
                          </m:acc>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𝑝</m:t>
                          </m:r>
                          <m:r>
                            <a:rPr lang="en-US" altLang="zh-CN" sz="2400" b="0" i="1" smtClean="0">
                              <a:latin typeface="Cambria Math" panose="02040503050406030204" pitchFamily="18" charset="0"/>
                            </a:rPr>
                            <m:t>)</m:t>
                          </m:r>
                          <m:r>
                            <m:rPr>
                              <m:sty m:val="p"/>
                            </m:rPr>
                            <a:rPr lang="en-US" altLang="zh-CN" sz="2400" b="0" i="0" smtClean="0">
                              <a:latin typeface="Cambria Math" panose="02040503050406030204" pitchFamily="18" charset="0"/>
                            </a:rPr>
                            <m:t>d</m:t>
                          </m:r>
                          <m:r>
                            <a:rPr lang="en-US" altLang="zh-CN" sz="2400" b="0" i="1" smtClean="0">
                              <a:latin typeface="Cambria Math" panose="02040503050406030204" pitchFamily="18" charset="0"/>
                            </a:rPr>
                            <m:t>𝑝</m:t>
                          </m:r>
                        </m:e>
                      </m:nary>
                    </m:oMath>
                  </m:oMathPara>
                </a14:m>
                <a:endParaRPr lang="en-US" altLang="zh-CN" sz="2400" dirty="0"/>
              </a:p>
              <a:p>
                <a:pPr marL="0" indent="0">
                  <a:buNone/>
                </a:pPr>
                <a:endParaRPr lang="en-US" altLang="zh-CN" sz="2400" dirty="0"/>
              </a:p>
              <a:p>
                <a:r>
                  <a:rPr lang="en-US" altLang="zh-CN" sz="2400" dirty="0"/>
                  <a:t>Requires integrating over the visibility boundary</a:t>
                </a:r>
              </a:p>
            </p:txBody>
          </p:sp>
        </mc:Choice>
        <mc:Fallback xmlns="">
          <p:sp>
            <p:nvSpPr>
              <p:cNvPr id="3" name="Content Placeholder 2">
                <a:extLst>
                  <a:ext uri="{FF2B5EF4-FFF2-40B4-BE49-F238E27FC236}">
                    <a16:creationId xmlns:a16="http://schemas.microsoft.com/office/drawing/2014/main" id="{D9B484D7-D0DA-F689-E5F1-09FA21CD02A8}"/>
                  </a:ext>
                </a:extLst>
              </p:cNvPr>
              <p:cNvSpPr>
                <a:spLocks noGrp="1" noRot="1" noChangeAspect="1" noMove="1" noResize="1" noEditPoints="1" noAdjustHandles="1" noChangeArrowheads="1" noChangeShapeType="1" noTextEdit="1"/>
              </p:cNvSpPr>
              <p:nvPr>
                <p:ph idx="1"/>
              </p:nvPr>
            </p:nvSpPr>
            <p:spPr>
              <a:xfrm>
                <a:off x="247291" y="1121434"/>
                <a:ext cx="6068668" cy="5055529"/>
              </a:xfrm>
              <a:blipFill>
                <a:blip r:embed="rId6"/>
                <a:stretch>
                  <a:fillRect l="-1407" t="-156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36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diagram of a diagram&#10;&#10;Description automatically generated with medium confidence">
            <a:extLst>
              <a:ext uri="{FF2B5EF4-FFF2-40B4-BE49-F238E27FC236}">
                <a16:creationId xmlns:a16="http://schemas.microsoft.com/office/drawing/2014/main" id="{7E8127D2-0364-B6BC-98AA-B3214FA12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649" y="3369882"/>
            <a:ext cx="5361730" cy="3015973"/>
          </a:xfrm>
          <a:prstGeom prst="rect">
            <a:avLst/>
          </a:prstGeom>
        </p:spPr>
      </p:pic>
      <p:sp>
        <p:nvSpPr>
          <p:cNvPr id="2" name="Title 1">
            <a:extLst>
              <a:ext uri="{FF2B5EF4-FFF2-40B4-BE49-F238E27FC236}">
                <a16:creationId xmlns:a16="http://schemas.microsoft.com/office/drawing/2014/main" id="{DA15993B-3E47-F5A7-36BF-E3CFDC79812A}"/>
              </a:ext>
            </a:extLst>
          </p:cNvPr>
          <p:cNvSpPr>
            <a:spLocks noGrp="1"/>
          </p:cNvSpPr>
          <p:nvPr>
            <p:ph type="title"/>
          </p:nvPr>
        </p:nvSpPr>
        <p:spPr/>
        <p:txBody>
          <a:bodyPr/>
          <a:lstStyle/>
          <a:p>
            <a:r>
              <a:rPr lang="en-US" altLang="zh-CN" dirty="0"/>
              <a:t>An Outline of Our Method</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4DD8EB-BA95-F294-9D0A-A1705F7F6A9F}"/>
                  </a:ext>
                </a:extLst>
              </p:cNvPr>
              <p:cNvSpPr>
                <a:spLocks noGrp="1"/>
              </p:cNvSpPr>
              <p:nvPr>
                <p:ph idx="1"/>
              </p:nvPr>
            </p:nvSpPr>
            <p:spPr/>
            <p:txBody>
              <a:bodyPr/>
              <a:lstStyle/>
              <a:p>
                <a:r>
                  <a:rPr lang="en-US" altLang="zh-CN" dirty="0"/>
                  <a:t>To obtain the derivative </a:t>
                </a:r>
                <a14:m>
                  <m:oMath xmlns:m="http://schemas.openxmlformats.org/officeDocument/2006/math">
                    <m:r>
                      <m:rPr>
                        <m:sty m:val="p"/>
                      </m:rPr>
                      <a:rPr lang="en-US" altLang="zh-CN">
                        <a:latin typeface="Cambria Math" panose="02040503050406030204" pitchFamily="18" charset="0"/>
                      </a:rPr>
                      <m:t>d</m:t>
                    </m:r>
                    <m:r>
                      <a:rPr lang="en-US" altLang="zh-CN" i="1">
                        <a:latin typeface="Cambria Math" panose="02040503050406030204" pitchFamily="18" charset="0"/>
                      </a:rPr>
                      <m:t>𝐼</m:t>
                    </m:r>
                    <m:r>
                      <a:rPr lang="en-US" altLang="zh-CN" i="1">
                        <a:latin typeface="Cambria Math" panose="02040503050406030204" pitchFamily="18" charset="0"/>
                      </a:rPr>
                      <m:t>/</m:t>
                    </m:r>
                    <m:r>
                      <m:rPr>
                        <m:sty m:val="p"/>
                      </m:rPr>
                      <a:rPr lang="en-US" altLang="zh-CN">
                        <a:latin typeface="Cambria Math" panose="02040503050406030204" pitchFamily="18" charset="0"/>
                      </a:rPr>
                      <m:t>d</m:t>
                    </m:r>
                    <m:r>
                      <a:rPr lang="en-US" altLang="zh-CN" i="1">
                        <a:solidFill>
                          <a:schemeClr val="accent4"/>
                        </a:solidFill>
                        <a:latin typeface="Cambria Math" panose="02040503050406030204" pitchFamily="18" charset="0"/>
                      </a:rPr>
                      <m:t>𝜃</m:t>
                    </m:r>
                  </m:oMath>
                </a14:m>
                <a:r>
                  <a:rPr lang="en-US" altLang="zh-CN" dirty="0"/>
                  <a:t>, we take three steps</a:t>
                </a:r>
              </a:p>
              <a:p>
                <a:pPr marL="914400" lvl="1" indent="-457200">
                  <a:buFont typeface="+mj-lt"/>
                  <a:buAutoNum type="arabicPeriod"/>
                </a:pPr>
                <a:r>
                  <a:rPr lang="en-US" altLang="zh-CN" dirty="0">
                    <a:solidFill>
                      <a:schemeClr val="tx1"/>
                    </a:solidFill>
                  </a:rPr>
                  <a:t>Rewriting </a:t>
                </a:r>
                <a14:m>
                  <m:oMath xmlns:m="http://schemas.openxmlformats.org/officeDocument/2006/math">
                    <m:r>
                      <a:rPr lang="en-US" altLang="zh-CN" i="1" smtClean="0">
                        <a:solidFill>
                          <a:schemeClr val="tx1"/>
                        </a:solidFill>
                        <a:latin typeface="Cambria Math" panose="02040503050406030204" pitchFamily="18" charset="0"/>
                      </a:rPr>
                      <m:t>𝐼</m:t>
                    </m:r>
                  </m:oMath>
                </a14:m>
                <a:r>
                  <a:rPr lang="en-US" altLang="zh-CN" dirty="0">
                    <a:solidFill>
                      <a:schemeClr val="tx1"/>
                    </a:solidFill>
                  </a:rPr>
                  <a:t> as an integral over a constant “reference” surface (“Material Form </a:t>
                </a:r>
                <a:r>
                  <a:rPr lang="en-US" altLang="zh-CN" dirty="0" err="1">
                    <a:solidFill>
                      <a:schemeClr val="tx1"/>
                    </a:solidFill>
                  </a:rPr>
                  <a:t>Reparametrization</a:t>
                </a:r>
                <a:r>
                  <a:rPr lang="en-US" altLang="zh-CN" dirty="0">
                    <a:solidFill>
                      <a:schemeClr val="tx1"/>
                    </a:solidFill>
                  </a:rPr>
                  <a:t>”)</a:t>
                </a:r>
              </a:p>
              <a:p>
                <a:pPr marL="914400" lvl="1" indent="-457200">
                  <a:buFont typeface="+mj-lt"/>
                  <a:buAutoNum type="arabicPeriod"/>
                </a:pPr>
                <a:r>
                  <a:rPr lang="en-US" altLang="zh-CN" dirty="0"/>
                  <a:t>Differentiating the integral from 1.</a:t>
                </a:r>
              </a:p>
              <a:p>
                <a:pPr marL="914400" lvl="1" indent="-457200">
                  <a:buFont typeface="+mj-lt"/>
                  <a:buAutoNum type="arabicPeriod"/>
                </a:pPr>
                <a:r>
                  <a:rPr lang="en-US" altLang="zh-CN" dirty="0">
                    <a:solidFill>
                      <a:srgbClr val="FF8261"/>
                    </a:solidFill>
                  </a:rPr>
                  <a:t>Apply Warped-Area </a:t>
                </a:r>
                <a:r>
                  <a:rPr lang="en-US" altLang="zh-CN" dirty="0" err="1">
                    <a:solidFill>
                      <a:srgbClr val="FF8261"/>
                    </a:solidFill>
                  </a:rPr>
                  <a:t>reparametrization</a:t>
                </a:r>
                <a:r>
                  <a:rPr lang="en-US" altLang="zh-CN" dirty="0">
                    <a:solidFill>
                      <a:srgbClr val="FF8261"/>
                    </a:solidFill>
                  </a:rPr>
                  <a:t> to handle discontinuity in 2.</a:t>
                </a:r>
                <a:endParaRPr lang="zh-CN" altLang="en-US" dirty="0">
                  <a:solidFill>
                    <a:srgbClr val="FF8261"/>
                  </a:solidFill>
                </a:endParaRPr>
              </a:p>
            </p:txBody>
          </p:sp>
        </mc:Choice>
        <mc:Fallback xmlns="">
          <p:sp>
            <p:nvSpPr>
              <p:cNvPr id="3" name="Content Placeholder 2">
                <a:extLst>
                  <a:ext uri="{FF2B5EF4-FFF2-40B4-BE49-F238E27FC236}">
                    <a16:creationId xmlns:a16="http://schemas.microsoft.com/office/drawing/2014/main" id="{264DD8EB-BA95-F294-9D0A-A1705F7F6A9F}"/>
                  </a:ext>
                </a:extLst>
              </p:cNvPr>
              <p:cNvSpPr>
                <a:spLocks noGrp="1" noRot="1" noChangeAspect="1" noMove="1" noResize="1" noEditPoints="1" noAdjustHandles="1" noChangeArrowheads="1" noChangeShapeType="1" noTextEdit="1"/>
              </p:cNvSpPr>
              <p:nvPr>
                <p:ph idx="1"/>
              </p:nvPr>
            </p:nvSpPr>
            <p:spPr>
              <a:blipFill>
                <a:blip r:embed="rId5"/>
                <a:stretch>
                  <a:fillRect l="-938" t="-21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FBC470A-DB5E-6299-92B9-70F48801541D}"/>
                  </a:ext>
                </a:extLst>
              </p:cNvPr>
              <p:cNvSpPr txBox="1"/>
              <p:nvPr/>
            </p:nvSpPr>
            <p:spPr>
              <a:xfrm>
                <a:off x="1348488" y="3429000"/>
                <a:ext cx="6105236" cy="8504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𝐼</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m:t>
                      </m:r>
                      <m:nary>
                        <m:naryPr>
                          <m:ctrlP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ctrlPr>
                        </m:naryPr>
                        <m:sub>
                          <m:r>
                            <m:rPr>
                              <m:sty m:val="p"/>
                              <m:brk m:alnAt="23"/>
                            </m:rPr>
                            <a:rPr kumimoji="0" lang="en-US" altLang="zh-CN" sz="2000" b="0" i="0" u="none" strike="noStrike" kern="1200" cap="none" spc="0" normalizeH="0" baseline="0" noProof="0" smtClean="0">
                              <a:ln>
                                <a:noFill/>
                              </a:ln>
                              <a:solidFill>
                                <a:srgbClr val="70AD47"/>
                              </a:solidFill>
                              <a:effectLst/>
                              <a:uLnTx/>
                              <a:uFillTx/>
                              <a:latin typeface="Cambria Math" panose="02040503050406030204" pitchFamily="18" charset="0"/>
                            </a:rPr>
                            <m:t>L</m:t>
                          </m:r>
                          <m:r>
                            <m:rPr>
                              <m:sty m:val="p"/>
                            </m:rPr>
                            <a:rPr kumimoji="0" lang="en-US" altLang="zh-CN" sz="2000" b="0" i="0" u="none" strike="noStrike" kern="1200" cap="none" spc="0" normalizeH="0" baseline="0" noProof="0" smtClean="0">
                              <a:ln>
                                <a:noFill/>
                              </a:ln>
                              <a:solidFill>
                                <a:srgbClr val="70AD47"/>
                              </a:solidFill>
                              <a:effectLst/>
                              <a:uLnTx/>
                              <a:uFillTx/>
                              <a:latin typeface="Cambria Math" panose="02040503050406030204" pitchFamily="18" charset="0"/>
                            </a:rPr>
                            <m:t>ight</m:t>
                          </m:r>
                        </m:sub>
                        <m:sup/>
                        <m:e>
                          <m:sSub>
                            <m:sSubPr>
                              <m:ctrlP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ctrlPr>
                            </m:sSubPr>
                            <m:e>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𝐿</m:t>
                              </m:r>
                            </m:e>
                            <m:sub>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𝑒</m:t>
                              </m:r>
                            </m:sub>
                          </m:sSub>
                          <m:d>
                            <m:dPr>
                              <m:ctrlP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ctrlPr>
                            </m:dPr>
                            <m:e>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𝑥</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𝑦</m:t>
                              </m:r>
                            </m:e>
                          </m:d>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𝐺</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𝑥</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𝑦</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m:t>
                          </m:r>
                          <m:r>
                            <m:rPr>
                              <m:sty m:val="p"/>
                            </m:rPr>
                            <a:rPr kumimoji="0" lang="en-US" altLang="zh-CN" sz="2000" b="0" i="0" u="none" strike="noStrike" kern="1200" cap="none" spc="0" normalizeH="0" baseline="0" noProof="0" smtClean="0">
                              <a:ln>
                                <a:noFill/>
                              </a:ln>
                              <a:solidFill>
                                <a:prstClr val="white"/>
                              </a:solidFill>
                              <a:effectLst/>
                              <a:uLnTx/>
                              <a:uFillTx/>
                              <a:latin typeface="Cambria Math" panose="02040503050406030204" pitchFamily="18" charset="0"/>
                            </a:rPr>
                            <m:t>d</m:t>
                          </m:r>
                          <m:r>
                            <a:rPr kumimoji="0" lang="en-US" altLang="zh-CN" sz="2000" b="0" i="1" u="none" strike="noStrike" kern="1200" cap="none" spc="0" normalizeH="0" baseline="0" noProof="0" smtClean="0">
                              <a:ln>
                                <a:noFill/>
                              </a:ln>
                              <a:solidFill>
                                <a:prstClr val="white"/>
                              </a:solidFill>
                              <a:effectLst/>
                              <a:uLnTx/>
                              <a:uFillTx/>
                              <a:latin typeface="Cambria Math" panose="02040503050406030204" pitchFamily="18" charset="0"/>
                            </a:rPr>
                            <m:t>𝑥</m:t>
                          </m:r>
                        </m:e>
                      </m:nary>
                    </m:oMath>
                  </m:oMathPara>
                </a14:m>
                <a:endParaRPr lang="zh-CN" altLang="en-US" sz="1400" dirty="0"/>
              </a:p>
            </p:txBody>
          </p:sp>
        </mc:Choice>
        <mc:Fallback xmlns="">
          <p:sp>
            <p:nvSpPr>
              <p:cNvPr id="5" name="TextBox 4">
                <a:extLst>
                  <a:ext uri="{FF2B5EF4-FFF2-40B4-BE49-F238E27FC236}">
                    <a16:creationId xmlns:a16="http://schemas.microsoft.com/office/drawing/2014/main" id="{8FBC470A-DB5E-6299-92B9-70F48801541D}"/>
                  </a:ext>
                </a:extLst>
              </p:cNvPr>
              <p:cNvSpPr txBox="1">
                <a:spLocks noRot="1" noChangeAspect="1" noMove="1" noResize="1" noEditPoints="1" noAdjustHandles="1" noChangeArrowheads="1" noChangeShapeType="1" noTextEdit="1"/>
              </p:cNvSpPr>
              <p:nvPr/>
            </p:nvSpPr>
            <p:spPr>
              <a:xfrm>
                <a:off x="1348488" y="3429000"/>
                <a:ext cx="6105236" cy="850489"/>
              </a:xfrm>
              <a:prstGeom prst="rect">
                <a:avLst/>
              </a:prstGeom>
              <a:blipFill>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6731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elocityUndef">
            <a:hlinkClick r:id="" action="ppaction://media"/>
            <a:extLst>
              <a:ext uri="{FF2B5EF4-FFF2-40B4-BE49-F238E27FC236}">
                <a16:creationId xmlns:a16="http://schemas.microsoft.com/office/drawing/2014/main" id="{2592A6DB-BFB7-097A-A34F-96C11F68516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3575"/>
          <a:stretch/>
        </p:blipFill>
        <p:spPr>
          <a:xfrm>
            <a:off x="4983923" y="1477815"/>
            <a:ext cx="7079923" cy="4608000"/>
          </a:xfrm>
          <a:prstGeom prst="rect">
            <a:avLst/>
          </a:prstGeom>
        </p:spPr>
      </p:pic>
      <p:sp>
        <p:nvSpPr>
          <p:cNvPr id="2" name="Title 1">
            <a:extLst>
              <a:ext uri="{FF2B5EF4-FFF2-40B4-BE49-F238E27FC236}">
                <a16:creationId xmlns:a16="http://schemas.microsoft.com/office/drawing/2014/main" id="{B0DE7A59-5F2A-9EE5-348D-CBBCF792F71D}"/>
              </a:ext>
            </a:extLst>
          </p:cNvPr>
          <p:cNvSpPr>
            <a:spLocks noGrp="1"/>
          </p:cNvSpPr>
          <p:nvPr>
            <p:ph type="title"/>
          </p:nvPr>
        </p:nvSpPr>
        <p:spPr/>
        <p:txBody>
          <a:bodyPr/>
          <a:lstStyle/>
          <a:p>
            <a:r>
              <a:rPr lang="en-US" altLang="zh-CN"/>
              <a:t>Our Method In One-Bounce</a:t>
            </a:r>
            <a:endParaRPr lang="zh-CN" alt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E68E6BE-544F-D876-A9B4-389FE0053537}"/>
                  </a:ext>
                </a:extLst>
              </p:cNvPr>
              <p:cNvSpPr>
                <a:spLocks noGrp="1"/>
              </p:cNvSpPr>
              <p:nvPr>
                <p:ph idx="1"/>
              </p:nvPr>
            </p:nvSpPr>
            <p:spPr>
              <a:xfrm>
                <a:off x="247291" y="1121434"/>
                <a:ext cx="5848709" cy="5055529"/>
              </a:xfrm>
            </p:spPr>
            <p:txBody>
              <a:bodyPr>
                <a:normAutofit/>
              </a:bodyPr>
              <a:lstStyle/>
              <a:p>
                <a:r>
                  <a:rPr lang="en-US" altLang="zh-CN" dirty="0"/>
                  <a:t>We apply the divergence theorem to calculate the boundary term:</a:t>
                </a:r>
              </a:p>
              <a:p>
                <a:pPr marL="0" indent="0" algn="ctr">
                  <a:buNone/>
                </a:pPr>
                <a14:m>
                  <m:oMath xmlns:m="http://schemas.openxmlformats.org/officeDocument/2006/math">
                    <m:nary>
                      <m:naryPr>
                        <m:ctrlPr>
                          <a:rPr lang="en-US" altLang="zh-CN" sz="3200" i="1">
                            <a:latin typeface="Cambria Math" panose="02040503050406030204" pitchFamily="18" charset="0"/>
                          </a:rPr>
                        </m:ctrlPr>
                      </m:naryPr>
                      <m:sub>
                        <m:r>
                          <m:rPr>
                            <m:sty m:val="p"/>
                          </m:rPr>
                          <a:rPr lang="en-US" altLang="zh-CN" sz="3200" i="0" smtClean="0">
                            <a:solidFill>
                              <a:srgbClr val="57C5DE"/>
                            </a:solidFill>
                            <a:latin typeface="Cambria Math" panose="02040503050406030204" pitchFamily="18" charset="0"/>
                          </a:rPr>
                          <m:t>Boundary</m:t>
                        </m:r>
                      </m:sub>
                      <m:sup/>
                      <m:e>
                        <m:r>
                          <a:rPr lang="en-US" altLang="zh-CN" sz="3200" b="0" i="0" smtClean="0">
                            <a:latin typeface="Cambria Math" panose="02040503050406030204" pitchFamily="18" charset="0"/>
                          </a:rPr>
                          <m:t>[</m:t>
                        </m:r>
                        <m:r>
                          <a:rPr lang="en-US" altLang="zh-CN" sz="3200" b="0" i="1" smtClean="0">
                            <a:latin typeface="Cambria Math" panose="02040503050406030204" pitchFamily="18" charset="0"/>
                          </a:rPr>
                          <m:t>𝐹</m:t>
                        </m:r>
                        <m:r>
                          <a:rPr lang="en-US" altLang="zh-CN" sz="3200" b="0" i="1" smtClean="0">
                            <a:latin typeface="Cambria Math" panose="02040503050406030204" pitchFamily="18" charset="0"/>
                          </a:rPr>
                          <m:t>(</m:t>
                        </m:r>
                        <m:acc>
                          <m:accPr>
                            <m:chr m:val="⃗"/>
                            <m:ctrlPr>
                              <a:rPr lang="en-US" altLang="zh-CN" sz="3200" i="1">
                                <a:latin typeface="Cambria Math" panose="02040503050406030204" pitchFamily="18" charset="0"/>
                              </a:rPr>
                            </m:ctrlPr>
                          </m:accPr>
                          <m:e>
                            <m:r>
                              <a:rPr lang="en-US" altLang="zh-CN" sz="3200" i="1">
                                <a:latin typeface="Cambria Math" panose="02040503050406030204" pitchFamily="18" charset="0"/>
                              </a:rPr>
                              <m:t>𝑛</m:t>
                            </m:r>
                          </m:e>
                        </m:acc>
                        <m:r>
                          <a:rPr lang="en-US" altLang="zh-CN" sz="3200" i="1">
                            <a:latin typeface="Cambria Math" panose="02040503050406030204" pitchFamily="18" charset="0"/>
                          </a:rPr>
                          <m:t>⋅</m:t>
                        </m:r>
                        <m:acc>
                          <m:accPr>
                            <m:chr m:val="⃗"/>
                            <m:ctrlPr>
                              <a:rPr lang="en-US" altLang="zh-CN" sz="3200" i="1">
                                <a:latin typeface="Cambria Math" panose="02040503050406030204" pitchFamily="18" charset="0"/>
                              </a:rPr>
                            </m:ctrlPr>
                          </m:accPr>
                          <m:e>
                            <m:r>
                              <a:rPr lang="en-US" altLang="zh-CN" sz="3200" b="0" i="1" smtClean="0">
                                <a:latin typeface="Cambria Math" panose="02040503050406030204" pitchFamily="18" charset="0"/>
                              </a:rPr>
                              <m:t>𝑣</m:t>
                            </m:r>
                          </m:e>
                        </m:acc>
                        <m:r>
                          <a:rPr lang="en-US" altLang="zh-CN" sz="3200" b="0" i="1" smtClean="0">
                            <a:latin typeface="Cambria Math" panose="02040503050406030204" pitchFamily="18" charset="0"/>
                          </a:rPr>
                          <m:t>)]</m:t>
                        </m:r>
                        <m:r>
                          <a:rPr lang="en-US" altLang="zh-CN" sz="3200" i="1">
                            <a:latin typeface="Cambria Math" panose="02040503050406030204" pitchFamily="18" charset="0"/>
                          </a:rPr>
                          <m:t>(</m:t>
                        </m:r>
                        <m:r>
                          <a:rPr lang="en-US" altLang="zh-CN" sz="3200" i="1">
                            <a:latin typeface="Cambria Math" panose="02040503050406030204" pitchFamily="18" charset="0"/>
                          </a:rPr>
                          <m:t>𝑝</m:t>
                        </m:r>
                        <m:r>
                          <a:rPr lang="en-US" altLang="zh-CN" sz="3200" i="1">
                            <a:latin typeface="Cambria Math" panose="02040503050406030204" pitchFamily="18" charset="0"/>
                          </a:rPr>
                          <m:t>)</m:t>
                        </m:r>
                        <m:r>
                          <m:rPr>
                            <m:sty m:val="p"/>
                          </m:rPr>
                          <a:rPr lang="en-US" altLang="zh-CN" sz="3200" i="0">
                            <a:latin typeface="Cambria Math" panose="02040503050406030204" pitchFamily="18" charset="0"/>
                          </a:rPr>
                          <m:t>d</m:t>
                        </m:r>
                        <m:r>
                          <a:rPr lang="en-US" altLang="zh-CN" sz="3200" i="1" smtClean="0">
                            <a:solidFill>
                              <a:schemeClr val="tx1"/>
                            </a:solidFill>
                            <a:latin typeface="Cambria Math" panose="02040503050406030204" pitchFamily="18" charset="0"/>
                          </a:rPr>
                          <m:t>𝑝</m:t>
                        </m:r>
                      </m:e>
                    </m:nary>
                  </m:oMath>
                </a14:m>
                <a:r>
                  <a:rPr lang="en-US" altLang="zh-CN" sz="3200" i="1" dirty="0">
                    <a:latin typeface="Cambria Math" panose="02040503050406030204" pitchFamily="18" charset="0"/>
                  </a:rPr>
                  <a:t> </a:t>
                </a:r>
              </a:p>
              <a:p>
                <a:pPr marL="0" indent="0" algn="ctr">
                  <a:buNone/>
                </a:pPr>
                <a14:m>
                  <m:oMathPara xmlns:m="http://schemas.openxmlformats.org/officeDocument/2006/math">
                    <m:oMathParaPr>
                      <m:jc m:val="centerGroup"/>
                    </m:oMathParaPr>
                    <m:oMath xmlns:m="http://schemas.openxmlformats.org/officeDocument/2006/math">
                      <m:r>
                        <a:rPr lang="en-US" altLang="zh-CN" sz="3200" i="1" smtClean="0">
                          <a:latin typeface="Cambria Math" panose="02040503050406030204" pitchFamily="18" charset="0"/>
                          <a:ea typeface="Cambria Math" panose="02040503050406030204" pitchFamily="18" charset="0"/>
                        </a:rPr>
                        <m:t>↓</m:t>
                      </m:r>
                    </m:oMath>
                  </m:oMathPara>
                </a14:m>
                <a:endParaRPr lang="en-US" altLang="zh-CN" sz="3200" i="1" dirty="0">
                  <a:latin typeface="Cambria Math" panose="02040503050406030204" pitchFamily="18" charset="0"/>
                </a:endParaRPr>
              </a:p>
              <a:p>
                <a:pPr marL="0" indent="0" algn="ctr">
                  <a:buNone/>
                </a:pPr>
                <a14:m>
                  <m:oMath xmlns:m="http://schemas.openxmlformats.org/officeDocument/2006/math">
                    <m:nary>
                      <m:naryPr>
                        <m:ctrlPr>
                          <a:rPr lang="en-US" altLang="zh-CN" sz="3200" b="0" i="1" smtClean="0">
                            <a:latin typeface="Cambria Math" panose="02040503050406030204" pitchFamily="18" charset="0"/>
                          </a:rPr>
                        </m:ctrlPr>
                      </m:naryPr>
                      <m:sub>
                        <m:r>
                          <m:rPr>
                            <m:sty m:val="p"/>
                            <m:brk m:alnAt="15"/>
                          </m:rPr>
                          <a:rPr lang="en-US" altLang="zh-CN" sz="3200" b="0" i="0" smtClean="0">
                            <a:solidFill>
                              <a:schemeClr val="accent6"/>
                            </a:solidFill>
                            <a:latin typeface="Cambria Math" panose="02040503050406030204" pitchFamily="18" charset="0"/>
                          </a:rPr>
                          <m:t>V</m:t>
                        </m:r>
                        <m:r>
                          <m:rPr>
                            <m:sty m:val="p"/>
                          </m:rPr>
                          <a:rPr lang="en-US" altLang="zh-CN" sz="3200" b="0" i="0" smtClean="0">
                            <a:solidFill>
                              <a:schemeClr val="accent6"/>
                            </a:solidFill>
                            <a:latin typeface="Cambria Math" panose="02040503050406030204" pitchFamily="18" charset="0"/>
                          </a:rPr>
                          <m:t>isible</m:t>
                        </m:r>
                      </m:sub>
                      <m:sup/>
                      <m:e>
                        <m:d>
                          <m:dPr>
                            <m:begChr m:val="["/>
                            <m:endChr m:val="]"/>
                            <m:ctrlPr>
                              <a:rPr lang="en-US" altLang="zh-CN" sz="3200" i="1">
                                <a:latin typeface="Cambria Math" panose="02040503050406030204" pitchFamily="18" charset="0"/>
                              </a:rPr>
                            </m:ctrlPr>
                          </m:dPr>
                          <m:e>
                            <m:r>
                              <m:rPr>
                                <m:sty m:val="p"/>
                              </m:rPr>
                              <a:rPr lang="en-US" altLang="zh-CN" sz="3200" i="1">
                                <a:latin typeface="Cambria Math" panose="02040503050406030204" pitchFamily="18" charset="0"/>
                                <a:ea typeface="Cambria Math" panose="02040503050406030204" pitchFamily="18" charset="0"/>
                              </a:rPr>
                              <m:t>∇</m:t>
                            </m:r>
                            <m:r>
                              <a:rPr lang="en-US" altLang="zh-CN" sz="3200" i="1">
                                <a:latin typeface="Cambria Math" panose="02040503050406030204" pitchFamily="18" charset="0"/>
                                <a:ea typeface="Cambria Math" panose="02040503050406030204" pitchFamily="18" charset="0"/>
                              </a:rPr>
                              <m:t>⋅</m:t>
                            </m:r>
                            <m:d>
                              <m:dPr>
                                <m:ctrlPr>
                                  <a:rPr lang="en-US" altLang="zh-CN" sz="3200" i="1" smtClean="0">
                                    <a:latin typeface="Cambria Math" panose="02040503050406030204" pitchFamily="18" charset="0"/>
                                    <a:ea typeface="Cambria Math" panose="02040503050406030204" pitchFamily="18" charset="0"/>
                                  </a:rPr>
                                </m:ctrlPr>
                              </m:dPr>
                              <m:e>
                                <m:r>
                                  <a:rPr lang="en-US" altLang="zh-CN" sz="3200" i="1">
                                    <a:latin typeface="Cambria Math" panose="02040503050406030204" pitchFamily="18" charset="0"/>
                                    <a:ea typeface="Cambria Math" panose="02040503050406030204" pitchFamily="18" charset="0"/>
                                  </a:rPr>
                                  <m:t>𝐹</m:t>
                                </m:r>
                                <m:acc>
                                  <m:accPr>
                                    <m:chr m:val="⃗"/>
                                    <m:ctrlPr>
                                      <a:rPr lang="en-US" altLang="zh-CN" sz="3200" i="1">
                                        <a:latin typeface="Cambria Math" panose="02040503050406030204" pitchFamily="18" charset="0"/>
                                      </a:rPr>
                                    </m:ctrlPr>
                                  </m:accPr>
                                  <m:e>
                                    <m:r>
                                      <a:rPr lang="en-US" altLang="zh-CN" sz="3200" i="1">
                                        <a:latin typeface="Cambria Math" panose="02040503050406030204" pitchFamily="18" charset="0"/>
                                      </a:rPr>
                                      <m:t>𝑣</m:t>
                                    </m:r>
                                  </m:e>
                                </m:acc>
                              </m:e>
                            </m:d>
                          </m:e>
                        </m:d>
                        <m:d>
                          <m:dPr>
                            <m:ctrlPr>
                              <a:rPr lang="en-US" altLang="zh-CN" sz="3200" i="1">
                                <a:latin typeface="Cambria Math" panose="02040503050406030204" pitchFamily="18" charset="0"/>
                                <a:ea typeface="Cambria Math" panose="02040503050406030204" pitchFamily="18" charset="0"/>
                              </a:rPr>
                            </m:ctrlPr>
                          </m:dPr>
                          <m:e>
                            <m:r>
                              <a:rPr lang="en-US" altLang="zh-CN" sz="3200" i="1">
                                <a:latin typeface="Cambria Math" panose="02040503050406030204" pitchFamily="18" charset="0"/>
                              </a:rPr>
                              <m:t>𝑝</m:t>
                            </m:r>
                          </m:e>
                        </m:d>
                        <m:r>
                          <m:rPr>
                            <m:sty m:val="p"/>
                          </m:rPr>
                          <a:rPr lang="en-US" altLang="zh-CN" sz="3200" i="0">
                            <a:latin typeface="Cambria Math" panose="02040503050406030204" pitchFamily="18" charset="0"/>
                          </a:rPr>
                          <m:t>d</m:t>
                        </m:r>
                        <m:r>
                          <a:rPr lang="en-US" altLang="zh-CN" sz="3200" b="0" i="1" smtClean="0">
                            <a:latin typeface="Cambria Math" panose="02040503050406030204" pitchFamily="18" charset="0"/>
                          </a:rPr>
                          <m:t>𝑝</m:t>
                        </m:r>
                      </m:e>
                    </m:nary>
                  </m:oMath>
                </a14:m>
                <a:r>
                  <a:rPr lang="en-US" altLang="zh-CN" sz="3200" dirty="0"/>
                  <a:t>,</a:t>
                </a:r>
                <a:endParaRPr lang="en-US" altLang="zh-CN" dirty="0"/>
              </a:p>
              <a:p>
                <a:pPr marL="0" indent="0">
                  <a:buNone/>
                </a:pPr>
                <a:r>
                  <a:rPr lang="en-US" altLang="zh-CN" dirty="0"/>
                  <a:t>  Where </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𝑣</m:t>
                    </m:r>
                  </m:oMath>
                </a14:m>
                <a:r>
                  <a:rPr lang="en-US" altLang="zh-CN" dirty="0"/>
                  <a:t> is the “velocity”</a:t>
                </a:r>
              </a:p>
              <a:p>
                <a:pPr marL="0" indent="0">
                  <a:buNone/>
                </a:pPr>
                <a:endParaRPr lang="en-US" altLang="zh-CN" dirty="0"/>
              </a:p>
              <a:p>
                <a:r>
                  <a:rPr lang="en-US" altLang="zh-CN" b="1" dirty="0"/>
                  <a:t>Challenge: </a:t>
                </a:r>
                <a:r>
                  <a:rPr lang="en-US" altLang="zh-CN" dirty="0"/>
                  <a:t>Velocity in the interior is not uniquely defined</a:t>
                </a:r>
              </a:p>
              <a:p>
                <a:pPr marL="0" indent="0">
                  <a:buNone/>
                </a:pPr>
                <a:endParaRPr lang="en-US" altLang="zh-CN" dirty="0"/>
              </a:p>
              <a:p>
                <a:endParaRPr lang="en-US" altLang="zh-CN" dirty="0"/>
              </a:p>
              <a:p>
                <a:pPr marL="0" indent="0">
                  <a:buNone/>
                </a:pPr>
                <a:endParaRPr lang="zh-CN" altLang="en-US" dirty="0"/>
              </a:p>
            </p:txBody>
          </p:sp>
        </mc:Choice>
        <mc:Fallback xmlns="">
          <p:sp>
            <p:nvSpPr>
              <p:cNvPr id="3" name="Content Placeholder 2">
                <a:extLst>
                  <a:ext uri="{FF2B5EF4-FFF2-40B4-BE49-F238E27FC236}">
                    <a16:creationId xmlns:a16="http://schemas.microsoft.com/office/drawing/2014/main" id="{2E68E6BE-544F-D876-A9B4-389FE0053537}"/>
                  </a:ext>
                </a:extLst>
              </p:cNvPr>
              <p:cNvSpPr>
                <a:spLocks noGrp="1" noRot="1" noChangeAspect="1" noMove="1" noResize="1" noEditPoints="1" noAdjustHandles="1" noChangeArrowheads="1" noChangeShapeType="1" noTextEdit="1"/>
              </p:cNvSpPr>
              <p:nvPr>
                <p:ph idx="1"/>
              </p:nvPr>
            </p:nvSpPr>
            <p:spPr>
              <a:xfrm>
                <a:off x="247291" y="1121434"/>
                <a:ext cx="5848709" cy="5055529"/>
              </a:xfrm>
              <a:blipFill>
                <a:blip r:embed="rId6"/>
                <a:stretch>
                  <a:fillRect l="-1877" t="-2171" r="-187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3116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Dis">
            <a:hlinkClick r:id="" action="ppaction://media"/>
            <a:extLst>
              <a:ext uri="{FF2B5EF4-FFF2-40B4-BE49-F238E27FC236}">
                <a16:creationId xmlns:a16="http://schemas.microsoft.com/office/drawing/2014/main" id="{92E3FA7E-28B1-63FA-20B0-278CCA5D1A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8685" y="1234813"/>
            <a:ext cx="8994630" cy="5059479"/>
          </a:xfrm>
          <a:prstGeom prst="rect">
            <a:avLst/>
          </a:prstGeom>
        </p:spPr>
      </p:pic>
      <p:sp>
        <p:nvSpPr>
          <p:cNvPr id="2" name="Title 1">
            <a:extLst>
              <a:ext uri="{FF2B5EF4-FFF2-40B4-BE49-F238E27FC236}">
                <a16:creationId xmlns:a16="http://schemas.microsoft.com/office/drawing/2014/main" id="{5C1425A6-0CFA-1941-2BEB-1CA8F9228AC2}"/>
              </a:ext>
            </a:extLst>
          </p:cNvPr>
          <p:cNvSpPr>
            <a:spLocks noGrp="1"/>
          </p:cNvSpPr>
          <p:nvPr>
            <p:ph type="title"/>
          </p:nvPr>
        </p:nvSpPr>
        <p:spPr/>
        <p:txBody>
          <a:bodyPr/>
          <a:lstStyle/>
          <a:p>
            <a:r>
              <a:rPr lang="en-US" altLang="zh-CN"/>
              <a:t>Discontinuous Velocity</a:t>
            </a:r>
            <a:endParaRPr lang="zh-CN" altLang="en-US"/>
          </a:p>
        </p:txBody>
      </p:sp>
      <p:sp>
        <p:nvSpPr>
          <p:cNvPr id="3" name="Content Placeholder 2">
            <a:extLst>
              <a:ext uri="{FF2B5EF4-FFF2-40B4-BE49-F238E27FC236}">
                <a16:creationId xmlns:a16="http://schemas.microsoft.com/office/drawing/2014/main" id="{681F6C6E-9C07-817A-745D-4FA038C16BD6}"/>
              </a:ext>
            </a:extLst>
          </p:cNvPr>
          <p:cNvSpPr>
            <a:spLocks noGrp="1"/>
          </p:cNvSpPr>
          <p:nvPr>
            <p:ph idx="1"/>
          </p:nvPr>
        </p:nvSpPr>
        <p:spPr/>
        <p:txBody>
          <a:bodyPr/>
          <a:lstStyle/>
          <a:p>
            <a:r>
              <a:rPr lang="en-US" altLang="zh-CN"/>
              <a:t>There is a way to define a discontinuous velocity in the occluded area</a:t>
            </a:r>
            <a:endParaRPr lang="en-US" altLang="zh-CN" dirty="0"/>
          </a:p>
          <a:p>
            <a:endParaRPr lang="en-US" altLang="zh-CN" b="1" dirty="0"/>
          </a:p>
        </p:txBody>
      </p:sp>
    </p:spTree>
    <p:extLst>
      <p:ext uri="{BB962C8B-B14F-4D97-AF65-F5344CB8AC3E}">
        <p14:creationId xmlns:p14="http://schemas.microsoft.com/office/powerpoint/2010/main" val="158405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Cont">
            <a:hlinkClick r:id="" action="ppaction://media"/>
            <a:extLst>
              <a:ext uri="{FF2B5EF4-FFF2-40B4-BE49-F238E27FC236}">
                <a16:creationId xmlns:a16="http://schemas.microsoft.com/office/drawing/2014/main" id="{85A9DF58-4FB3-5675-074B-21E3DD8A96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16522"/>
          <a:stretch/>
        </p:blipFill>
        <p:spPr>
          <a:xfrm>
            <a:off x="3086100" y="2187575"/>
            <a:ext cx="8940800" cy="4198280"/>
          </a:xfrm>
          <a:prstGeom prst="rect">
            <a:avLst/>
          </a:prstGeom>
        </p:spPr>
      </p:pic>
      <p:sp>
        <p:nvSpPr>
          <p:cNvPr id="2" name="Title 1">
            <a:extLst>
              <a:ext uri="{FF2B5EF4-FFF2-40B4-BE49-F238E27FC236}">
                <a16:creationId xmlns:a16="http://schemas.microsoft.com/office/drawing/2014/main" id="{AF56EBF5-885D-521B-CC56-7EFB961DD455}"/>
              </a:ext>
            </a:extLst>
          </p:cNvPr>
          <p:cNvSpPr>
            <a:spLocks noGrp="1"/>
          </p:cNvSpPr>
          <p:nvPr>
            <p:ph type="title"/>
          </p:nvPr>
        </p:nvSpPr>
        <p:spPr/>
        <p:txBody>
          <a:bodyPr/>
          <a:lstStyle/>
          <a:p>
            <a:r>
              <a:rPr lang="en-US" altLang="zh-CN"/>
              <a:t>Required Properties of Velocity</a:t>
            </a:r>
            <a:endParaRPr lang="zh-CN" altLang="en-US" dirty="0"/>
          </a:p>
        </p:txBody>
      </p:sp>
      <p:sp>
        <p:nvSpPr>
          <p:cNvPr id="3" name="Content Placeholder 2">
            <a:extLst>
              <a:ext uri="{FF2B5EF4-FFF2-40B4-BE49-F238E27FC236}">
                <a16:creationId xmlns:a16="http://schemas.microsoft.com/office/drawing/2014/main" id="{7DA0162E-1781-3FA2-EEF1-49F9CCC34F15}"/>
              </a:ext>
            </a:extLst>
          </p:cNvPr>
          <p:cNvSpPr>
            <a:spLocks noGrp="1"/>
          </p:cNvSpPr>
          <p:nvPr>
            <p:ph idx="1"/>
          </p:nvPr>
        </p:nvSpPr>
        <p:spPr/>
        <p:txBody>
          <a:bodyPr/>
          <a:lstStyle/>
          <a:p>
            <a:r>
              <a:rPr lang="en-US" altLang="zh-CN" dirty="0"/>
              <a:t>Discontinuous velocity is not enough.</a:t>
            </a:r>
          </a:p>
          <a:p>
            <a:r>
              <a:rPr lang="en-US" altLang="zh-CN" dirty="0"/>
              <a:t>Divergence theorem requires the velocity to:</a:t>
            </a:r>
          </a:p>
          <a:p>
            <a:pPr marL="457200" lvl="1" indent="0">
              <a:buNone/>
            </a:pPr>
            <a:r>
              <a:rPr lang="en-US" altLang="zh-CN" dirty="0"/>
              <a:t>1. Agree with the boundary velocity when point approaches boundary</a:t>
            </a:r>
          </a:p>
          <a:p>
            <a:pPr marL="457200" lvl="1" indent="0">
              <a:buNone/>
            </a:pPr>
            <a:r>
              <a:rPr lang="en-US" altLang="zh-CN" dirty="0"/>
              <a:t>2. C-0 continuous</a:t>
            </a:r>
            <a:endParaRPr lang="zh-CN" altLang="en-US" dirty="0"/>
          </a:p>
        </p:txBody>
      </p:sp>
    </p:spTree>
    <p:extLst>
      <p:ext uri="{BB962C8B-B14F-4D97-AF65-F5344CB8AC3E}">
        <p14:creationId xmlns:p14="http://schemas.microsoft.com/office/powerpoint/2010/main" val="422800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AFBE9-D498-44BF-1641-976EBA3ED353}"/>
              </a:ext>
            </a:extLst>
          </p:cNvPr>
          <p:cNvSpPr>
            <a:spLocks noGrp="1"/>
          </p:cNvSpPr>
          <p:nvPr>
            <p:ph type="ctrTitle"/>
          </p:nvPr>
        </p:nvSpPr>
        <p:spPr/>
        <p:txBody>
          <a:bodyPr/>
          <a:lstStyle/>
          <a:p>
            <a:r>
              <a:rPr lang="en-US" altLang="zh-CN"/>
              <a:t>Introduction</a:t>
            </a:r>
            <a:endParaRPr lang="zh-CN" altLang="en-US"/>
          </a:p>
        </p:txBody>
      </p:sp>
    </p:spTree>
    <p:extLst>
      <p:ext uri="{BB962C8B-B14F-4D97-AF65-F5344CB8AC3E}">
        <p14:creationId xmlns:p14="http://schemas.microsoft.com/office/powerpoint/2010/main" val="529370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425A6-0CFA-1941-2BEB-1CA8F9228AC2}"/>
              </a:ext>
            </a:extLst>
          </p:cNvPr>
          <p:cNvSpPr>
            <a:spLocks noGrp="1"/>
          </p:cNvSpPr>
          <p:nvPr>
            <p:ph type="title"/>
          </p:nvPr>
        </p:nvSpPr>
        <p:spPr/>
        <p:txBody>
          <a:bodyPr/>
          <a:lstStyle/>
          <a:p>
            <a:r>
              <a:rPr lang="en-US" altLang="zh-CN"/>
              <a:t>Interpolating Velocity</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81F6C6E-9C07-817A-745D-4FA038C16BD6}"/>
                  </a:ext>
                </a:extLst>
              </p:cNvPr>
              <p:cNvSpPr>
                <a:spLocks noGrp="1"/>
              </p:cNvSpPr>
              <p:nvPr>
                <p:ph idx="1"/>
              </p:nvPr>
            </p:nvSpPr>
            <p:spPr>
              <a:xfrm>
                <a:off x="247291" y="1121434"/>
                <a:ext cx="5719876" cy="5055529"/>
              </a:xfrm>
            </p:spPr>
            <p:txBody>
              <a:bodyPr/>
              <a:lstStyle/>
              <a:p>
                <a:pPr marL="0" indent="0">
                  <a:buNone/>
                </a:pPr>
                <a:r>
                  <a:rPr lang="en-US" altLang="zh-CN" dirty="0"/>
                  <a:t>Convolve the velocities of auxiliary points using harmonic weight:</a:t>
                </a:r>
              </a:p>
              <a:p>
                <a:endParaRPr lang="en-US" altLang="zh-CN" dirty="0"/>
              </a:p>
              <a:p>
                <a:pPr marL="0" indent="0">
                  <a:buNone/>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𝑣</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𝑝</m:t>
                          </m:r>
                        </m:e>
                      </m:d>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nary>
                            <m:naryPr>
                              <m:limLoc m:val="undOvr"/>
                              <m:subHide m:val="on"/>
                              <m:supHide m:val="on"/>
                              <m:ctrlPr>
                                <a:rPr lang="en-US" altLang="zh-CN" b="0" i="1" smtClean="0">
                                  <a:latin typeface="Cambria Math" panose="02040503050406030204" pitchFamily="18" charset="0"/>
                                </a:rPr>
                              </m:ctrlPr>
                            </m:naryPr>
                            <m:sub/>
                            <m:sup/>
                            <m:e>
                              <m:r>
                                <a:rPr lang="en-US" altLang="zh-CN" b="0" i="1" smtClean="0">
                                  <a:latin typeface="Cambria Math" panose="02040503050406030204" pitchFamily="18" charset="0"/>
                                </a:rPr>
                                <m:t>𝑤</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𝑞</m:t>
                                  </m:r>
                                  <m:r>
                                    <a:rPr lang="en-US" altLang="zh-CN" b="0" i="1" smtClean="0">
                                      <a:latin typeface="Cambria Math" panose="02040503050406030204" pitchFamily="18" charset="0"/>
                                    </a:rPr>
                                    <m:t>;</m:t>
                                  </m:r>
                                  <m:r>
                                    <a:rPr lang="en-US" altLang="zh-CN" b="0" i="1" smtClean="0">
                                      <a:latin typeface="Cambria Math" panose="02040503050406030204" pitchFamily="18" charset="0"/>
                                    </a:rPr>
                                    <m:t>𝑝</m:t>
                                  </m:r>
                                </m:e>
                              </m:d>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𝑣</m:t>
                                  </m:r>
                                </m:e>
                                <m:sup>
                                  <m:r>
                                    <a:rPr lang="en-US" altLang="zh-CN" b="0" i="1" smtClean="0">
                                      <a:latin typeface="Cambria Math" panose="02040503050406030204" pitchFamily="18" charset="0"/>
                                    </a:rPr>
                                    <m:t>𝑑𝑖𝑠</m:t>
                                  </m:r>
                                </m:sup>
                              </m:sSup>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𝑞</m:t>
                                  </m:r>
                                </m:e>
                              </m:d>
                              <m:r>
                                <a:rPr lang="en-US" altLang="zh-CN" b="0" i="1" smtClean="0">
                                  <a:latin typeface="Cambria Math" panose="02040503050406030204" pitchFamily="18" charset="0"/>
                                </a:rPr>
                                <m:t>𝑑𝑞</m:t>
                              </m:r>
                            </m:e>
                          </m:nary>
                        </m:num>
                        <m:den>
                          <m:nary>
                            <m:naryPr>
                              <m:limLoc m:val="undOvr"/>
                              <m:subHide m:val="on"/>
                              <m:supHide m:val="on"/>
                              <m:ctrlPr>
                                <a:rPr lang="en-US" altLang="zh-CN" b="0" i="1" smtClean="0">
                                  <a:latin typeface="Cambria Math" panose="02040503050406030204" pitchFamily="18" charset="0"/>
                                </a:rPr>
                              </m:ctrlPr>
                            </m:naryPr>
                            <m:sub/>
                            <m:sup/>
                            <m:e>
                              <m:r>
                                <a:rPr lang="en-US" altLang="zh-CN" b="0" i="1" smtClean="0">
                                  <a:latin typeface="Cambria Math" panose="02040503050406030204" pitchFamily="18" charset="0"/>
                                </a:rPr>
                                <m:t>𝑤</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𝑞</m:t>
                                  </m:r>
                                  <m:r>
                                    <a:rPr lang="en-US" altLang="zh-CN" b="0" i="1" smtClean="0">
                                      <a:latin typeface="Cambria Math" panose="02040503050406030204" pitchFamily="18" charset="0"/>
                                    </a:rPr>
                                    <m:t>;</m:t>
                                  </m:r>
                                  <m:r>
                                    <a:rPr lang="en-US" altLang="zh-CN" b="0" i="1" smtClean="0">
                                      <a:latin typeface="Cambria Math" panose="02040503050406030204" pitchFamily="18" charset="0"/>
                                    </a:rPr>
                                    <m:t>𝑝</m:t>
                                  </m:r>
                                </m:e>
                              </m:d>
                              <m:r>
                                <a:rPr lang="en-US" altLang="zh-CN" b="0" i="1" smtClean="0">
                                  <a:latin typeface="Cambria Math" panose="02040503050406030204" pitchFamily="18" charset="0"/>
                                </a:rPr>
                                <m:t>𝑑𝑞</m:t>
                              </m:r>
                            </m:e>
                          </m:nary>
                        </m:den>
                      </m:f>
                    </m:oMath>
                  </m:oMathPara>
                </a14:m>
                <a:endParaRPr lang="en-US" altLang="zh-CN" dirty="0"/>
              </a:p>
              <a:p>
                <a:pPr marL="0" indent="0">
                  <a:buNone/>
                </a:pPr>
                <a:endParaRPr lang="en-US" altLang="zh-CN" dirty="0"/>
              </a:p>
              <a:p>
                <a:pPr marL="0" indent="0">
                  <a:buNone/>
                </a:pPr>
                <a:r>
                  <a:rPr lang="en-US" altLang="zh-CN" dirty="0"/>
                  <a:t>w is designed to satisfy these properties. </a:t>
                </a:r>
              </a:p>
              <a:p>
                <a:pPr marL="0" indent="0">
                  <a:buNone/>
                </a:pPr>
                <a:endParaRPr lang="en-US" altLang="zh-CN" dirty="0"/>
              </a:p>
            </p:txBody>
          </p:sp>
        </mc:Choice>
        <mc:Fallback xmlns="">
          <p:sp>
            <p:nvSpPr>
              <p:cNvPr id="3" name="Content Placeholder 2">
                <a:extLst>
                  <a:ext uri="{FF2B5EF4-FFF2-40B4-BE49-F238E27FC236}">
                    <a16:creationId xmlns:a16="http://schemas.microsoft.com/office/drawing/2014/main" id="{681F6C6E-9C07-817A-745D-4FA038C16BD6}"/>
                  </a:ext>
                </a:extLst>
              </p:cNvPr>
              <p:cNvSpPr>
                <a:spLocks noGrp="1" noRot="1" noChangeAspect="1" noMove="1" noResize="1" noEditPoints="1" noAdjustHandles="1" noChangeArrowheads="1" noChangeShapeType="1" noTextEdit="1"/>
              </p:cNvSpPr>
              <p:nvPr>
                <p:ph idx="1"/>
              </p:nvPr>
            </p:nvSpPr>
            <p:spPr>
              <a:xfrm>
                <a:off x="247291" y="1121434"/>
                <a:ext cx="5719876" cy="5055529"/>
              </a:xfrm>
              <a:blipFill>
                <a:blip r:embed="rId6"/>
                <a:stretch>
                  <a:fillRect l="-2239" t="-2171" r="-2239"/>
                </a:stretch>
              </a:blipFill>
            </p:spPr>
            <p:txBody>
              <a:bodyPr/>
              <a:lstStyle/>
              <a:p>
                <a:r>
                  <a:rPr lang="zh-CN" altLang="en-US">
                    <a:noFill/>
                  </a:rPr>
                  <a:t> </a:t>
                </a:r>
              </a:p>
            </p:txBody>
          </p:sp>
        </mc:Fallback>
      </mc:AlternateContent>
      <p:pic>
        <p:nvPicPr>
          <p:cNvPr id="4" name="InterpolateVelocity">
            <a:hlinkClick r:id="" action="ppaction://media"/>
            <a:extLst>
              <a:ext uri="{FF2B5EF4-FFF2-40B4-BE49-F238E27FC236}">
                <a16:creationId xmlns:a16="http://schemas.microsoft.com/office/drawing/2014/main" id="{67EC8CB1-8B02-3F5A-A1A0-0169A28C0F9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1078" t="1037" r="14283" b="4854"/>
          <a:stretch/>
        </p:blipFill>
        <p:spPr>
          <a:xfrm>
            <a:off x="5870666" y="1121434"/>
            <a:ext cx="6173078" cy="5055529"/>
          </a:xfrm>
          <a:prstGeom prst="rect">
            <a:avLst/>
          </a:prstGeom>
        </p:spPr>
      </p:pic>
    </p:spTree>
    <p:extLst>
      <p:ext uri="{BB962C8B-B14F-4D97-AF65-F5344CB8AC3E}">
        <p14:creationId xmlns:p14="http://schemas.microsoft.com/office/powerpoint/2010/main" val="362365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E3475-B171-154E-164F-6A00591F928A}"/>
              </a:ext>
            </a:extLst>
          </p:cNvPr>
          <p:cNvSpPr>
            <a:spLocks noGrp="1"/>
          </p:cNvSpPr>
          <p:nvPr>
            <p:ph type="title"/>
          </p:nvPr>
        </p:nvSpPr>
        <p:spPr/>
        <p:txBody>
          <a:bodyPr/>
          <a:lstStyle/>
          <a:p>
            <a:r>
              <a:rPr lang="en-US" altLang="zh-CN" dirty="0"/>
              <a:t>Difference With Original WAS</a:t>
            </a:r>
            <a:endParaRPr lang="zh-CN" altLang="en-US" dirty="0"/>
          </a:p>
        </p:txBody>
      </p:sp>
      <p:sp>
        <p:nvSpPr>
          <p:cNvPr id="3" name="Content Placeholder 2">
            <a:extLst>
              <a:ext uri="{FF2B5EF4-FFF2-40B4-BE49-F238E27FC236}">
                <a16:creationId xmlns:a16="http://schemas.microsoft.com/office/drawing/2014/main" id="{814B27C5-9624-B698-A848-4B31A80E0B13}"/>
              </a:ext>
            </a:extLst>
          </p:cNvPr>
          <p:cNvSpPr>
            <a:spLocks noGrp="1"/>
          </p:cNvSpPr>
          <p:nvPr>
            <p:ph sz="half" idx="1"/>
          </p:nvPr>
        </p:nvSpPr>
        <p:spPr/>
        <p:txBody>
          <a:bodyPr>
            <a:normAutofit/>
          </a:bodyPr>
          <a:lstStyle/>
          <a:p>
            <a:pPr marL="0" indent="0">
              <a:buNone/>
            </a:pPr>
            <a:r>
              <a:rPr lang="en-US" altLang="zh-CN" sz="3200" dirty="0"/>
              <a:t>Ours:</a:t>
            </a:r>
          </a:p>
          <a:p>
            <a:pPr marL="0" indent="0">
              <a:buNone/>
            </a:pPr>
            <a:endParaRPr lang="en-US" altLang="zh-CN" dirty="0"/>
          </a:p>
          <a:p>
            <a:pPr marL="0" indent="0">
              <a:buNone/>
            </a:pPr>
            <a:r>
              <a:rPr lang="en-US" altLang="zh-CN" dirty="0"/>
              <a:t>1. Warped-Area on top of Material form: </a:t>
            </a:r>
          </a:p>
          <a:p>
            <a:pPr marL="514350" indent="-514350">
              <a:buAutoNum type="arabicPeriod"/>
            </a:pPr>
            <a:endParaRPr lang="en-US" altLang="zh-CN" dirty="0"/>
          </a:p>
          <a:p>
            <a:pPr marL="0" indent="0">
              <a:buNone/>
            </a:pPr>
            <a:r>
              <a:rPr lang="en-US" altLang="zh-CN" dirty="0"/>
              <a:t>2. Only need to handle visibility boundaries </a:t>
            </a:r>
          </a:p>
          <a:p>
            <a:pPr marL="0" indent="0">
              <a:buNone/>
            </a:pPr>
            <a:endParaRPr lang="en-US" altLang="zh-CN" dirty="0"/>
          </a:p>
          <a:p>
            <a:pPr marL="0" indent="0">
              <a:buNone/>
            </a:pPr>
            <a:r>
              <a:rPr lang="en-US" altLang="zh-CN" dirty="0"/>
              <a:t>3. Use empirically more robust weighting scheme</a:t>
            </a:r>
          </a:p>
          <a:p>
            <a:endParaRPr lang="zh-CN" altLang="en-US" dirty="0"/>
          </a:p>
        </p:txBody>
      </p:sp>
      <p:sp>
        <p:nvSpPr>
          <p:cNvPr id="4" name="Content Placeholder 3">
            <a:extLst>
              <a:ext uri="{FF2B5EF4-FFF2-40B4-BE49-F238E27FC236}">
                <a16:creationId xmlns:a16="http://schemas.microsoft.com/office/drawing/2014/main" id="{8584F0E7-5B5D-88C1-08DE-2F2D13F7BFD6}"/>
              </a:ext>
            </a:extLst>
          </p:cNvPr>
          <p:cNvSpPr>
            <a:spLocks noGrp="1"/>
          </p:cNvSpPr>
          <p:nvPr>
            <p:ph sz="half" idx="2"/>
          </p:nvPr>
        </p:nvSpPr>
        <p:spPr/>
        <p:txBody>
          <a:bodyPr>
            <a:normAutofit/>
          </a:bodyPr>
          <a:lstStyle/>
          <a:p>
            <a:pPr marL="0" indent="0">
              <a:buNone/>
            </a:pPr>
            <a:r>
              <a:rPr lang="en-US" altLang="zh-CN" sz="3200" dirty="0"/>
              <a:t>Original WAS (Bangaru et al. 2020):</a:t>
            </a:r>
            <a:endParaRPr lang="en-US" altLang="zh-CN" dirty="0"/>
          </a:p>
          <a:p>
            <a:pPr marL="0" indent="0">
              <a:buNone/>
            </a:pPr>
            <a:r>
              <a:rPr lang="en-US" altLang="zh-CN" dirty="0"/>
              <a:t>1. Warped-Area Only</a:t>
            </a:r>
          </a:p>
          <a:p>
            <a:pPr marL="514350" indent="-514350">
              <a:buAutoNum type="arabicPeriod"/>
            </a:pPr>
            <a:endParaRPr lang="en-US" altLang="zh-CN" dirty="0"/>
          </a:p>
          <a:p>
            <a:pPr marL="0" indent="0">
              <a:buNone/>
            </a:pPr>
            <a:r>
              <a:rPr lang="en-US" altLang="zh-CN" dirty="0"/>
              <a:t>2. Requires handling of all types of boundaries</a:t>
            </a:r>
            <a:endParaRPr lang="zh-CN" altLang="en-US" dirty="0"/>
          </a:p>
        </p:txBody>
      </p:sp>
    </p:spTree>
    <p:extLst>
      <p:ext uri="{BB962C8B-B14F-4D97-AF65-F5344CB8AC3E}">
        <p14:creationId xmlns:p14="http://schemas.microsoft.com/office/powerpoint/2010/main" val="1310186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AA9D8-F7A2-F62C-CB9F-50D2AB8C8B2D}"/>
              </a:ext>
            </a:extLst>
          </p:cNvPr>
          <p:cNvSpPr>
            <a:spLocks noGrp="1"/>
          </p:cNvSpPr>
          <p:nvPr>
            <p:ph type="ctrTitle"/>
          </p:nvPr>
        </p:nvSpPr>
        <p:spPr/>
        <p:txBody>
          <a:bodyPr/>
          <a:lstStyle/>
          <a:p>
            <a:r>
              <a:rPr lang="en-US" altLang="zh-CN" dirty="0"/>
              <a:t>Extending to Multi-Bounces</a:t>
            </a:r>
            <a:endParaRPr lang="zh-CN" altLang="en-US" dirty="0"/>
          </a:p>
        </p:txBody>
      </p:sp>
    </p:spTree>
    <p:extLst>
      <p:ext uri="{BB962C8B-B14F-4D97-AF65-F5344CB8AC3E}">
        <p14:creationId xmlns:p14="http://schemas.microsoft.com/office/powerpoint/2010/main" val="3437566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22AB-7550-A714-ADD1-E4011D1F3908}"/>
              </a:ext>
            </a:extLst>
          </p:cNvPr>
          <p:cNvSpPr>
            <a:spLocks noGrp="1"/>
          </p:cNvSpPr>
          <p:nvPr>
            <p:ph type="title"/>
          </p:nvPr>
        </p:nvSpPr>
        <p:spPr/>
        <p:txBody>
          <a:bodyPr/>
          <a:lstStyle/>
          <a:p>
            <a:r>
              <a:rPr lang="en-US" altLang="zh-CN"/>
              <a:t>Extending to Multi-Bounces</a:t>
            </a:r>
            <a:endParaRPr lang="zh-CN" alt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6553A2C-C145-70C9-1B80-FD42B99BDB87}"/>
                  </a:ext>
                </a:extLst>
              </p:cNvPr>
              <p:cNvSpPr>
                <a:spLocks noGrp="1"/>
              </p:cNvSpPr>
              <p:nvPr>
                <p:ph idx="1"/>
              </p:nvPr>
            </p:nvSpPr>
            <p:spPr/>
            <p:txBody>
              <a:bodyPr/>
              <a:lstStyle/>
              <a:p>
                <a:r>
                  <a:rPr lang="en-US" altLang="zh-CN" dirty="0"/>
                  <a:t>The formulation in one-bounce can be extended to multiple-bounces under material form reparameterization:</a:t>
                </a:r>
              </a:p>
              <a:p>
                <a:endParaRPr lang="en-US" altLang="zh-CN" dirty="0"/>
              </a:p>
              <a:p>
                <a:pPr marL="0" indent="0">
                  <a:buNone/>
                </a:pPr>
                <a14:m>
                  <m:oMathPara xmlns:m="http://schemas.openxmlformats.org/officeDocument/2006/math">
                    <m:oMathParaPr>
                      <m:jc m:val="centerGroup"/>
                    </m:oMathParaPr>
                    <m:oMath xmlns:m="http://schemas.openxmlformats.org/officeDocument/2006/math">
                      <m:f>
                        <m:fPr>
                          <m:ctrlPr>
                            <a:rPr lang="en-US" altLang="zh-CN" b="0" i="1" smtClean="0">
                              <a:latin typeface="Cambria Math" panose="02040503050406030204" pitchFamily="18" charset="0"/>
                            </a:rPr>
                          </m:ctrlPr>
                        </m:fPr>
                        <m:num>
                          <m:r>
                            <m:rPr>
                              <m:sty m:val="p"/>
                            </m:rPr>
                            <a:rPr lang="en-US" altLang="zh-CN" b="0" i="0" smtClean="0">
                              <a:latin typeface="Cambria Math" panose="02040503050406030204" pitchFamily="18" charset="0"/>
                            </a:rPr>
                            <m:t>d</m:t>
                          </m:r>
                          <m:r>
                            <a:rPr lang="en-US" altLang="zh-CN" b="0" i="1" smtClean="0">
                              <a:latin typeface="Cambria Math" panose="02040503050406030204" pitchFamily="18" charset="0"/>
                            </a:rPr>
                            <m:t>𝐼</m:t>
                          </m:r>
                        </m:num>
                        <m:den>
                          <m:r>
                            <m:rPr>
                              <m:sty m:val="p"/>
                            </m:rPr>
                            <a:rPr lang="en-US" altLang="zh-CN" b="0" i="0" smtClean="0">
                              <a:latin typeface="Cambria Math" panose="02040503050406030204" pitchFamily="18" charset="0"/>
                            </a:rPr>
                            <m:t>d</m:t>
                          </m:r>
                          <m:r>
                            <a:rPr lang="en-US" altLang="zh-CN" b="0" i="1" smtClean="0">
                              <a:latin typeface="Cambria Math" panose="02040503050406030204" pitchFamily="18" charset="0"/>
                            </a:rPr>
                            <m:t>𝜃</m:t>
                          </m:r>
                        </m:den>
                      </m:f>
                      <m:r>
                        <a:rPr lang="en-US" altLang="zh-CN" b="0" i="1" smtClean="0">
                          <a:latin typeface="Cambria Math" panose="02040503050406030204" pitchFamily="18" charset="0"/>
                        </a:rPr>
                        <m:t>=</m:t>
                      </m:r>
                      <m:nary>
                        <m:naryPr>
                          <m:ctrlPr>
                            <a:rPr lang="en-US" altLang="zh-CN" b="0" i="1" smtClean="0">
                              <a:latin typeface="Cambria Math" panose="02040503050406030204" pitchFamily="18" charset="0"/>
                            </a:rPr>
                          </m:ctrlPr>
                        </m:naryPr>
                        <m:sub>
                          <m:acc>
                            <m:accPr>
                              <m:chr m:val="̂"/>
                              <m:ctrlPr>
                                <a:rPr lang="en-US" altLang="zh-CN" b="0" i="1" smtClean="0">
                                  <a:latin typeface="Cambria Math" panose="02040503050406030204" pitchFamily="18" charset="0"/>
                                </a:rPr>
                              </m:ctrlPr>
                            </m:accPr>
                            <m:e>
                              <m:r>
                                <m:rPr>
                                  <m:sty m:val="p"/>
                                </m:rPr>
                                <a:rPr lang="en-US" altLang="zh-CN" b="0" i="0" smtClean="0">
                                  <a:latin typeface="Cambria Math" panose="02040503050406030204" pitchFamily="18" charset="0"/>
                                </a:rPr>
                                <m:t>Ω</m:t>
                              </m:r>
                            </m:e>
                          </m:acc>
                        </m:sub>
                        <m:sup/>
                        <m:e>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m:rPr>
                                      <m:sty m:val="p"/>
                                    </m:rPr>
                                    <a:rPr lang="en-US" altLang="zh-CN" b="0" i="0" smtClean="0">
                                      <a:latin typeface="Cambria Math" panose="02040503050406030204" pitchFamily="18" charset="0"/>
                                    </a:rPr>
                                    <m:t>d</m:t>
                                  </m:r>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𝑓</m:t>
                                      </m:r>
                                    </m:e>
                                  </m:acc>
                                  <m:d>
                                    <m:dPr>
                                      <m:ctrlPr>
                                        <a:rPr lang="en-US" altLang="zh-CN" b="0" i="1" smtClean="0">
                                          <a:latin typeface="Cambria Math" panose="02040503050406030204" pitchFamily="18" charset="0"/>
                                        </a:rPr>
                                      </m:ctrlPr>
                                    </m:dPr>
                                    <m:e>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𝑝</m:t>
                                          </m:r>
                                        </m:e>
                                      </m:acc>
                                    </m:e>
                                  </m:d>
                                </m:num>
                                <m:den>
                                  <m:r>
                                    <m:rPr>
                                      <m:sty m:val="p"/>
                                    </m:rPr>
                                    <a:rPr lang="en-US" altLang="zh-CN" b="0" i="0" smtClean="0">
                                      <a:latin typeface="Cambria Math" panose="02040503050406030204" pitchFamily="18" charset="0"/>
                                    </a:rPr>
                                    <m:t>d</m:t>
                                  </m:r>
                                  <m:r>
                                    <a:rPr lang="en-US" altLang="zh-CN" b="0" i="1" smtClean="0">
                                      <a:latin typeface="Cambria Math" panose="02040503050406030204" pitchFamily="18" charset="0"/>
                                    </a:rPr>
                                    <m:t>𝜃</m:t>
                                  </m:r>
                                </m:den>
                              </m:f>
                              <m:r>
                                <a:rPr lang="en-US" altLang="zh-CN" b="0" i="1" smtClean="0">
                                  <a:latin typeface="Cambria Math" panose="02040503050406030204" pitchFamily="18" charset="0"/>
                                </a:rPr>
                                <m:t>+</m:t>
                              </m:r>
                              <m:nary>
                                <m:naryPr>
                                  <m:chr m:val="∑"/>
                                  <m:ctrlPr>
                                    <a:rPr lang="en-US" altLang="zh-CN" b="0" i="1" smtClean="0">
                                      <a:latin typeface="Cambria Math" panose="02040503050406030204" pitchFamily="18" charset="0"/>
                                    </a:rPr>
                                  </m:ctrlPr>
                                </m:naryPr>
                                <m:sub>
                                  <m:r>
                                    <m:rPr>
                                      <m:brk m:alnAt="23"/>
                                    </m:rPr>
                                    <a:rPr lang="en-US" altLang="zh-CN" b="0" i="1" smtClean="0">
                                      <a:latin typeface="Cambria Math" panose="02040503050406030204" pitchFamily="18" charset="0"/>
                                    </a:rPr>
                                    <m:t>𝐾</m:t>
                                  </m:r>
                                  <m:r>
                                    <a:rPr lang="en-US" altLang="zh-CN" b="0" i="1" smtClean="0">
                                      <a:latin typeface="Cambria Math" panose="02040503050406030204" pitchFamily="18" charset="0"/>
                                    </a:rPr>
                                    <m:t>=0</m:t>
                                  </m:r>
                                </m:sub>
                                <m:sup>
                                  <m:r>
                                    <a:rPr lang="en-US" altLang="zh-CN" b="0" i="1" smtClean="0">
                                      <a:latin typeface="Cambria Math" panose="02040503050406030204" pitchFamily="18" charset="0"/>
                                    </a:rPr>
                                    <m:t>𝑁</m:t>
                                  </m:r>
                                  <m:r>
                                    <a:rPr lang="en-US" altLang="zh-CN" b="0" i="1" smtClean="0">
                                      <a:latin typeface="Cambria Math" panose="02040503050406030204" pitchFamily="18" charset="0"/>
                                    </a:rPr>
                                    <m:t>−1</m:t>
                                  </m:r>
                                </m:sup>
                                <m:e>
                                  <m:d>
                                    <m:dPr>
                                      <m:begChr m:val="["/>
                                      <m:endChr m:val="]"/>
                                      <m:ctrlPr>
                                        <a:rPr lang="en-US" altLang="zh-CN" b="0" i="1" smtClean="0">
                                          <a:latin typeface="Cambria Math" panose="02040503050406030204" pitchFamily="18" charset="0"/>
                                        </a:rPr>
                                      </m:ctrlPr>
                                    </m:dPr>
                                    <m:e>
                                      <m:r>
                                        <m:rPr>
                                          <m:sty m:val="p"/>
                                        </m:rPr>
                                        <a:rPr lang="en-US" altLang="zh-CN" b="0" i="0" smtClean="0">
                                          <a:latin typeface="Cambria Math" panose="02040503050406030204" pitchFamily="18" charset="0"/>
                                        </a:rPr>
                                        <m:t>∇</m:t>
                                      </m:r>
                                      <m:r>
                                        <a:rPr lang="en-US" altLang="zh-CN" b="0" i="1" smtClean="0">
                                          <a:latin typeface="Cambria Math" panose="02040503050406030204" pitchFamily="18" charset="0"/>
                                        </a:rPr>
                                        <m:t>⋅</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𝑓</m:t>
                                                  </m:r>
                                                </m:e>
                                              </m:acc>
                                            </m:e>
                                            <m:sub>
                                              <m:r>
                                                <a:rPr lang="en-US" altLang="zh-CN" b="0" i="1" smtClean="0">
                                                  <a:latin typeface="Cambria Math" panose="02040503050406030204" pitchFamily="18" charset="0"/>
                                                </a:rPr>
                                                <m:t>𝐾</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𝐾</m:t>
                                              </m:r>
                                            </m:sub>
                                          </m:sSub>
                                        </m:e>
                                      </m:d>
                                    </m:e>
                                  </m:d>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𝐾</m:t>
                                          </m:r>
                                        </m:sub>
                                      </m:sSub>
                                    </m:e>
                                  </m:d>
                                </m:e>
                              </m:nary>
                            </m:e>
                          </m:d>
                          <m:r>
                            <m:rPr>
                              <m:sty m:val="p"/>
                            </m:rPr>
                            <a:rPr lang="en-US" altLang="zh-CN" b="0" i="0" smtClean="0">
                              <a:latin typeface="Cambria Math" panose="02040503050406030204" pitchFamily="18" charset="0"/>
                            </a:rPr>
                            <m:t>d</m:t>
                          </m:r>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𝑝</m:t>
                              </m:r>
                            </m:e>
                          </m:acc>
                        </m:e>
                      </m:nary>
                    </m:oMath>
                  </m:oMathPara>
                </a14:m>
                <a:endParaRPr lang="en-US" altLang="zh-CN" dirty="0"/>
              </a:p>
              <a:p>
                <a:endParaRPr lang="en-US" altLang="zh-CN" dirty="0"/>
              </a:p>
              <a:p>
                <a:r>
                  <a:rPr lang="en-US" altLang="zh-CN" dirty="0"/>
                  <a:t>Furthermore, we introduce an </a:t>
                </a:r>
                <a14:m>
                  <m:oMath xmlns:m="http://schemas.openxmlformats.org/officeDocument/2006/math">
                    <m:r>
                      <a:rPr lang="en-US" altLang="zh-CN" b="0" i="1" smtClean="0">
                        <a:latin typeface="Cambria Math" panose="02040503050406030204" pitchFamily="18" charset="0"/>
                      </a:rPr>
                      <m:t>𝑂</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𝑛</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 </m:t>
                    </m:r>
                  </m:oMath>
                </a14:m>
                <a:r>
                  <a:rPr lang="en-US" altLang="zh-CN" dirty="0"/>
                  <a:t>BDPT and </a:t>
                </a:r>
                <a14:m>
                  <m:oMath xmlns:m="http://schemas.openxmlformats.org/officeDocument/2006/math">
                    <m:r>
                      <a:rPr lang="en-US" altLang="zh-CN" i="1">
                        <a:latin typeface="Cambria Math" panose="02040503050406030204" pitchFamily="18" charset="0"/>
                      </a:rPr>
                      <m:t>𝑂</m:t>
                    </m:r>
                    <m:r>
                      <a:rPr lang="en-US" altLang="zh-CN" i="1">
                        <a:latin typeface="Cambria Math" panose="02040503050406030204" pitchFamily="18" charset="0"/>
                      </a:rPr>
                      <m:t>(</m:t>
                    </m:r>
                    <m:r>
                      <a:rPr lang="en-US" altLang="zh-CN" b="0" i="1" smtClean="0">
                        <a:latin typeface="Cambria Math" panose="02040503050406030204" pitchFamily="18" charset="0"/>
                      </a:rPr>
                      <m:t>𝑛</m:t>
                    </m:r>
                    <m:r>
                      <a:rPr lang="en-US" altLang="zh-CN" i="1">
                        <a:latin typeface="Cambria Math" panose="02040503050406030204" pitchFamily="18" charset="0"/>
                      </a:rPr>
                      <m:t>) </m:t>
                    </m:r>
                  </m:oMath>
                </a14:m>
                <a:r>
                  <a:rPr lang="en-US" altLang="zh-CN" dirty="0"/>
                  <a:t>PT algorithm (same complexities as forward rendering)</a:t>
                </a:r>
              </a:p>
              <a:p>
                <a:r>
                  <a:rPr lang="en-US" altLang="zh-CN" dirty="0"/>
                  <a:t>See the paper for more details</a:t>
                </a:r>
              </a:p>
            </p:txBody>
          </p:sp>
        </mc:Choice>
        <mc:Fallback xmlns="">
          <p:sp>
            <p:nvSpPr>
              <p:cNvPr id="3" name="Content Placeholder 2">
                <a:extLst>
                  <a:ext uri="{FF2B5EF4-FFF2-40B4-BE49-F238E27FC236}">
                    <a16:creationId xmlns:a16="http://schemas.microsoft.com/office/drawing/2014/main" id="{B6553A2C-C145-70C9-1B80-FD42B99BDB87}"/>
                  </a:ext>
                </a:extLst>
              </p:cNvPr>
              <p:cNvSpPr>
                <a:spLocks noGrp="1" noRot="1" noChangeAspect="1" noMove="1" noResize="1" noEditPoints="1" noAdjustHandles="1" noChangeArrowheads="1" noChangeShapeType="1" noTextEdit="1"/>
              </p:cNvSpPr>
              <p:nvPr>
                <p:ph idx="1"/>
              </p:nvPr>
            </p:nvSpPr>
            <p:spPr>
              <a:blipFill>
                <a:blip r:embed="rId3"/>
                <a:stretch>
                  <a:fillRect l="-938" t="-217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70338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22AB-7550-A714-ADD1-E4011D1F3908}"/>
              </a:ext>
            </a:extLst>
          </p:cNvPr>
          <p:cNvSpPr>
            <a:spLocks noGrp="1"/>
          </p:cNvSpPr>
          <p:nvPr>
            <p:ph type="title"/>
          </p:nvPr>
        </p:nvSpPr>
        <p:spPr/>
        <p:txBody>
          <a:bodyPr/>
          <a:lstStyle/>
          <a:p>
            <a:r>
              <a:rPr lang="en-US" altLang="zh-CN" dirty="0"/>
              <a:t>Extending to Multi-Bounces</a:t>
            </a:r>
            <a:endParaRPr lang="zh-CN" altLang="en-US" dirty="0"/>
          </a:p>
        </p:txBody>
      </p:sp>
      <p:grpSp>
        <p:nvGrpSpPr>
          <p:cNvPr id="62" name="Group 61">
            <a:extLst>
              <a:ext uri="{FF2B5EF4-FFF2-40B4-BE49-F238E27FC236}">
                <a16:creationId xmlns:a16="http://schemas.microsoft.com/office/drawing/2014/main" id="{EB737052-BCFD-82FD-4E17-DC3D9C2AB463}"/>
              </a:ext>
            </a:extLst>
          </p:cNvPr>
          <p:cNvGrpSpPr/>
          <p:nvPr/>
        </p:nvGrpSpPr>
        <p:grpSpPr>
          <a:xfrm>
            <a:off x="6096000" y="994965"/>
            <a:ext cx="6062421" cy="4868070"/>
            <a:chOff x="2953504" y="1226515"/>
            <a:chExt cx="6062421" cy="4868070"/>
          </a:xfrm>
        </p:grpSpPr>
        <p:sp>
          <p:nvSpPr>
            <p:cNvPr id="5" name="Freeform: Shape 4">
              <a:extLst>
                <a:ext uri="{FF2B5EF4-FFF2-40B4-BE49-F238E27FC236}">
                  <a16:creationId xmlns:a16="http://schemas.microsoft.com/office/drawing/2014/main" id="{F2B2EA42-83D3-7540-35C0-B1C00DE09B26}"/>
                </a:ext>
              </a:extLst>
            </p:cNvPr>
            <p:cNvSpPr/>
            <p:nvPr/>
          </p:nvSpPr>
          <p:spPr>
            <a:xfrm>
              <a:off x="2953504" y="5131555"/>
              <a:ext cx="5226168" cy="883597"/>
            </a:xfrm>
            <a:custGeom>
              <a:avLst/>
              <a:gdLst>
                <a:gd name="connsiteX0" fmla="*/ 0 w 6113905"/>
                <a:gd name="connsiteY0" fmla="*/ 0 h 1031202"/>
                <a:gd name="connsiteX1" fmla="*/ 4019651 w 6113905"/>
                <a:gd name="connsiteY1" fmla="*/ 0 h 1031202"/>
                <a:gd name="connsiteX2" fmla="*/ 6113905 w 6113905"/>
                <a:gd name="connsiteY2" fmla="*/ 1031202 h 1031202"/>
                <a:gd name="connsiteX3" fmla="*/ 2094253 w 6113905"/>
                <a:gd name="connsiteY3" fmla="*/ 1031202 h 1031202"/>
              </a:gdLst>
              <a:ahLst/>
              <a:cxnLst>
                <a:cxn ang="0">
                  <a:pos x="connsiteX0" y="connsiteY0"/>
                </a:cxn>
                <a:cxn ang="0">
                  <a:pos x="connsiteX1" y="connsiteY1"/>
                </a:cxn>
                <a:cxn ang="0">
                  <a:pos x="connsiteX2" y="connsiteY2"/>
                </a:cxn>
                <a:cxn ang="0">
                  <a:pos x="connsiteX3" y="connsiteY3"/>
                </a:cxn>
              </a:cxnLst>
              <a:rect l="l" t="t" r="r" b="b"/>
              <a:pathLst>
                <a:path w="6113905" h="1031202">
                  <a:moveTo>
                    <a:pt x="0" y="0"/>
                  </a:moveTo>
                  <a:lnTo>
                    <a:pt x="4019651" y="0"/>
                  </a:lnTo>
                  <a:lnTo>
                    <a:pt x="6113905" y="1031202"/>
                  </a:lnTo>
                  <a:lnTo>
                    <a:pt x="2094253" y="1031202"/>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6" name="Group 5">
              <a:extLst>
                <a:ext uri="{FF2B5EF4-FFF2-40B4-BE49-F238E27FC236}">
                  <a16:creationId xmlns:a16="http://schemas.microsoft.com/office/drawing/2014/main" id="{453F2551-5560-FA60-B11F-C378DB18F784}"/>
                </a:ext>
              </a:extLst>
            </p:cNvPr>
            <p:cNvGrpSpPr/>
            <p:nvPr/>
          </p:nvGrpSpPr>
          <p:grpSpPr>
            <a:xfrm>
              <a:off x="5191811" y="3709930"/>
              <a:ext cx="1077048" cy="1124366"/>
              <a:chOff x="2484168" y="3019596"/>
              <a:chExt cx="1800000" cy="1800000"/>
            </a:xfrm>
          </p:grpSpPr>
          <p:sp>
            <p:nvSpPr>
              <p:cNvPr id="7" name="Freeform: Shape 6">
                <a:extLst>
                  <a:ext uri="{FF2B5EF4-FFF2-40B4-BE49-F238E27FC236}">
                    <a16:creationId xmlns:a16="http://schemas.microsoft.com/office/drawing/2014/main" id="{35EE31D7-67FB-8AFA-82BF-D8EE323F9D0C}"/>
                  </a:ext>
                </a:extLst>
              </p:cNvPr>
              <p:cNvSpPr/>
              <p:nvPr/>
            </p:nvSpPr>
            <p:spPr>
              <a:xfrm>
                <a:off x="2484169" y="3350273"/>
                <a:ext cx="1629264" cy="1469323"/>
              </a:xfrm>
              <a:custGeom>
                <a:avLst/>
                <a:gdLst>
                  <a:gd name="connsiteX0" fmla="*/ 389423 w 1303411"/>
                  <a:gd name="connsiteY0" fmla="*/ 153 h 1177962"/>
                  <a:gd name="connsiteX1" fmla="*/ 788152 w 1303411"/>
                  <a:gd name="connsiteY1" fmla="*/ 85278 h 1177962"/>
                  <a:gd name="connsiteX2" fmla="*/ 1303411 w 1303411"/>
                  <a:gd name="connsiteY2" fmla="*/ 833923 h 1177962"/>
                  <a:gd name="connsiteX3" fmla="*/ 1303233 w 1303411"/>
                  <a:gd name="connsiteY3" fmla="*/ 877249 h 1177962"/>
                  <a:gd name="connsiteX4" fmla="*/ 1229117 w 1303411"/>
                  <a:gd name="connsiteY4" fmla="*/ 967079 h 1177962"/>
                  <a:gd name="connsiteX5" fmla="*/ 720000 w 1303411"/>
                  <a:gd name="connsiteY5" fmla="*/ 1177962 h 1177962"/>
                  <a:gd name="connsiteX6" fmla="*/ 0 w 1303411"/>
                  <a:gd name="connsiteY6" fmla="*/ 457962 h 1177962"/>
                  <a:gd name="connsiteX7" fmla="*/ 122965 w 1303411"/>
                  <a:gd name="connsiteY7" fmla="*/ 55403 h 1177962"/>
                  <a:gd name="connsiteX8" fmla="*/ 129473 w 1303411"/>
                  <a:gd name="connsiteY8" fmla="*/ 47515 h 1177962"/>
                  <a:gd name="connsiteX9" fmla="*/ 222424 w 1303411"/>
                  <a:gd name="connsiteY9" fmla="*/ 18902 h 1177962"/>
                  <a:gd name="connsiteX10" fmla="*/ 389423 w 1303411"/>
                  <a:gd name="connsiteY10" fmla="*/ 153 h 1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3411" h="1177962">
                    <a:moveTo>
                      <a:pt x="389423" y="153"/>
                    </a:moveTo>
                    <a:cubicBezTo>
                      <a:pt x="524271" y="-2335"/>
                      <a:pt x="660664" y="25450"/>
                      <a:pt x="788152" y="85278"/>
                    </a:cubicBezTo>
                    <a:cubicBezTo>
                      <a:pt x="1085624" y="224877"/>
                      <a:pt x="1279890" y="513254"/>
                      <a:pt x="1303411" y="833923"/>
                    </a:cubicBezTo>
                    <a:lnTo>
                      <a:pt x="1303233" y="877249"/>
                    </a:lnTo>
                    <a:lnTo>
                      <a:pt x="1229117" y="967079"/>
                    </a:lnTo>
                    <a:cubicBezTo>
                      <a:pt x="1098822" y="1097373"/>
                      <a:pt x="918822" y="1177962"/>
                      <a:pt x="720000" y="1177962"/>
                    </a:cubicBezTo>
                    <a:cubicBezTo>
                      <a:pt x="322355" y="1177962"/>
                      <a:pt x="0" y="855607"/>
                      <a:pt x="0" y="457962"/>
                    </a:cubicBezTo>
                    <a:cubicBezTo>
                      <a:pt x="0" y="308845"/>
                      <a:pt x="45331" y="170316"/>
                      <a:pt x="122965" y="55403"/>
                    </a:cubicBezTo>
                    <a:lnTo>
                      <a:pt x="129473" y="47515"/>
                    </a:lnTo>
                    <a:lnTo>
                      <a:pt x="222424" y="18902"/>
                    </a:lnTo>
                    <a:cubicBezTo>
                      <a:pt x="277318" y="7482"/>
                      <a:pt x="333236" y="1190"/>
                      <a:pt x="389423" y="153"/>
                    </a:cubicBezTo>
                    <a:close/>
                  </a:path>
                </a:pathLst>
              </a:custGeom>
              <a:noFill/>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a:p>
            </p:txBody>
          </p:sp>
          <p:sp>
            <p:nvSpPr>
              <p:cNvPr id="8" name="Freeform: Shape 7">
                <a:extLst>
                  <a:ext uri="{FF2B5EF4-FFF2-40B4-BE49-F238E27FC236}">
                    <a16:creationId xmlns:a16="http://schemas.microsoft.com/office/drawing/2014/main" id="{2301AAFF-8FE7-4DBC-559F-4ABD9CA1E87A}"/>
                  </a:ext>
                </a:extLst>
              </p:cNvPr>
              <p:cNvSpPr/>
              <p:nvPr/>
            </p:nvSpPr>
            <p:spPr>
              <a:xfrm>
                <a:off x="2666397" y="3019596"/>
                <a:ext cx="1617771" cy="1474820"/>
              </a:xfrm>
              <a:custGeom>
                <a:avLst/>
                <a:gdLst>
                  <a:gd name="connsiteX0" fmla="*/ 574217 w 1294217"/>
                  <a:gd name="connsiteY0" fmla="*/ 0 h 1182369"/>
                  <a:gd name="connsiteX1" fmla="*/ 1294217 w 1294217"/>
                  <a:gd name="connsiteY1" fmla="*/ 720000 h 1182369"/>
                  <a:gd name="connsiteX2" fmla="*/ 1171252 w 1294217"/>
                  <a:gd name="connsiteY2" fmla="*/ 1122559 h 1182369"/>
                  <a:gd name="connsiteX3" fmla="*/ 1152782 w 1294217"/>
                  <a:gd name="connsiteY3" fmla="*/ 1144945 h 1182369"/>
                  <a:gd name="connsiteX4" fmla="*/ 1119353 w 1294217"/>
                  <a:gd name="connsiteY4" fmla="*/ 1155073 h 1182369"/>
                  <a:gd name="connsiteX5" fmla="*/ 304486 w 1294217"/>
                  <a:gd name="connsiteY5" fmla="*/ 957990 h 1182369"/>
                  <a:gd name="connsiteX6" fmla="*/ 1314 w 1294217"/>
                  <a:gd name="connsiteY6" fmla="*/ 345940 h 1182369"/>
                  <a:gd name="connsiteX7" fmla="*/ 0 w 1294217"/>
                  <a:gd name="connsiteY7" fmla="*/ 289786 h 1182369"/>
                  <a:gd name="connsiteX8" fmla="*/ 65100 w 1294217"/>
                  <a:gd name="connsiteY8" fmla="*/ 210883 h 1182369"/>
                  <a:gd name="connsiteX9" fmla="*/ 574217 w 1294217"/>
                  <a:gd name="connsiteY9" fmla="*/ 0 h 118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4217" h="1182369">
                    <a:moveTo>
                      <a:pt x="574217" y="0"/>
                    </a:moveTo>
                    <a:cubicBezTo>
                      <a:pt x="971862" y="0"/>
                      <a:pt x="1294217" y="322355"/>
                      <a:pt x="1294217" y="720000"/>
                    </a:cubicBezTo>
                    <a:cubicBezTo>
                      <a:pt x="1294217" y="869117"/>
                      <a:pt x="1248886" y="1007646"/>
                      <a:pt x="1171252" y="1122559"/>
                    </a:cubicBezTo>
                    <a:lnTo>
                      <a:pt x="1152782" y="1144945"/>
                    </a:lnTo>
                    <a:lnTo>
                      <a:pt x="1119353" y="1155073"/>
                    </a:lnTo>
                    <a:cubicBezTo>
                      <a:pt x="841568" y="1224935"/>
                      <a:pt x="535399" y="1161203"/>
                      <a:pt x="304486" y="957990"/>
                    </a:cubicBezTo>
                    <a:cubicBezTo>
                      <a:pt x="119755" y="795420"/>
                      <a:pt x="17446" y="573732"/>
                      <a:pt x="1314" y="345940"/>
                    </a:cubicBezTo>
                    <a:lnTo>
                      <a:pt x="0" y="289786"/>
                    </a:lnTo>
                    <a:lnTo>
                      <a:pt x="65100" y="210883"/>
                    </a:lnTo>
                    <a:cubicBezTo>
                      <a:pt x="195395" y="80589"/>
                      <a:pt x="375395" y="0"/>
                      <a:pt x="574217" y="0"/>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Oval 8">
                <a:extLst>
                  <a:ext uri="{FF2B5EF4-FFF2-40B4-BE49-F238E27FC236}">
                    <a16:creationId xmlns:a16="http://schemas.microsoft.com/office/drawing/2014/main" id="{454E01B9-C551-2938-7DA4-C4CB1A1AD9A0}"/>
                  </a:ext>
                </a:extLst>
              </p:cNvPr>
              <p:cNvSpPr/>
              <p:nvPr/>
            </p:nvSpPr>
            <p:spPr>
              <a:xfrm>
                <a:off x="2484168" y="3023422"/>
                <a:ext cx="1800000" cy="179617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 name="Straight Connector 10">
              <a:extLst>
                <a:ext uri="{FF2B5EF4-FFF2-40B4-BE49-F238E27FC236}">
                  <a16:creationId xmlns:a16="http://schemas.microsoft.com/office/drawing/2014/main" id="{979C94EF-9F44-55B9-8E18-C58A6902CD8B}"/>
                </a:ext>
              </a:extLst>
            </p:cNvPr>
            <p:cNvCxnSpPr>
              <a:cxnSpLocks/>
            </p:cNvCxnSpPr>
            <p:nvPr/>
          </p:nvCxnSpPr>
          <p:spPr>
            <a:xfrm flipV="1">
              <a:off x="4646458" y="3907254"/>
              <a:ext cx="2819070" cy="153493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Parallelogram 12">
              <a:extLst>
                <a:ext uri="{FF2B5EF4-FFF2-40B4-BE49-F238E27FC236}">
                  <a16:creationId xmlns:a16="http://schemas.microsoft.com/office/drawing/2014/main" id="{CA4700BE-5143-54F8-4908-ACE4CB8A956E}"/>
                </a:ext>
              </a:extLst>
            </p:cNvPr>
            <p:cNvSpPr/>
            <p:nvPr/>
          </p:nvSpPr>
          <p:spPr>
            <a:xfrm rot="14154120">
              <a:off x="4558044" y="1376293"/>
              <a:ext cx="1320175" cy="1020620"/>
            </a:xfrm>
            <a:prstGeom prst="parallelogram">
              <a:avLst>
                <a:gd name="adj" fmla="val 68220"/>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7B105B0-7CA4-5F0F-12BA-CC0C892ED364}"/>
                    </a:ext>
                  </a:extLst>
                </p:cNvPr>
                <p:cNvSpPr txBox="1"/>
                <p:nvPr/>
              </p:nvSpPr>
              <p:spPr>
                <a:xfrm>
                  <a:off x="7483286" y="3476520"/>
                  <a:ext cx="4607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panose="02040503050406030204" pitchFamily="18" charset="0"/>
                                <a:cs typeface="Linux Libertine" panose="02000503000000000000" pitchFamily="2" charset="0"/>
                              </a:rPr>
                            </m:ctrlPr>
                          </m:sSubPr>
                          <m:e>
                            <m:r>
                              <a:rPr lang="en-US" altLang="zh-CN" b="0" i="1" smtClean="0">
                                <a:solidFill>
                                  <a:schemeClr val="tx1"/>
                                </a:solidFill>
                                <a:latin typeface="Cambria Math" panose="02040503050406030204" pitchFamily="18" charset="0"/>
                                <a:cs typeface="Linux Libertine" panose="02000503000000000000" pitchFamily="2" charset="0"/>
                              </a:rPr>
                              <m:t>𝑥</m:t>
                            </m:r>
                          </m:e>
                          <m:sub>
                            <m:r>
                              <a:rPr lang="en-US" altLang="zh-CN" b="0" i="1" smtClean="0">
                                <a:solidFill>
                                  <a:schemeClr val="tx1"/>
                                </a:solidFill>
                                <a:latin typeface="Cambria Math" panose="02040503050406030204" pitchFamily="18" charset="0"/>
                                <a:cs typeface="Linux Libertine" panose="02000503000000000000" pitchFamily="2" charset="0"/>
                              </a:rPr>
                              <m:t>1</m:t>
                            </m:r>
                          </m:sub>
                        </m:sSub>
                      </m:oMath>
                    </m:oMathPara>
                  </a14:m>
                  <a:endParaRPr lang="zh-CN" altLang="en-US">
                    <a:solidFill>
                      <a:schemeClr val="tx1"/>
                    </a:solidFill>
                  </a:endParaRPr>
                </a:p>
              </p:txBody>
            </p:sp>
          </mc:Choice>
          <mc:Fallback xmlns="">
            <p:sp>
              <p:nvSpPr>
                <p:cNvPr id="14" name="TextBox 13">
                  <a:extLst>
                    <a:ext uri="{FF2B5EF4-FFF2-40B4-BE49-F238E27FC236}">
                      <a16:creationId xmlns:a16="http://schemas.microsoft.com/office/drawing/2014/main" id="{87B105B0-7CA4-5F0F-12BA-CC0C892ED364}"/>
                    </a:ext>
                  </a:extLst>
                </p:cNvPr>
                <p:cNvSpPr txBox="1">
                  <a:spLocks noRot="1" noChangeAspect="1" noMove="1" noResize="1" noEditPoints="1" noAdjustHandles="1" noChangeArrowheads="1" noChangeShapeType="1" noTextEdit="1"/>
                </p:cNvSpPr>
                <p:nvPr/>
              </p:nvSpPr>
              <p:spPr>
                <a:xfrm>
                  <a:off x="7483286" y="3476520"/>
                  <a:ext cx="460767" cy="369332"/>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98A8FB1-335D-FFBA-68B6-C0308A8FE229}"/>
                    </a:ext>
                  </a:extLst>
                </p:cNvPr>
                <p:cNvSpPr txBox="1"/>
                <p:nvPr/>
              </p:nvSpPr>
              <p:spPr>
                <a:xfrm>
                  <a:off x="4056269" y="5056806"/>
                  <a:ext cx="4660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FF0000"/>
                                </a:solidFill>
                                <a:latin typeface="Cambria Math" panose="02040503050406030204" pitchFamily="18" charset="0"/>
                                <a:cs typeface="Linux Libertine" panose="02000503000000000000" pitchFamily="2" charset="0"/>
                              </a:rPr>
                            </m:ctrlPr>
                          </m:sSubPr>
                          <m:e>
                            <m:r>
                              <a:rPr lang="en-US" altLang="zh-CN" b="0" i="1" smtClean="0">
                                <a:solidFill>
                                  <a:srgbClr val="FF0000"/>
                                </a:solidFill>
                                <a:latin typeface="Cambria Math" panose="02040503050406030204" pitchFamily="18" charset="0"/>
                                <a:cs typeface="Linux Libertine" panose="02000503000000000000" pitchFamily="2" charset="0"/>
                              </a:rPr>
                              <m:t>𝑥</m:t>
                            </m:r>
                          </m:e>
                          <m:sub>
                            <m:r>
                              <a:rPr lang="en-US" altLang="zh-CN" b="0" i="1" smtClean="0">
                                <a:solidFill>
                                  <a:srgbClr val="FF0000"/>
                                </a:solidFill>
                                <a:latin typeface="Cambria Math" panose="02040503050406030204" pitchFamily="18" charset="0"/>
                                <a:cs typeface="Linux Libertine" panose="02000503000000000000" pitchFamily="2" charset="0"/>
                              </a:rPr>
                              <m:t>2</m:t>
                            </m:r>
                          </m:sub>
                        </m:sSub>
                      </m:oMath>
                    </m:oMathPara>
                  </a14:m>
                  <a:endParaRPr lang="zh-CN" altLang="en-US">
                    <a:solidFill>
                      <a:srgbClr val="FF0000"/>
                    </a:solidFill>
                  </a:endParaRPr>
                </a:p>
              </p:txBody>
            </p:sp>
          </mc:Choice>
          <mc:Fallback xmlns="">
            <p:sp>
              <p:nvSpPr>
                <p:cNvPr id="16" name="TextBox 15">
                  <a:extLst>
                    <a:ext uri="{FF2B5EF4-FFF2-40B4-BE49-F238E27FC236}">
                      <a16:creationId xmlns:a16="http://schemas.microsoft.com/office/drawing/2014/main" id="{798A8FB1-335D-FFBA-68B6-C0308A8FE229}"/>
                    </a:ext>
                  </a:extLst>
                </p:cNvPr>
                <p:cNvSpPr txBox="1">
                  <a:spLocks noRot="1" noChangeAspect="1" noMove="1" noResize="1" noEditPoints="1" noAdjustHandles="1" noChangeArrowheads="1" noChangeShapeType="1" noTextEdit="1"/>
                </p:cNvSpPr>
                <p:nvPr/>
              </p:nvSpPr>
              <p:spPr>
                <a:xfrm>
                  <a:off x="4056269" y="5056806"/>
                  <a:ext cx="466089" cy="369332"/>
                </a:xfrm>
                <a:prstGeom prst="rect">
                  <a:avLst/>
                </a:prstGeom>
                <a:blipFill>
                  <a:blip r:embed="rId4"/>
                  <a:stretch>
                    <a:fillRect/>
                  </a:stretch>
                </a:blipFill>
              </p:spPr>
              <p:txBody>
                <a:bodyPr/>
                <a:lstStyle/>
                <a:p>
                  <a:r>
                    <a:rPr lang="zh-CN" altLang="en-US">
                      <a:noFill/>
                    </a:rPr>
                    <a:t> </a:t>
                  </a:r>
                </a:p>
              </p:txBody>
            </p:sp>
          </mc:Fallback>
        </mc:AlternateContent>
        <p:pic>
          <p:nvPicPr>
            <p:cNvPr id="17" name="Picture 2">
              <a:extLst>
                <a:ext uri="{FF2B5EF4-FFF2-40B4-BE49-F238E27FC236}">
                  <a16:creationId xmlns:a16="http://schemas.microsoft.com/office/drawing/2014/main" id="{43D0B859-F435-9177-3542-833CDDF66E06}"/>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rot="3752019">
              <a:off x="3653346" y="3460018"/>
              <a:ext cx="345666" cy="331118"/>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6BAFECF2-6D38-41AF-AD38-8725A957C91D}"/>
                </a:ext>
              </a:extLst>
            </p:cNvPr>
            <p:cNvSpPr/>
            <p:nvPr/>
          </p:nvSpPr>
          <p:spPr>
            <a:xfrm>
              <a:off x="4601403" y="5393999"/>
              <a:ext cx="92319" cy="963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Oval 19">
              <a:extLst>
                <a:ext uri="{FF2B5EF4-FFF2-40B4-BE49-F238E27FC236}">
                  <a16:creationId xmlns:a16="http://schemas.microsoft.com/office/drawing/2014/main" id="{4BFF9693-111F-4B09-7E7F-63669BDAF84A}"/>
                </a:ext>
              </a:extLst>
            </p:cNvPr>
            <p:cNvSpPr/>
            <p:nvPr/>
          </p:nvSpPr>
          <p:spPr>
            <a:xfrm>
              <a:off x="3869282" y="3820114"/>
              <a:ext cx="92319" cy="96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BA5BA2E-8B12-F84F-7A13-A1D586026B96}"/>
                    </a:ext>
                  </a:extLst>
                </p:cNvPr>
                <p:cNvSpPr txBox="1"/>
                <p:nvPr/>
              </p:nvSpPr>
              <p:spPr>
                <a:xfrm>
                  <a:off x="3967167" y="3570886"/>
                  <a:ext cx="552822" cy="4328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panose="02040503050406030204" pitchFamily="18" charset="0"/>
                                <a:cs typeface="Linux Libertine" panose="02000503000000000000" pitchFamily="2" charset="0"/>
                              </a:rPr>
                            </m:ctrlPr>
                          </m:sSubPr>
                          <m:e>
                            <m:r>
                              <a:rPr lang="en-US" altLang="zh-CN" b="0" i="1" smtClean="0">
                                <a:solidFill>
                                  <a:schemeClr val="tx1"/>
                                </a:solidFill>
                                <a:latin typeface="Cambria Math" panose="02040503050406030204" pitchFamily="18" charset="0"/>
                                <a:cs typeface="Linux Libertine" panose="02000503000000000000" pitchFamily="2" charset="0"/>
                              </a:rPr>
                              <m:t>𝑥</m:t>
                            </m:r>
                          </m:e>
                          <m:sub>
                            <m:r>
                              <a:rPr lang="en-US" altLang="zh-CN" b="0" i="1" smtClean="0">
                                <a:solidFill>
                                  <a:schemeClr val="tx1"/>
                                </a:solidFill>
                                <a:latin typeface="Cambria Math" panose="02040503050406030204" pitchFamily="18" charset="0"/>
                                <a:cs typeface="Linux Libertine" panose="02000503000000000000" pitchFamily="2" charset="0"/>
                              </a:rPr>
                              <m:t>3</m:t>
                            </m:r>
                          </m:sub>
                        </m:sSub>
                      </m:oMath>
                    </m:oMathPara>
                  </a14:m>
                  <a:endParaRPr lang="zh-CN" altLang="en-US">
                    <a:solidFill>
                      <a:schemeClr val="tx1"/>
                    </a:solidFill>
                  </a:endParaRPr>
                </a:p>
              </p:txBody>
            </p:sp>
          </mc:Choice>
          <mc:Fallback xmlns="">
            <p:sp>
              <p:nvSpPr>
                <p:cNvPr id="21" name="TextBox 20">
                  <a:extLst>
                    <a:ext uri="{FF2B5EF4-FFF2-40B4-BE49-F238E27FC236}">
                      <a16:creationId xmlns:a16="http://schemas.microsoft.com/office/drawing/2014/main" id="{8BA5BA2E-8B12-F84F-7A13-A1D586026B96}"/>
                    </a:ext>
                  </a:extLst>
                </p:cNvPr>
                <p:cNvSpPr txBox="1">
                  <a:spLocks noRot="1" noChangeAspect="1" noMove="1" noResize="1" noEditPoints="1" noAdjustHandles="1" noChangeArrowheads="1" noChangeShapeType="1" noTextEdit="1"/>
                </p:cNvSpPr>
                <p:nvPr/>
              </p:nvSpPr>
              <p:spPr>
                <a:xfrm>
                  <a:off x="3967167" y="3570886"/>
                  <a:ext cx="552822" cy="432866"/>
                </a:xfrm>
                <a:prstGeom prst="rect">
                  <a:avLst/>
                </a:prstGeom>
                <a:blipFill>
                  <a:blip r:embed="rId6"/>
                  <a:stretch>
                    <a:fillRect/>
                  </a:stretch>
                </a:blipFill>
              </p:spPr>
              <p:txBody>
                <a:bodyPr/>
                <a:lstStyle/>
                <a:p>
                  <a:r>
                    <a:rPr lang="zh-CN" altLang="en-US">
                      <a:noFill/>
                    </a:rPr>
                    <a:t> </a:t>
                  </a:r>
                </a:p>
              </p:txBody>
            </p:sp>
          </mc:Fallback>
        </mc:AlternateContent>
        <p:cxnSp>
          <p:nvCxnSpPr>
            <p:cNvPr id="23" name="Straight Connector 22">
              <a:extLst>
                <a:ext uri="{FF2B5EF4-FFF2-40B4-BE49-F238E27FC236}">
                  <a16:creationId xmlns:a16="http://schemas.microsoft.com/office/drawing/2014/main" id="{E4AEA60A-57B3-3B66-222C-4BFC9766D9C9}"/>
                </a:ext>
              </a:extLst>
            </p:cNvPr>
            <p:cNvCxnSpPr>
              <a:cxnSpLocks/>
            </p:cNvCxnSpPr>
            <p:nvPr/>
          </p:nvCxnSpPr>
          <p:spPr>
            <a:xfrm flipH="1" flipV="1">
              <a:off x="5218131" y="1773579"/>
              <a:ext cx="400354" cy="37932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C6F6CE5-A82A-4A04-FFC5-85CFF5AD85DF}"/>
                    </a:ext>
                  </a:extLst>
                </p:cNvPr>
                <p:cNvSpPr txBox="1"/>
                <p:nvPr/>
              </p:nvSpPr>
              <p:spPr>
                <a:xfrm>
                  <a:off x="4757040" y="1630637"/>
                  <a:ext cx="505665" cy="3957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panose="02040503050406030204" pitchFamily="18" charset="0"/>
                                <a:cs typeface="Linux Libertine" panose="02000503000000000000" pitchFamily="2" charset="0"/>
                              </a:rPr>
                            </m:ctrlPr>
                          </m:sSubPr>
                          <m:e>
                            <m:r>
                              <a:rPr lang="en-US" altLang="zh-CN" b="0" i="1" smtClean="0">
                                <a:solidFill>
                                  <a:schemeClr val="tx1"/>
                                </a:solidFill>
                                <a:latin typeface="Cambria Math" panose="02040503050406030204" pitchFamily="18" charset="0"/>
                                <a:cs typeface="Linux Libertine" panose="02000503000000000000" pitchFamily="2" charset="0"/>
                              </a:rPr>
                              <m:t>𝑥</m:t>
                            </m:r>
                          </m:e>
                          <m:sub>
                            <m:r>
                              <a:rPr lang="en-US" altLang="zh-CN" b="0" i="1" smtClean="0">
                                <a:solidFill>
                                  <a:schemeClr val="tx1"/>
                                </a:solidFill>
                                <a:latin typeface="Cambria Math" panose="02040503050406030204" pitchFamily="18" charset="0"/>
                                <a:cs typeface="Linux Libertine" panose="02000503000000000000" pitchFamily="2" charset="0"/>
                              </a:rPr>
                              <m:t>0</m:t>
                            </m:r>
                          </m:sub>
                        </m:sSub>
                      </m:oMath>
                    </m:oMathPara>
                  </a14:m>
                  <a:endParaRPr lang="zh-CN" altLang="en-US" dirty="0">
                    <a:solidFill>
                      <a:schemeClr val="tx1"/>
                    </a:solidFill>
                  </a:endParaRPr>
                </a:p>
              </p:txBody>
            </p:sp>
          </mc:Choice>
          <mc:Fallback xmlns="">
            <p:sp>
              <p:nvSpPr>
                <p:cNvPr id="24" name="TextBox 23">
                  <a:extLst>
                    <a:ext uri="{FF2B5EF4-FFF2-40B4-BE49-F238E27FC236}">
                      <a16:creationId xmlns:a16="http://schemas.microsoft.com/office/drawing/2014/main" id="{7C6F6CE5-A82A-4A04-FFC5-85CFF5AD85DF}"/>
                    </a:ext>
                  </a:extLst>
                </p:cNvPr>
                <p:cNvSpPr txBox="1">
                  <a:spLocks noRot="1" noChangeAspect="1" noMove="1" noResize="1" noEditPoints="1" noAdjustHandles="1" noChangeArrowheads="1" noChangeShapeType="1" noTextEdit="1"/>
                </p:cNvSpPr>
                <p:nvPr/>
              </p:nvSpPr>
              <p:spPr>
                <a:xfrm>
                  <a:off x="4757040" y="1630637"/>
                  <a:ext cx="505665" cy="395765"/>
                </a:xfrm>
                <a:prstGeom prst="rect">
                  <a:avLst/>
                </a:prstGeom>
                <a:blipFill>
                  <a:blip r:embed="rId7"/>
                  <a:stretch>
                    <a:fillRect/>
                  </a:stretch>
                </a:blipFill>
              </p:spPr>
              <p:txBody>
                <a:bodyPr/>
                <a:lstStyle/>
                <a:p>
                  <a:r>
                    <a:rPr lang="zh-CN" altLang="en-US">
                      <a:noFill/>
                    </a:rPr>
                    <a:t> </a:t>
                  </a:r>
                </a:p>
              </p:txBody>
            </p:sp>
          </mc:Fallback>
        </mc:AlternateContent>
        <p:sp>
          <p:nvSpPr>
            <p:cNvPr id="25" name="Oval 24">
              <a:extLst>
                <a:ext uri="{FF2B5EF4-FFF2-40B4-BE49-F238E27FC236}">
                  <a16:creationId xmlns:a16="http://schemas.microsoft.com/office/drawing/2014/main" id="{D3C6069D-40D2-19DC-BF2C-D66842B066E2}"/>
                </a:ext>
              </a:extLst>
            </p:cNvPr>
            <p:cNvSpPr/>
            <p:nvPr/>
          </p:nvSpPr>
          <p:spPr>
            <a:xfrm>
              <a:off x="5165903" y="1725392"/>
              <a:ext cx="92319" cy="96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BDAA5A3-FD0D-C103-A9DB-F013350E6CA8}"/>
                    </a:ext>
                  </a:extLst>
                </p:cNvPr>
                <p:cNvSpPr txBox="1"/>
                <p:nvPr/>
              </p:nvSpPr>
              <p:spPr>
                <a:xfrm>
                  <a:off x="3596594" y="1869355"/>
                  <a:ext cx="967959" cy="3957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CN" b="0" i="0" smtClean="0">
                            <a:solidFill>
                              <a:schemeClr val="accent4"/>
                            </a:solidFill>
                            <a:latin typeface="Cambria Math" panose="02040503050406030204" pitchFamily="18" charset="0"/>
                            <a:ea typeface="Cambria Math" panose="02040503050406030204" pitchFamily="18" charset="0"/>
                            <a:cs typeface="Linux Libertine" panose="02000503000000000000" pitchFamily="2" charset="0"/>
                          </a:rPr>
                          <m:t>Emitter</m:t>
                        </m:r>
                      </m:oMath>
                    </m:oMathPara>
                  </a14:m>
                  <a:endParaRPr lang="zh-CN" altLang="en-US">
                    <a:solidFill>
                      <a:schemeClr val="accent4"/>
                    </a:solidFill>
                    <a:latin typeface="Cambria Math" panose="02040503050406030204" pitchFamily="18" charset="0"/>
                    <a:cs typeface="Linux Libertine" panose="02000503000000000000" pitchFamily="2" charset="0"/>
                  </a:endParaRPr>
                </a:p>
              </p:txBody>
            </p:sp>
          </mc:Choice>
          <mc:Fallback xmlns="">
            <p:sp>
              <p:nvSpPr>
                <p:cNvPr id="26" name="TextBox 25">
                  <a:extLst>
                    <a:ext uri="{FF2B5EF4-FFF2-40B4-BE49-F238E27FC236}">
                      <a16:creationId xmlns:a16="http://schemas.microsoft.com/office/drawing/2014/main" id="{FBDAA5A3-FD0D-C103-A9DB-F013350E6CA8}"/>
                    </a:ext>
                  </a:extLst>
                </p:cNvPr>
                <p:cNvSpPr txBox="1">
                  <a:spLocks noRot="1" noChangeAspect="1" noMove="1" noResize="1" noEditPoints="1" noAdjustHandles="1" noChangeArrowheads="1" noChangeShapeType="1" noTextEdit="1"/>
                </p:cNvSpPr>
                <p:nvPr/>
              </p:nvSpPr>
              <p:spPr>
                <a:xfrm>
                  <a:off x="3596594" y="1869355"/>
                  <a:ext cx="967959" cy="395765"/>
                </a:xfrm>
                <a:prstGeom prst="rect">
                  <a:avLst/>
                </a:prstGeom>
                <a:blipFill>
                  <a:blip r:embed="rId8"/>
                  <a:stretch>
                    <a:fillRect/>
                  </a:stretch>
                </a:blipFill>
              </p:spPr>
              <p:txBody>
                <a:bodyPr/>
                <a:lstStyle/>
                <a:p>
                  <a:r>
                    <a:rPr lang="zh-CN" altLang="en-US">
                      <a:noFill/>
                    </a:rPr>
                    <a:t> </a:t>
                  </a:r>
                </a:p>
              </p:txBody>
            </p:sp>
          </mc:Fallback>
        </mc:AlternateContent>
        <p:sp>
          <p:nvSpPr>
            <p:cNvPr id="29" name="Oval 28">
              <a:extLst>
                <a:ext uri="{FF2B5EF4-FFF2-40B4-BE49-F238E27FC236}">
                  <a16:creationId xmlns:a16="http://schemas.microsoft.com/office/drawing/2014/main" id="{FF440293-CC5F-3B68-0E2B-D497E23FEC94}"/>
                </a:ext>
              </a:extLst>
            </p:cNvPr>
            <p:cNvSpPr/>
            <p:nvPr/>
          </p:nvSpPr>
          <p:spPr>
            <a:xfrm>
              <a:off x="7407528" y="3858315"/>
              <a:ext cx="92319" cy="96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30" name="Rectangle 29">
              <a:extLst>
                <a:ext uri="{FF2B5EF4-FFF2-40B4-BE49-F238E27FC236}">
                  <a16:creationId xmlns:a16="http://schemas.microsoft.com/office/drawing/2014/main" id="{70333932-C136-07C5-0344-2C01D9B85217}"/>
                </a:ext>
              </a:extLst>
            </p:cNvPr>
            <p:cNvSpPr/>
            <p:nvPr/>
          </p:nvSpPr>
          <p:spPr>
            <a:xfrm>
              <a:off x="8179370" y="5823729"/>
              <a:ext cx="166638" cy="27085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Straight Connector 17">
              <a:extLst>
                <a:ext uri="{FF2B5EF4-FFF2-40B4-BE49-F238E27FC236}">
                  <a16:creationId xmlns:a16="http://schemas.microsoft.com/office/drawing/2014/main" id="{AA1B44BE-1B8B-730F-82F3-4968F3B403CD}"/>
                </a:ext>
              </a:extLst>
            </p:cNvPr>
            <p:cNvCxnSpPr>
              <a:cxnSpLocks/>
            </p:cNvCxnSpPr>
            <p:nvPr/>
          </p:nvCxnSpPr>
          <p:spPr>
            <a:xfrm flipH="1" flipV="1">
              <a:off x="3909240" y="3830500"/>
              <a:ext cx="737218" cy="16116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id="{526E540E-6912-35E7-B824-0D0E86EE5C39}"/>
                </a:ext>
              </a:extLst>
            </p:cNvPr>
            <p:cNvSpPr/>
            <p:nvPr/>
          </p:nvSpPr>
          <p:spPr>
            <a:xfrm rot="17772927">
              <a:off x="5775917" y="2167985"/>
              <a:ext cx="3050165" cy="3429851"/>
            </a:xfrm>
            <a:custGeom>
              <a:avLst/>
              <a:gdLst>
                <a:gd name="connsiteX0" fmla="*/ 3418109 w 3418109"/>
                <a:gd name="connsiteY0" fmla="*/ 0 h 4012459"/>
                <a:gd name="connsiteX1" fmla="*/ 3418109 w 3418109"/>
                <a:gd name="connsiteY1" fmla="*/ 2329396 h 4012459"/>
                <a:gd name="connsiteX2" fmla="*/ 0 w 3418109"/>
                <a:gd name="connsiteY2" fmla="*/ 4012459 h 4012459"/>
                <a:gd name="connsiteX3" fmla="*/ 0 w 3418109"/>
                <a:gd name="connsiteY3" fmla="*/ 1683063 h 4012459"/>
              </a:gdLst>
              <a:ahLst/>
              <a:cxnLst>
                <a:cxn ang="0">
                  <a:pos x="connsiteX0" y="connsiteY0"/>
                </a:cxn>
                <a:cxn ang="0">
                  <a:pos x="connsiteX1" y="connsiteY1"/>
                </a:cxn>
                <a:cxn ang="0">
                  <a:pos x="connsiteX2" y="connsiteY2"/>
                </a:cxn>
                <a:cxn ang="0">
                  <a:pos x="connsiteX3" y="connsiteY3"/>
                </a:cxn>
              </a:cxnLst>
              <a:rect l="l" t="t" r="r" b="b"/>
              <a:pathLst>
                <a:path w="3418109" h="4012459">
                  <a:moveTo>
                    <a:pt x="3418109" y="0"/>
                  </a:moveTo>
                  <a:lnTo>
                    <a:pt x="3418109" y="2329396"/>
                  </a:lnTo>
                  <a:lnTo>
                    <a:pt x="0" y="4012459"/>
                  </a:lnTo>
                  <a:lnTo>
                    <a:pt x="0" y="1683063"/>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Oval 39">
              <a:extLst>
                <a:ext uri="{FF2B5EF4-FFF2-40B4-BE49-F238E27FC236}">
                  <a16:creationId xmlns:a16="http://schemas.microsoft.com/office/drawing/2014/main" id="{FC0A1733-8354-860A-8BD0-144D9362D95B}"/>
                </a:ext>
              </a:extLst>
            </p:cNvPr>
            <p:cNvSpPr/>
            <p:nvPr/>
          </p:nvSpPr>
          <p:spPr>
            <a:xfrm>
              <a:off x="4621119" y="5525166"/>
              <a:ext cx="92319" cy="963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22" name="Straight Connector 21">
              <a:extLst>
                <a:ext uri="{FF2B5EF4-FFF2-40B4-BE49-F238E27FC236}">
                  <a16:creationId xmlns:a16="http://schemas.microsoft.com/office/drawing/2014/main" id="{41365CF1-29FA-F086-8A10-995850EBB207}"/>
                </a:ext>
              </a:extLst>
            </p:cNvPr>
            <p:cNvCxnSpPr>
              <a:cxnSpLocks/>
              <a:stCxn id="29" idx="0"/>
            </p:cNvCxnSpPr>
            <p:nvPr/>
          </p:nvCxnSpPr>
          <p:spPr>
            <a:xfrm flipH="1" flipV="1">
              <a:off x="5618485" y="2136920"/>
              <a:ext cx="1835203" cy="172139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BC3571EE-617F-75F8-936D-015B5F5AFEBF}"/>
                </a:ext>
              </a:extLst>
            </p:cNvPr>
            <p:cNvSpPr/>
            <p:nvPr/>
          </p:nvSpPr>
          <p:spPr>
            <a:xfrm>
              <a:off x="4750674" y="5294789"/>
              <a:ext cx="92319" cy="963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43" name="Oval 42">
              <a:extLst>
                <a:ext uri="{FF2B5EF4-FFF2-40B4-BE49-F238E27FC236}">
                  <a16:creationId xmlns:a16="http://schemas.microsoft.com/office/drawing/2014/main" id="{CABD646A-A2F6-E72E-DD26-E1621FE8C7BB}"/>
                </a:ext>
              </a:extLst>
            </p:cNvPr>
            <p:cNvSpPr/>
            <p:nvPr/>
          </p:nvSpPr>
          <p:spPr>
            <a:xfrm>
              <a:off x="4404868" y="5317047"/>
              <a:ext cx="92319" cy="963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CA1A20C-D65A-417C-4836-3D19B8D9CFD4}"/>
                    </a:ext>
                  </a:extLst>
                </p:cNvPr>
                <p:cNvSpPr txBox="1"/>
                <p:nvPr/>
              </p:nvSpPr>
              <p:spPr>
                <a:xfrm>
                  <a:off x="4731614" y="5512976"/>
                  <a:ext cx="6511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accent2"/>
                                </a:solidFill>
                                <a:latin typeface="Cambria Math" panose="02040503050406030204" pitchFamily="18" charset="0"/>
                                <a:cs typeface="Linux Libertine" panose="02000503000000000000" pitchFamily="2" charset="0"/>
                              </a:rPr>
                            </m:ctrlPr>
                          </m:sSubPr>
                          <m:e>
                            <m:r>
                              <a:rPr lang="en-US" altLang="zh-CN" b="0" i="1" smtClean="0">
                                <a:solidFill>
                                  <a:schemeClr val="accent2"/>
                                </a:solidFill>
                                <a:latin typeface="Cambria Math" panose="02040503050406030204" pitchFamily="18" charset="0"/>
                                <a:cs typeface="Linux Libertine" panose="02000503000000000000" pitchFamily="2" charset="0"/>
                              </a:rPr>
                              <m:t>𝑝</m:t>
                            </m:r>
                          </m:e>
                          <m:sub>
                            <m:r>
                              <a:rPr lang="en-US" altLang="zh-CN" b="0" i="1" smtClean="0">
                                <a:solidFill>
                                  <a:schemeClr val="accent2"/>
                                </a:solidFill>
                                <a:latin typeface="Cambria Math" panose="02040503050406030204" pitchFamily="18" charset="0"/>
                                <a:cs typeface="Linux Libertine" panose="02000503000000000000" pitchFamily="2" charset="0"/>
                              </a:rPr>
                              <m:t>0~</m:t>
                            </m:r>
                            <m:r>
                              <a:rPr lang="en-US" altLang="zh-CN" b="0" i="1" smtClean="0">
                                <a:solidFill>
                                  <a:schemeClr val="accent2"/>
                                </a:solidFill>
                                <a:latin typeface="Cambria Math" panose="02040503050406030204" pitchFamily="18" charset="0"/>
                                <a:cs typeface="Linux Libertine" panose="02000503000000000000" pitchFamily="2" charset="0"/>
                              </a:rPr>
                              <m:t>𝑖</m:t>
                            </m:r>
                          </m:sub>
                        </m:sSub>
                      </m:oMath>
                    </m:oMathPara>
                  </a14:m>
                  <a:endParaRPr lang="zh-CN" altLang="en-US">
                    <a:solidFill>
                      <a:schemeClr val="accent2"/>
                    </a:solidFill>
                  </a:endParaRPr>
                </a:p>
              </p:txBody>
            </p:sp>
          </mc:Choice>
          <mc:Fallback xmlns="">
            <p:sp>
              <p:nvSpPr>
                <p:cNvPr id="46" name="TextBox 45">
                  <a:extLst>
                    <a:ext uri="{FF2B5EF4-FFF2-40B4-BE49-F238E27FC236}">
                      <a16:creationId xmlns:a16="http://schemas.microsoft.com/office/drawing/2014/main" id="{8CA1A20C-D65A-417C-4836-3D19B8D9CFD4}"/>
                    </a:ext>
                  </a:extLst>
                </p:cNvPr>
                <p:cNvSpPr txBox="1">
                  <a:spLocks noRot="1" noChangeAspect="1" noMove="1" noResize="1" noEditPoints="1" noAdjustHandles="1" noChangeArrowheads="1" noChangeShapeType="1" noTextEdit="1"/>
                </p:cNvSpPr>
                <p:nvPr/>
              </p:nvSpPr>
              <p:spPr>
                <a:xfrm>
                  <a:off x="4731614" y="5512976"/>
                  <a:ext cx="651140" cy="369332"/>
                </a:xfrm>
                <a:prstGeom prst="rect">
                  <a:avLst/>
                </a:prstGeom>
                <a:blipFill>
                  <a:blip r:embed="rId9"/>
                  <a:stretch>
                    <a:fillRect b="-6557"/>
                  </a:stretch>
                </a:blipFill>
              </p:spPr>
              <p:txBody>
                <a:bodyPr/>
                <a:lstStyle/>
                <a:p>
                  <a:r>
                    <a:rPr lang="zh-CN" altLang="en-US">
                      <a:noFill/>
                    </a:rPr>
                    <a:t> </a:t>
                  </a:r>
                </a:p>
              </p:txBody>
            </p:sp>
          </mc:Fallback>
        </mc:AlternateContent>
        <p:cxnSp>
          <p:nvCxnSpPr>
            <p:cNvPr id="3" name="Straight Connector 2">
              <a:extLst>
                <a:ext uri="{FF2B5EF4-FFF2-40B4-BE49-F238E27FC236}">
                  <a16:creationId xmlns:a16="http://schemas.microsoft.com/office/drawing/2014/main" id="{71A7331A-080F-2CB3-1236-A03C2773F926}"/>
                </a:ext>
              </a:extLst>
            </p:cNvPr>
            <p:cNvCxnSpPr>
              <a:cxnSpLocks/>
              <a:stCxn id="20" idx="4"/>
              <a:endCxn id="40" idx="1"/>
            </p:cNvCxnSpPr>
            <p:nvPr/>
          </p:nvCxnSpPr>
          <p:spPr>
            <a:xfrm>
              <a:off x="3915442" y="3916488"/>
              <a:ext cx="719197" cy="162279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F8E3BB5-51D9-3B37-1D01-40B07D9EF9FD}"/>
                </a:ext>
              </a:extLst>
            </p:cNvPr>
            <p:cNvCxnSpPr>
              <a:cxnSpLocks/>
              <a:stCxn id="20" idx="4"/>
              <a:endCxn id="43" idx="0"/>
            </p:cNvCxnSpPr>
            <p:nvPr/>
          </p:nvCxnSpPr>
          <p:spPr>
            <a:xfrm>
              <a:off x="3915442" y="3916488"/>
              <a:ext cx="535586" cy="140055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51D2EA-DD29-C70A-3322-7123E0FF4621}"/>
                </a:ext>
              </a:extLst>
            </p:cNvPr>
            <p:cNvCxnSpPr>
              <a:cxnSpLocks/>
              <a:stCxn id="20" idx="5"/>
              <a:endCxn id="42" idx="1"/>
            </p:cNvCxnSpPr>
            <p:nvPr/>
          </p:nvCxnSpPr>
          <p:spPr>
            <a:xfrm>
              <a:off x="3948081" y="3902374"/>
              <a:ext cx="816113" cy="140652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DF75BF9B-0F0B-906A-B241-9D4250C16B9D}"/>
                  </a:ext>
                </a:extLst>
              </p:cNvPr>
              <p:cNvSpPr txBox="1"/>
              <p:nvPr/>
            </p:nvSpPr>
            <p:spPr>
              <a:xfrm>
                <a:off x="308706" y="1624543"/>
                <a:ext cx="6094378" cy="14795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naryPr>
                        <m:sub>
                          <m:acc>
                            <m:acc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accPr>
                            <m:e>
                              <m:r>
                                <m:rPr>
                                  <m:sty m:val="p"/>
                                </m:rP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cs typeface="+mn-cs"/>
                                </a:rPr>
                                <m:t>Ω</m:t>
                              </m:r>
                            </m:e>
                          </m:acc>
                        </m:sub>
                        <m:sup/>
                        <m:e>
                          <m:d>
                            <m:d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dPr>
                            <m:e>
                              <m:f>
                                <m:f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fPr>
                                <m:num>
                                  <m:r>
                                    <m:rPr>
                                      <m:sty m:val="p"/>
                                    </m:rP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cs typeface="+mn-cs"/>
                                    </a:rPr>
                                    <m:t>d</m:t>
                                  </m:r>
                                  <m:acc>
                                    <m:acc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acc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𝑓</m:t>
                                      </m:r>
                                    </m:e>
                                  </m:acc>
                                  <m:d>
                                    <m:d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dPr>
                                    <m:e>
                                      <m:acc>
                                        <m:acc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acc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𝑝</m:t>
                                          </m:r>
                                        </m:e>
                                      </m:acc>
                                    </m:e>
                                  </m:d>
                                </m:num>
                                <m:den>
                                  <m:r>
                                    <m:rPr>
                                      <m:sty m:val="p"/>
                                    </m:rP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cs typeface="+mn-cs"/>
                                    </a:rPr>
                                    <m:t>d</m:t>
                                  </m:r>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𝜃</m:t>
                                  </m:r>
                                </m:den>
                              </m:f>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m:t>
                              </m:r>
                              <m:nary>
                                <m:nary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naryPr>
                                <m:sub>
                                  <m:r>
                                    <m:rPr>
                                      <m:brk m:alnAt="23"/>
                                    </m:r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𝐾</m:t>
                                  </m:r>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=0</m:t>
                                  </m:r>
                                </m:sub>
                                <m:sup>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𝑁</m:t>
                                  </m:r>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−1</m:t>
                                  </m:r>
                                </m:sup>
                                <m:e>
                                  <m:d>
                                    <m:dPr>
                                      <m:begChr m:val="["/>
                                      <m:endChr m:val="]"/>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dPr>
                                    <m:e>
                                      <m:r>
                                        <m:rPr>
                                          <m:sty m:val="p"/>
                                        </m:rPr>
                                        <a:rPr kumimoji="0" lang="en-US" altLang="zh-CN" sz="2800" b="0" i="0" u="none" strike="noStrike" kern="1200" cap="none" spc="0" normalizeH="0" baseline="0" noProof="0" smtClean="0">
                                          <a:ln>
                                            <a:noFill/>
                                          </a:ln>
                                          <a:solidFill>
                                            <a:srgbClr val="FF0000"/>
                                          </a:solidFill>
                                          <a:effectLst/>
                                          <a:uLnTx/>
                                          <a:uFillTx/>
                                          <a:latin typeface="Cambria Math" panose="02040503050406030204" pitchFamily="18" charset="0"/>
                                          <a:cs typeface="+mn-cs"/>
                                        </a:rPr>
                                        <m:t>∇</m:t>
                                      </m:r>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m:t>
                                      </m:r>
                                      <m:d>
                                        <m:dPr>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dPr>
                                        <m:e>
                                          <m:sSub>
                                            <m:sSubPr>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acc>
                                                <m:accPr>
                                                  <m:chr m:val="̂"/>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accPr>
                                                <m:e>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𝑓</m:t>
                                                  </m:r>
                                                </m:e>
                                              </m:acc>
                                            </m:e>
                                            <m:sub>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𝐾</m:t>
                                              </m:r>
                                            </m:sub>
                                          </m:sSub>
                                          <m:sSub>
                                            <m:sSubPr>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𝑣</m:t>
                                              </m:r>
                                            </m:e>
                                            <m:sub>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𝐾</m:t>
                                              </m:r>
                                            </m:sub>
                                          </m:sSub>
                                        </m:e>
                                      </m:d>
                                    </m:e>
                                  </m:d>
                                  <m:d>
                                    <m:dPr>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dPr>
                                    <m:e>
                                      <m:sSub>
                                        <m:sSubPr>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𝑝</m:t>
                                          </m:r>
                                        </m:e>
                                        <m:sub>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𝐾</m:t>
                                          </m:r>
                                        </m:sub>
                                      </m:sSub>
                                    </m:e>
                                  </m:d>
                                </m:e>
                              </m:nary>
                            </m:e>
                          </m:d>
                          <m:r>
                            <m:rPr>
                              <m:sty m:val="p"/>
                            </m:rP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cs typeface="+mn-cs"/>
                            </a:rPr>
                            <m:t>d</m:t>
                          </m:r>
                          <m:acc>
                            <m:acc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acc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𝑝</m:t>
                              </m:r>
                            </m:e>
                          </m:acc>
                        </m:e>
                      </m:nary>
                    </m:oMath>
                  </m:oMathPara>
                </a14:m>
                <a:endParaRPr lang="zh-CN" altLang="en-US" dirty="0"/>
              </a:p>
            </p:txBody>
          </p:sp>
        </mc:Choice>
        <mc:Fallback xmlns="">
          <p:sp>
            <p:nvSpPr>
              <p:cNvPr id="66" name="TextBox 65">
                <a:extLst>
                  <a:ext uri="{FF2B5EF4-FFF2-40B4-BE49-F238E27FC236}">
                    <a16:creationId xmlns:a16="http://schemas.microsoft.com/office/drawing/2014/main" id="{DF75BF9B-0F0B-906A-B241-9D4250C16B9D}"/>
                  </a:ext>
                </a:extLst>
              </p:cNvPr>
              <p:cNvSpPr txBox="1">
                <a:spLocks noRot="1" noChangeAspect="1" noMove="1" noResize="1" noEditPoints="1" noAdjustHandles="1" noChangeArrowheads="1" noChangeShapeType="1" noTextEdit="1"/>
              </p:cNvSpPr>
              <p:nvPr/>
            </p:nvSpPr>
            <p:spPr>
              <a:xfrm>
                <a:off x="308706" y="1624543"/>
                <a:ext cx="6094378" cy="1479508"/>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AB43ED8-B414-60A8-8F20-117E23EC5ACE}"/>
                  </a:ext>
                </a:extLst>
              </p:cNvPr>
              <p:cNvSpPr txBox="1"/>
              <p:nvPr/>
            </p:nvSpPr>
            <p:spPr>
              <a:xfrm>
                <a:off x="7536568" y="2707512"/>
                <a:ext cx="8360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brk m:alnAt="23"/>
                        </m:rPr>
                        <a:rPr kumimoji="0"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𝐾</m:t>
                      </m:r>
                      <m:r>
                        <a:rPr kumimoji="0"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=2</m:t>
                      </m:r>
                    </m:oMath>
                  </m:oMathPara>
                </a14:m>
                <a:endParaRPr lang="zh-CN" altLang="en-US">
                  <a:solidFill>
                    <a:srgbClr val="FF0000"/>
                  </a:solidFill>
                </a:endParaRPr>
              </a:p>
            </p:txBody>
          </p:sp>
        </mc:Choice>
        <mc:Fallback xmlns="">
          <p:sp>
            <p:nvSpPr>
              <p:cNvPr id="12" name="TextBox 11">
                <a:extLst>
                  <a:ext uri="{FF2B5EF4-FFF2-40B4-BE49-F238E27FC236}">
                    <a16:creationId xmlns:a16="http://schemas.microsoft.com/office/drawing/2014/main" id="{6AB43ED8-B414-60A8-8F20-117E23EC5ACE}"/>
                  </a:ext>
                </a:extLst>
              </p:cNvPr>
              <p:cNvSpPr txBox="1">
                <a:spLocks noRot="1" noChangeAspect="1" noMove="1" noResize="1" noEditPoints="1" noAdjustHandles="1" noChangeArrowheads="1" noChangeShapeType="1" noTextEdit="1"/>
              </p:cNvSpPr>
              <p:nvPr/>
            </p:nvSpPr>
            <p:spPr>
              <a:xfrm>
                <a:off x="7536568" y="2707512"/>
                <a:ext cx="836063" cy="369332"/>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54B1359-3349-10C5-6A90-14972D87E42F}"/>
                  </a:ext>
                </a:extLst>
              </p:cNvPr>
              <p:cNvSpPr txBox="1"/>
              <p:nvPr/>
            </p:nvSpPr>
            <p:spPr>
              <a:xfrm>
                <a:off x="323160" y="3255091"/>
                <a:ext cx="6096000" cy="954107"/>
              </a:xfrm>
              <a:prstGeom prst="rect">
                <a:avLst/>
              </a:prstGeom>
              <a:noFill/>
            </p:spPr>
            <p:txBody>
              <a:bodyPr wrap="square">
                <a:spAutoFit/>
              </a:bodyPr>
              <a:lstStyle/>
              <a:p>
                <a14:m>
                  <m:oMath xmlns:m="http://schemas.openxmlformats.org/officeDocument/2006/math">
                    <m:r>
                      <a:rPr lang="en-US" altLang="zh-CN" sz="2800" b="0" i="1" smtClean="0">
                        <a:solidFill>
                          <a:schemeClr val="tx1"/>
                        </a:solidFill>
                        <a:latin typeface="Cambria Math" panose="02040503050406030204" pitchFamily="18" charset="0"/>
                        <a:cs typeface="Linux Libertine" panose="02000503000000000000" pitchFamily="2" charset="0"/>
                      </a:rPr>
                      <m:t>{</m:t>
                    </m:r>
                    <m:sSub>
                      <m:sSubPr>
                        <m:ctrlPr>
                          <a:rPr lang="en-US" altLang="zh-CN" sz="2800" b="0" i="1" smtClean="0">
                            <a:solidFill>
                              <a:schemeClr val="tx1"/>
                            </a:solidFill>
                            <a:latin typeface="Cambria Math" panose="02040503050406030204" pitchFamily="18" charset="0"/>
                            <a:cs typeface="Linux Libertine" panose="02000503000000000000" pitchFamily="2" charset="0"/>
                          </a:rPr>
                        </m:ctrlPr>
                      </m:sSubPr>
                      <m:e>
                        <m:r>
                          <a:rPr lang="en-US" altLang="zh-CN" sz="2800" b="0" i="1" smtClean="0">
                            <a:solidFill>
                              <a:schemeClr val="tx1"/>
                            </a:solidFill>
                            <a:latin typeface="Cambria Math" panose="02040503050406030204" pitchFamily="18" charset="0"/>
                            <a:cs typeface="Linux Libertine" panose="02000503000000000000" pitchFamily="2" charset="0"/>
                          </a:rPr>
                          <m:t>𝑥</m:t>
                        </m:r>
                      </m:e>
                      <m:sub>
                        <m:r>
                          <a:rPr lang="en-US" altLang="zh-CN" sz="2800" b="0" i="1" smtClean="0">
                            <a:solidFill>
                              <a:schemeClr val="tx1"/>
                            </a:solidFill>
                            <a:latin typeface="Cambria Math" panose="02040503050406030204" pitchFamily="18" charset="0"/>
                            <a:cs typeface="Linux Libertine" panose="02000503000000000000" pitchFamily="2" charset="0"/>
                          </a:rPr>
                          <m:t>0</m:t>
                        </m:r>
                      </m:sub>
                    </m:sSub>
                    <m:r>
                      <a:rPr lang="en-US" altLang="zh-CN" sz="2800" b="0" i="1" smtClean="0">
                        <a:solidFill>
                          <a:schemeClr val="tx1"/>
                        </a:solidFill>
                        <a:latin typeface="Cambria Math" panose="02040503050406030204" pitchFamily="18" charset="0"/>
                        <a:cs typeface="Linux Libertine" panose="02000503000000000000" pitchFamily="2" charset="0"/>
                      </a:rPr>
                      <m:t>, </m:t>
                    </m:r>
                    <m:sSub>
                      <m:sSubPr>
                        <m:ctrlPr>
                          <a:rPr lang="en-US" altLang="zh-CN" sz="2800" b="0" i="1" smtClean="0">
                            <a:solidFill>
                              <a:schemeClr val="tx1"/>
                            </a:solidFill>
                            <a:latin typeface="Cambria Math" panose="02040503050406030204" pitchFamily="18" charset="0"/>
                            <a:cs typeface="Linux Libertine" panose="02000503000000000000" pitchFamily="2" charset="0"/>
                          </a:rPr>
                        </m:ctrlPr>
                      </m:sSubPr>
                      <m:e>
                        <m:r>
                          <a:rPr lang="en-US" altLang="zh-CN" sz="2800" b="0" i="1" smtClean="0">
                            <a:solidFill>
                              <a:schemeClr val="tx1"/>
                            </a:solidFill>
                            <a:latin typeface="Cambria Math" panose="02040503050406030204" pitchFamily="18" charset="0"/>
                            <a:cs typeface="Linux Libertine" panose="02000503000000000000" pitchFamily="2" charset="0"/>
                          </a:rPr>
                          <m:t>𝑥</m:t>
                        </m:r>
                      </m:e>
                      <m:sub>
                        <m:r>
                          <a:rPr lang="en-US" altLang="zh-CN" sz="2800" b="0" i="1" smtClean="0">
                            <a:solidFill>
                              <a:schemeClr val="tx1"/>
                            </a:solidFill>
                            <a:latin typeface="Cambria Math" panose="02040503050406030204" pitchFamily="18" charset="0"/>
                            <a:cs typeface="Linux Libertine" panose="02000503000000000000" pitchFamily="2" charset="0"/>
                          </a:rPr>
                          <m:t>1</m:t>
                        </m:r>
                      </m:sub>
                    </m:sSub>
                    <m:r>
                      <a:rPr lang="en-US" altLang="zh-CN" sz="2800" b="0" i="1" smtClean="0">
                        <a:solidFill>
                          <a:schemeClr val="tx1"/>
                        </a:solidFill>
                        <a:latin typeface="Cambria Math" panose="02040503050406030204" pitchFamily="18" charset="0"/>
                        <a:cs typeface="Linux Libertine" panose="02000503000000000000" pitchFamily="2" charset="0"/>
                      </a:rPr>
                      <m:t>, </m:t>
                    </m:r>
                    <m:sSub>
                      <m:sSubPr>
                        <m:ctrlPr>
                          <a:rPr lang="en-US" altLang="zh-CN" sz="2800" b="0" i="1" smtClean="0">
                            <a:solidFill>
                              <a:schemeClr val="tx1"/>
                            </a:solidFill>
                            <a:latin typeface="Cambria Math" panose="02040503050406030204" pitchFamily="18" charset="0"/>
                            <a:cs typeface="Linux Libertine" panose="02000503000000000000" pitchFamily="2" charset="0"/>
                          </a:rPr>
                        </m:ctrlPr>
                      </m:sSubPr>
                      <m:e>
                        <m:r>
                          <a:rPr lang="en-US" altLang="zh-CN" sz="2800" b="0" i="1" smtClean="0">
                            <a:solidFill>
                              <a:schemeClr val="tx1"/>
                            </a:solidFill>
                            <a:latin typeface="Cambria Math" panose="02040503050406030204" pitchFamily="18" charset="0"/>
                            <a:cs typeface="Linux Libertine" panose="02000503000000000000" pitchFamily="2" charset="0"/>
                          </a:rPr>
                          <m:t>𝑥</m:t>
                        </m:r>
                      </m:e>
                      <m:sub>
                        <m:r>
                          <a:rPr lang="en-US" altLang="zh-CN" sz="2800" b="0" i="1" smtClean="0">
                            <a:solidFill>
                              <a:schemeClr val="tx1"/>
                            </a:solidFill>
                            <a:latin typeface="Cambria Math" panose="02040503050406030204" pitchFamily="18" charset="0"/>
                            <a:cs typeface="Linux Libertine" panose="02000503000000000000" pitchFamily="2" charset="0"/>
                          </a:rPr>
                          <m:t>2</m:t>
                        </m:r>
                      </m:sub>
                    </m:sSub>
                    <m:r>
                      <a:rPr lang="en-US" altLang="zh-CN" sz="2800" b="0" i="1" smtClean="0">
                        <a:solidFill>
                          <a:schemeClr val="tx1"/>
                        </a:solidFill>
                        <a:latin typeface="Cambria Math" panose="02040503050406030204" pitchFamily="18" charset="0"/>
                        <a:cs typeface="Linux Libertine" panose="02000503000000000000" pitchFamily="2" charset="0"/>
                      </a:rPr>
                      <m:t>, </m:t>
                    </m:r>
                    <m:sSub>
                      <m:sSubPr>
                        <m:ctrlPr>
                          <a:rPr lang="en-US" altLang="zh-CN" sz="2800" b="0" i="1" smtClean="0">
                            <a:solidFill>
                              <a:schemeClr val="tx1"/>
                            </a:solidFill>
                            <a:latin typeface="Cambria Math" panose="02040503050406030204" pitchFamily="18" charset="0"/>
                            <a:cs typeface="Linux Libertine" panose="02000503000000000000" pitchFamily="2" charset="0"/>
                          </a:rPr>
                        </m:ctrlPr>
                      </m:sSubPr>
                      <m:e>
                        <m:r>
                          <a:rPr lang="en-US" altLang="zh-CN" sz="2800" b="0" i="1" smtClean="0">
                            <a:solidFill>
                              <a:schemeClr val="tx1"/>
                            </a:solidFill>
                            <a:latin typeface="Cambria Math" panose="02040503050406030204" pitchFamily="18" charset="0"/>
                            <a:cs typeface="Linux Libertine" panose="02000503000000000000" pitchFamily="2" charset="0"/>
                          </a:rPr>
                          <m:t>𝑥</m:t>
                        </m:r>
                      </m:e>
                      <m:sub>
                        <m:r>
                          <a:rPr lang="en-US" altLang="zh-CN" sz="2800" b="0" i="1" smtClean="0">
                            <a:solidFill>
                              <a:schemeClr val="tx1"/>
                            </a:solidFill>
                            <a:latin typeface="Cambria Math" panose="02040503050406030204" pitchFamily="18" charset="0"/>
                            <a:cs typeface="Linux Libertine" panose="02000503000000000000" pitchFamily="2" charset="0"/>
                          </a:rPr>
                          <m:t>3</m:t>
                        </m:r>
                      </m:sub>
                    </m:sSub>
                    <m:r>
                      <a:rPr lang="en-US" altLang="zh-CN" sz="2800" b="0" i="1" smtClean="0">
                        <a:solidFill>
                          <a:schemeClr val="tx1"/>
                        </a:solidFill>
                        <a:latin typeface="Cambria Math" panose="02040503050406030204" pitchFamily="18" charset="0"/>
                        <a:cs typeface="Linux Libertine" panose="02000503000000000000" pitchFamily="2" charset="0"/>
                      </a:rPr>
                      <m:t>}</m:t>
                    </m:r>
                  </m:oMath>
                </a14:m>
                <a:r>
                  <a:rPr lang="en-US" altLang="zh-CN" sz="2800" dirty="0"/>
                  <a:t>: Any path sampled using either PT or BDPT</a:t>
                </a:r>
                <a:endParaRPr lang="zh-CN" altLang="en-US" sz="2800" dirty="0"/>
              </a:p>
            </p:txBody>
          </p:sp>
        </mc:Choice>
        <mc:Fallback xmlns="">
          <p:sp>
            <p:nvSpPr>
              <p:cNvPr id="28" name="TextBox 27">
                <a:extLst>
                  <a:ext uri="{FF2B5EF4-FFF2-40B4-BE49-F238E27FC236}">
                    <a16:creationId xmlns:a16="http://schemas.microsoft.com/office/drawing/2014/main" id="{B54B1359-3349-10C5-6A90-14972D87E42F}"/>
                  </a:ext>
                </a:extLst>
              </p:cNvPr>
              <p:cNvSpPr txBox="1">
                <a:spLocks noRot="1" noChangeAspect="1" noMove="1" noResize="1" noEditPoints="1" noAdjustHandles="1" noChangeArrowheads="1" noChangeShapeType="1" noTextEdit="1"/>
              </p:cNvSpPr>
              <p:nvPr/>
            </p:nvSpPr>
            <p:spPr>
              <a:xfrm>
                <a:off x="323160" y="3255091"/>
                <a:ext cx="6096000" cy="954107"/>
              </a:xfrm>
              <a:prstGeom prst="rect">
                <a:avLst/>
              </a:prstGeom>
              <a:blipFill>
                <a:blip r:embed="rId12"/>
                <a:stretch>
                  <a:fillRect l="-2000" t="-6410" b="-179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18071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22AB-7550-A714-ADD1-E4011D1F3908}"/>
              </a:ext>
            </a:extLst>
          </p:cNvPr>
          <p:cNvSpPr>
            <a:spLocks noGrp="1"/>
          </p:cNvSpPr>
          <p:nvPr>
            <p:ph type="title"/>
          </p:nvPr>
        </p:nvSpPr>
        <p:spPr/>
        <p:txBody>
          <a:bodyPr/>
          <a:lstStyle/>
          <a:p>
            <a:r>
              <a:rPr lang="en-US" altLang="zh-CN" dirty="0"/>
              <a:t>Extending to Multi-Bounces</a:t>
            </a:r>
            <a:endParaRPr lang="zh-CN" altLang="en-US" dirty="0"/>
          </a:p>
        </p:txBody>
      </p:sp>
      <p:grpSp>
        <p:nvGrpSpPr>
          <p:cNvPr id="15" name="Group 14">
            <a:extLst>
              <a:ext uri="{FF2B5EF4-FFF2-40B4-BE49-F238E27FC236}">
                <a16:creationId xmlns:a16="http://schemas.microsoft.com/office/drawing/2014/main" id="{C7885174-FDFC-43FA-D931-876E733775D8}"/>
              </a:ext>
            </a:extLst>
          </p:cNvPr>
          <p:cNvGrpSpPr/>
          <p:nvPr/>
        </p:nvGrpSpPr>
        <p:grpSpPr>
          <a:xfrm>
            <a:off x="6096000" y="994965"/>
            <a:ext cx="6062421" cy="4868070"/>
            <a:chOff x="2953504" y="1226515"/>
            <a:chExt cx="6062421" cy="4868070"/>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CA1A20C-D65A-417C-4836-3D19B8D9CFD4}"/>
                    </a:ext>
                  </a:extLst>
                </p:cNvPr>
                <p:cNvSpPr txBox="1"/>
                <p:nvPr/>
              </p:nvSpPr>
              <p:spPr>
                <a:xfrm>
                  <a:off x="7280787" y="4052917"/>
                  <a:ext cx="6511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accent2"/>
                                </a:solidFill>
                                <a:latin typeface="Cambria Math" panose="02040503050406030204" pitchFamily="18" charset="0"/>
                                <a:cs typeface="Linux Libertine" panose="02000503000000000000" pitchFamily="2" charset="0"/>
                              </a:rPr>
                            </m:ctrlPr>
                          </m:sSubPr>
                          <m:e>
                            <m:r>
                              <a:rPr lang="en-US" altLang="zh-CN" b="0" i="1" smtClean="0">
                                <a:solidFill>
                                  <a:schemeClr val="accent2"/>
                                </a:solidFill>
                                <a:latin typeface="Cambria Math" panose="02040503050406030204" pitchFamily="18" charset="0"/>
                                <a:cs typeface="Linux Libertine" panose="02000503000000000000" pitchFamily="2" charset="0"/>
                              </a:rPr>
                              <m:t>𝑝</m:t>
                            </m:r>
                          </m:e>
                          <m:sub>
                            <m:r>
                              <a:rPr lang="en-US" altLang="zh-CN" b="0" i="1" smtClean="0">
                                <a:solidFill>
                                  <a:schemeClr val="accent2"/>
                                </a:solidFill>
                                <a:latin typeface="Cambria Math" panose="02040503050406030204" pitchFamily="18" charset="0"/>
                                <a:cs typeface="Linux Libertine" panose="02000503000000000000" pitchFamily="2" charset="0"/>
                              </a:rPr>
                              <m:t>0~</m:t>
                            </m:r>
                            <m:r>
                              <a:rPr lang="en-US" altLang="zh-CN" b="0" i="1" smtClean="0">
                                <a:solidFill>
                                  <a:schemeClr val="accent2"/>
                                </a:solidFill>
                                <a:latin typeface="Cambria Math" panose="02040503050406030204" pitchFamily="18" charset="0"/>
                                <a:cs typeface="Linux Libertine" panose="02000503000000000000" pitchFamily="2" charset="0"/>
                              </a:rPr>
                              <m:t>𝑖</m:t>
                            </m:r>
                          </m:sub>
                        </m:sSub>
                      </m:oMath>
                    </m:oMathPara>
                  </a14:m>
                  <a:endParaRPr lang="zh-CN" altLang="en-US">
                    <a:solidFill>
                      <a:schemeClr val="accent2"/>
                    </a:solidFill>
                  </a:endParaRPr>
                </a:p>
              </p:txBody>
            </p:sp>
          </mc:Choice>
          <mc:Fallback xmlns="">
            <p:sp>
              <p:nvSpPr>
                <p:cNvPr id="46" name="TextBox 45">
                  <a:extLst>
                    <a:ext uri="{FF2B5EF4-FFF2-40B4-BE49-F238E27FC236}">
                      <a16:creationId xmlns:a16="http://schemas.microsoft.com/office/drawing/2014/main" id="{8CA1A20C-D65A-417C-4836-3D19B8D9CFD4}"/>
                    </a:ext>
                  </a:extLst>
                </p:cNvPr>
                <p:cNvSpPr txBox="1">
                  <a:spLocks noRot="1" noChangeAspect="1" noMove="1" noResize="1" noEditPoints="1" noAdjustHandles="1" noChangeArrowheads="1" noChangeShapeType="1" noTextEdit="1"/>
                </p:cNvSpPr>
                <p:nvPr/>
              </p:nvSpPr>
              <p:spPr>
                <a:xfrm>
                  <a:off x="7280787" y="4052917"/>
                  <a:ext cx="651140" cy="369332"/>
                </a:xfrm>
                <a:prstGeom prst="rect">
                  <a:avLst/>
                </a:prstGeom>
                <a:blipFill>
                  <a:blip r:embed="rId2"/>
                  <a:stretch>
                    <a:fillRect b="-6667"/>
                  </a:stretch>
                </a:blipFill>
              </p:spPr>
              <p:txBody>
                <a:bodyPr/>
                <a:lstStyle/>
                <a:p>
                  <a:r>
                    <a:rPr lang="zh-CN" altLang="en-US">
                      <a:noFill/>
                    </a:rPr>
                    <a:t> </a:t>
                  </a:r>
                </a:p>
              </p:txBody>
            </p:sp>
          </mc:Fallback>
        </mc:AlternateContent>
        <p:sp>
          <p:nvSpPr>
            <p:cNvPr id="5" name="Freeform: Shape 4">
              <a:extLst>
                <a:ext uri="{FF2B5EF4-FFF2-40B4-BE49-F238E27FC236}">
                  <a16:creationId xmlns:a16="http://schemas.microsoft.com/office/drawing/2014/main" id="{F2B2EA42-83D3-7540-35C0-B1C00DE09B26}"/>
                </a:ext>
              </a:extLst>
            </p:cNvPr>
            <p:cNvSpPr/>
            <p:nvPr/>
          </p:nvSpPr>
          <p:spPr>
            <a:xfrm>
              <a:off x="2953504" y="5131555"/>
              <a:ext cx="5226168" cy="883597"/>
            </a:xfrm>
            <a:custGeom>
              <a:avLst/>
              <a:gdLst>
                <a:gd name="connsiteX0" fmla="*/ 0 w 6113905"/>
                <a:gd name="connsiteY0" fmla="*/ 0 h 1031202"/>
                <a:gd name="connsiteX1" fmla="*/ 4019651 w 6113905"/>
                <a:gd name="connsiteY1" fmla="*/ 0 h 1031202"/>
                <a:gd name="connsiteX2" fmla="*/ 6113905 w 6113905"/>
                <a:gd name="connsiteY2" fmla="*/ 1031202 h 1031202"/>
                <a:gd name="connsiteX3" fmla="*/ 2094253 w 6113905"/>
                <a:gd name="connsiteY3" fmla="*/ 1031202 h 1031202"/>
              </a:gdLst>
              <a:ahLst/>
              <a:cxnLst>
                <a:cxn ang="0">
                  <a:pos x="connsiteX0" y="connsiteY0"/>
                </a:cxn>
                <a:cxn ang="0">
                  <a:pos x="connsiteX1" y="connsiteY1"/>
                </a:cxn>
                <a:cxn ang="0">
                  <a:pos x="connsiteX2" y="connsiteY2"/>
                </a:cxn>
                <a:cxn ang="0">
                  <a:pos x="connsiteX3" y="connsiteY3"/>
                </a:cxn>
              </a:cxnLst>
              <a:rect l="l" t="t" r="r" b="b"/>
              <a:pathLst>
                <a:path w="6113905" h="1031202">
                  <a:moveTo>
                    <a:pt x="0" y="0"/>
                  </a:moveTo>
                  <a:lnTo>
                    <a:pt x="4019651" y="0"/>
                  </a:lnTo>
                  <a:lnTo>
                    <a:pt x="6113905" y="1031202"/>
                  </a:lnTo>
                  <a:lnTo>
                    <a:pt x="2094253" y="1031202"/>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6" name="Group 5">
              <a:extLst>
                <a:ext uri="{FF2B5EF4-FFF2-40B4-BE49-F238E27FC236}">
                  <a16:creationId xmlns:a16="http://schemas.microsoft.com/office/drawing/2014/main" id="{453F2551-5560-FA60-B11F-C378DB18F784}"/>
                </a:ext>
              </a:extLst>
            </p:cNvPr>
            <p:cNvGrpSpPr/>
            <p:nvPr/>
          </p:nvGrpSpPr>
          <p:grpSpPr>
            <a:xfrm>
              <a:off x="5191811" y="3709930"/>
              <a:ext cx="1077048" cy="1124366"/>
              <a:chOff x="2484168" y="3019596"/>
              <a:chExt cx="1800000" cy="1800000"/>
            </a:xfrm>
          </p:grpSpPr>
          <p:sp>
            <p:nvSpPr>
              <p:cNvPr id="7" name="Freeform: Shape 6">
                <a:extLst>
                  <a:ext uri="{FF2B5EF4-FFF2-40B4-BE49-F238E27FC236}">
                    <a16:creationId xmlns:a16="http://schemas.microsoft.com/office/drawing/2014/main" id="{35EE31D7-67FB-8AFA-82BF-D8EE323F9D0C}"/>
                  </a:ext>
                </a:extLst>
              </p:cNvPr>
              <p:cNvSpPr/>
              <p:nvPr/>
            </p:nvSpPr>
            <p:spPr>
              <a:xfrm>
                <a:off x="2484169" y="3350273"/>
                <a:ext cx="1629264" cy="1469323"/>
              </a:xfrm>
              <a:custGeom>
                <a:avLst/>
                <a:gdLst>
                  <a:gd name="connsiteX0" fmla="*/ 389423 w 1303411"/>
                  <a:gd name="connsiteY0" fmla="*/ 153 h 1177962"/>
                  <a:gd name="connsiteX1" fmla="*/ 788152 w 1303411"/>
                  <a:gd name="connsiteY1" fmla="*/ 85278 h 1177962"/>
                  <a:gd name="connsiteX2" fmla="*/ 1303411 w 1303411"/>
                  <a:gd name="connsiteY2" fmla="*/ 833923 h 1177962"/>
                  <a:gd name="connsiteX3" fmla="*/ 1303233 w 1303411"/>
                  <a:gd name="connsiteY3" fmla="*/ 877249 h 1177962"/>
                  <a:gd name="connsiteX4" fmla="*/ 1229117 w 1303411"/>
                  <a:gd name="connsiteY4" fmla="*/ 967079 h 1177962"/>
                  <a:gd name="connsiteX5" fmla="*/ 720000 w 1303411"/>
                  <a:gd name="connsiteY5" fmla="*/ 1177962 h 1177962"/>
                  <a:gd name="connsiteX6" fmla="*/ 0 w 1303411"/>
                  <a:gd name="connsiteY6" fmla="*/ 457962 h 1177962"/>
                  <a:gd name="connsiteX7" fmla="*/ 122965 w 1303411"/>
                  <a:gd name="connsiteY7" fmla="*/ 55403 h 1177962"/>
                  <a:gd name="connsiteX8" fmla="*/ 129473 w 1303411"/>
                  <a:gd name="connsiteY8" fmla="*/ 47515 h 1177962"/>
                  <a:gd name="connsiteX9" fmla="*/ 222424 w 1303411"/>
                  <a:gd name="connsiteY9" fmla="*/ 18902 h 1177962"/>
                  <a:gd name="connsiteX10" fmla="*/ 389423 w 1303411"/>
                  <a:gd name="connsiteY10" fmla="*/ 153 h 1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3411" h="1177962">
                    <a:moveTo>
                      <a:pt x="389423" y="153"/>
                    </a:moveTo>
                    <a:cubicBezTo>
                      <a:pt x="524271" y="-2335"/>
                      <a:pt x="660664" y="25450"/>
                      <a:pt x="788152" y="85278"/>
                    </a:cubicBezTo>
                    <a:cubicBezTo>
                      <a:pt x="1085624" y="224877"/>
                      <a:pt x="1279890" y="513254"/>
                      <a:pt x="1303411" y="833923"/>
                    </a:cubicBezTo>
                    <a:lnTo>
                      <a:pt x="1303233" y="877249"/>
                    </a:lnTo>
                    <a:lnTo>
                      <a:pt x="1229117" y="967079"/>
                    </a:lnTo>
                    <a:cubicBezTo>
                      <a:pt x="1098822" y="1097373"/>
                      <a:pt x="918822" y="1177962"/>
                      <a:pt x="720000" y="1177962"/>
                    </a:cubicBezTo>
                    <a:cubicBezTo>
                      <a:pt x="322355" y="1177962"/>
                      <a:pt x="0" y="855607"/>
                      <a:pt x="0" y="457962"/>
                    </a:cubicBezTo>
                    <a:cubicBezTo>
                      <a:pt x="0" y="308845"/>
                      <a:pt x="45331" y="170316"/>
                      <a:pt x="122965" y="55403"/>
                    </a:cubicBezTo>
                    <a:lnTo>
                      <a:pt x="129473" y="47515"/>
                    </a:lnTo>
                    <a:lnTo>
                      <a:pt x="222424" y="18902"/>
                    </a:lnTo>
                    <a:cubicBezTo>
                      <a:pt x="277318" y="7482"/>
                      <a:pt x="333236" y="1190"/>
                      <a:pt x="389423" y="153"/>
                    </a:cubicBezTo>
                    <a:close/>
                  </a:path>
                </a:pathLst>
              </a:custGeom>
              <a:noFill/>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a:p>
            </p:txBody>
          </p:sp>
          <p:sp>
            <p:nvSpPr>
              <p:cNvPr id="8" name="Freeform: Shape 7">
                <a:extLst>
                  <a:ext uri="{FF2B5EF4-FFF2-40B4-BE49-F238E27FC236}">
                    <a16:creationId xmlns:a16="http://schemas.microsoft.com/office/drawing/2014/main" id="{2301AAFF-8FE7-4DBC-559F-4ABD9CA1E87A}"/>
                  </a:ext>
                </a:extLst>
              </p:cNvPr>
              <p:cNvSpPr/>
              <p:nvPr/>
            </p:nvSpPr>
            <p:spPr>
              <a:xfrm>
                <a:off x="2666397" y="3019596"/>
                <a:ext cx="1617771" cy="1474820"/>
              </a:xfrm>
              <a:custGeom>
                <a:avLst/>
                <a:gdLst>
                  <a:gd name="connsiteX0" fmla="*/ 574217 w 1294217"/>
                  <a:gd name="connsiteY0" fmla="*/ 0 h 1182369"/>
                  <a:gd name="connsiteX1" fmla="*/ 1294217 w 1294217"/>
                  <a:gd name="connsiteY1" fmla="*/ 720000 h 1182369"/>
                  <a:gd name="connsiteX2" fmla="*/ 1171252 w 1294217"/>
                  <a:gd name="connsiteY2" fmla="*/ 1122559 h 1182369"/>
                  <a:gd name="connsiteX3" fmla="*/ 1152782 w 1294217"/>
                  <a:gd name="connsiteY3" fmla="*/ 1144945 h 1182369"/>
                  <a:gd name="connsiteX4" fmla="*/ 1119353 w 1294217"/>
                  <a:gd name="connsiteY4" fmla="*/ 1155073 h 1182369"/>
                  <a:gd name="connsiteX5" fmla="*/ 304486 w 1294217"/>
                  <a:gd name="connsiteY5" fmla="*/ 957990 h 1182369"/>
                  <a:gd name="connsiteX6" fmla="*/ 1314 w 1294217"/>
                  <a:gd name="connsiteY6" fmla="*/ 345940 h 1182369"/>
                  <a:gd name="connsiteX7" fmla="*/ 0 w 1294217"/>
                  <a:gd name="connsiteY7" fmla="*/ 289786 h 1182369"/>
                  <a:gd name="connsiteX8" fmla="*/ 65100 w 1294217"/>
                  <a:gd name="connsiteY8" fmla="*/ 210883 h 1182369"/>
                  <a:gd name="connsiteX9" fmla="*/ 574217 w 1294217"/>
                  <a:gd name="connsiteY9" fmla="*/ 0 h 118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4217" h="1182369">
                    <a:moveTo>
                      <a:pt x="574217" y="0"/>
                    </a:moveTo>
                    <a:cubicBezTo>
                      <a:pt x="971862" y="0"/>
                      <a:pt x="1294217" y="322355"/>
                      <a:pt x="1294217" y="720000"/>
                    </a:cubicBezTo>
                    <a:cubicBezTo>
                      <a:pt x="1294217" y="869117"/>
                      <a:pt x="1248886" y="1007646"/>
                      <a:pt x="1171252" y="1122559"/>
                    </a:cubicBezTo>
                    <a:lnTo>
                      <a:pt x="1152782" y="1144945"/>
                    </a:lnTo>
                    <a:lnTo>
                      <a:pt x="1119353" y="1155073"/>
                    </a:lnTo>
                    <a:cubicBezTo>
                      <a:pt x="841568" y="1224935"/>
                      <a:pt x="535399" y="1161203"/>
                      <a:pt x="304486" y="957990"/>
                    </a:cubicBezTo>
                    <a:cubicBezTo>
                      <a:pt x="119755" y="795420"/>
                      <a:pt x="17446" y="573732"/>
                      <a:pt x="1314" y="345940"/>
                    </a:cubicBezTo>
                    <a:lnTo>
                      <a:pt x="0" y="289786"/>
                    </a:lnTo>
                    <a:lnTo>
                      <a:pt x="65100" y="210883"/>
                    </a:lnTo>
                    <a:cubicBezTo>
                      <a:pt x="195395" y="80589"/>
                      <a:pt x="375395" y="0"/>
                      <a:pt x="574217" y="0"/>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Oval 8">
                <a:extLst>
                  <a:ext uri="{FF2B5EF4-FFF2-40B4-BE49-F238E27FC236}">
                    <a16:creationId xmlns:a16="http://schemas.microsoft.com/office/drawing/2014/main" id="{454E01B9-C551-2938-7DA4-C4CB1A1AD9A0}"/>
                  </a:ext>
                </a:extLst>
              </p:cNvPr>
              <p:cNvSpPr/>
              <p:nvPr/>
            </p:nvSpPr>
            <p:spPr>
              <a:xfrm>
                <a:off x="2484168" y="3023422"/>
                <a:ext cx="1800000" cy="179617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 name="Straight Connector 10">
              <a:extLst>
                <a:ext uri="{FF2B5EF4-FFF2-40B4-BE49-F238E27FC236}">
                  <a16:creationId xmlns:a16="http://schemas.microsoft.com/office/drawing/2014/main" id="{979C94EF-9F44-55B9-8E18-C58A6902CD8B}"/>
                </a:ext>
              </a:extLst>
            </p:cNvPr>
            <p:cNvCxnSpPr>
              <a:cxnSpLocks/>
            </p:cNvCxnSpPr>
            <p:nvPr/>
          </p:nvCxnSpPr>
          <p:spPr>
            <a:xfrm flipV="1">
              <a:off x="4646458" y="3907254"/>
              <a:ext cx="2819070" cy="15349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926CD36-1FFC-8911-C095-A7FC8C08C519}"/>
                    </a:ext>
                  </a:extLst>
                </p:cNvPr>
                <p:cNvSpPr txBox="1"/>
                <p:nvPr/>
              </p:nvSpPr>
              <p:spPr>
                <a:xfrm>
                  <a:off x="6719149" y="4570163"/>
                  <a:ext cx="938731" cy="4328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2">
                                <a:lumMod val="50000"/>
                              </a:schemeClr>
                            </a:solidFill>
                            <a:latin typeface="Cambria Math" panose="02040503050406030204" pitchFamily="18" charset="0"/>
                            <a:cs typeface="Linux Libertine" panose="02000503000000000000" pitchFamily="2" charset="0"/>
                          </a:rPr>
                          <m:t>𝑂𝑐𝑐𝑙𝑢𝑑𝑒𝑑</m:t>
                        </m:r>
                      </m:oMath>
                    </m:oMathPara>
                  </a14:m>
                  <a:endParaRPr lang="zh-CN" altLang="en-US" i="1">
                    <a:solidFill>
                      <a:schemeClr val="bg2">
                        <a:lumMod val="50000"/>
                      </a:schemeClr>
                    </a:solidFill>
                    <a:latin typeface="Cambria Math" panose="02040503050406030204" pitchFamily="18" charset="0"/>
                    <a:cs typeface="Linux Libertine" panose="02000503000000000000" pitchFamily="2" charset="0"/>
                  </a:endParaRPr>
                </a:p>
              </p:txBody>
            </p:sp>
          </mc:Choice>
          <mc:Fallback xmlns="">
            <p:sp>
              <p:nvSpPr>
                <p:cNvPr id="12" name="TextBox 11">
                  <a:extLst>
                    <a:ext uri="{FF2B5EF4-FFF2-40B4-BE49-F238E27FC236}">
                      <a16:creationId xmlns:a16="http://schemas.microsoft.com/office/drawing/2014/main" id="{2926CD36-1FFC-8911-C095-A7FC8C08C519}"/>
                    </a:ext>
                  </a:extLst>
                </p:cNvPr>
                <p:cNvSpPr txBox="1">
                  <a:spLocks noRot="1" noChangeAspect="1" noMove="1" noResize="1" noEditPoints="1" noAdjustHandles="1" noChangeArrowheads="1" noChangeShapeType="1" noTextEdit="1"/>
                </p:cNvSpPr>
                <p:nvPr/>
              </p:nvSpPr>
              <p:spPr>
                <a:xfrm>
                  <a:off x="6719149" y="4570163"/>
                  <a:ext cx="938731" cy="432866"/>
                </a:xfrm>
                <a:prstGeom prst="rect">
                  <a:avLst/>
                </a:prstGeom>
                <a:blipFill>
                  <a:blip r:embed="rId3"/>
                  <a:stretch>
                    <a:fillRect r="-20130"/>
                  </a:stretch>
                </a:blipFill>
              </p:spPr>
              <p:txBody>
                <a:bodyPr/>
                <a:lstStyle/>
                <a:p>
                  <a:r>
                    <a:rPr lang="zh-CN" altLang="en-US">
                      <a:noFill/>
                    </a:rPr>
                    <a:t> </a:t>
                  </a:r>
                </a:p>
              </p:txBody>
            </p:sp>
          </mc:Fallback>
        </mc:AlternateContent>
        <p:sp>
          <p:nvSpPr>
            <p:cNvPr id="13" name="Parallelogram 12">
              <a:extLst>
                <a:ext uri="{FF2B5EF4-FFF2-40B4-BE49-F238E27FC236}">
                  <a16:creationId xmlns:a16="http://schemas.microsoft.com/office/drawing/2014/main" id="{CA4700BE-5143-54F8-4908-ACE4CB8A956E}"/>
                </a:ext>
              </a:extLst>
            </p:cNvPr>
            <p:cNvSpPr/>
            <p:nvPr/>
          </p:nvSpPr>
          <p:spPr>
            <a:xfrm rot="14154120">
              <a:off x="4558044" y="1376293"/>
              <a:ext cx="1320175" cy="1020620"/>
            </a:xfrm>
            <a:prstGeom prst="parallelogram">
              <a:avLst>
                <a:gd name="adj" fmla="val 68220"/>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7B105B0-7CA4-5F0F-12BA-CC0C892ED364}"/>
                    </a:ext>
                  </a:extLst>
                </p:cNvPr>
                <p:cNvSpPr txBox="1"/>
                <p:nvPr/>
              </p:nvSpPr>
              <p:spPr>
                <a:xfrm>
                  <a:off x="7483286" y="3476520"/>
                  <a:ext cx="500008" cy="3957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FF0000"/>
                                </a:solidFill>
                                <a:latin typeface="Cambria Math" panose="02040503050406030204" pitchFamily="18" charset="0"/>
                                <a:cs typeface="Linux Libertine" panose="02000503000000000000" pitchFamily="2" charset="0"/>
                              </a:rPr>
                            </m:ctrlPr>
                          </m:sSubPr>
                          <m:e>
                            <m:r>
                              <a:rPr lang="en-US" altLang="zh-CN" b="0" i="1" smtClean="0">
                                <a:solidFill>
                                  <a:srgbClr val="FF0000"/>
                                </a:solidFill>
                                <a:latin typeface="Cambria Math" panose="02040503050406030204" pitchFamily="18" charset="0"/>
                                <a:cs typeface="Linux Libertine" panose="02000503000000000000" pitchFamily="2" charset="0"/>
                              </a:rPr>
                              <m:t>𝑥</m:t>
                            </m:r>
                          </m:e>
                          <m:sub>
                            <m:r>
                              <a:rPr lang="en-US" altLang="zh-CN" b="0" i="1" smtClean="0">
                                <a:solidFill>
                                  <a:srgbClr val="FF0000"/>
                                </a:solidFill>
                                <a:latin typeface="Cambria Math" panose="02040503050406030204" pitchFamily="18" charset="0"/>
                                <a:cs typeface="Linux Libertine" panose="02000503000000000000" pitchFamily="2" charset="0"/>
                              </a:rPr>
                              <m:t>1</m:t>
                            </m:r>
                          </m:sub>
                        </m:sSub>
                      </m:oMath>
                    </m:oMathPara>
                  </a14:m>
                  <a:endParaRPr lang="zh-CN" altLang="en-US"/>
                </a:p>
              </p:txBody>
            </p:sp>
          </mc:Choice>
          <mc:Fallback xmlns="">
            <p:sp>
              <p:nvSpPr>
                <p:cNvPr id="14" name="TextBox 13">
                  <a:extLst>
                    <a:ext uri="{FF2B5EF4-FFF2-40B4-BE49-F238E27FC236}">
                      <a16:creationId xmlns:a16="http://schemas.microsoft.com/office/drawing/2014/main" id="{87B105B0-7CA4-5F0F-12BA-CC0C892ED364}"/>
                    </a:ext>
                  </a:extLst>
                </p:cNvPr>
                <p:cNvSpPr txBox="1">
                  <a:spLocks noRot="1" noChangeAspect="1" noMove="1" noResize="1" noEditPoints="1" noAdjustHandles="1" noChangeArrowheads="1" noChangeShapeType="1" noTextEdit="1"/>
                </p:cNvSpPr>
                <p:nvPr/>
              </p:nvSpPr>
              <p:spPr>
                <a:xfrm>
                  <a:off x="7483286" y="3476520"/>
                  <a:ext cx="500008" cy="395765"/>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98A8FB1-335D-FFBA-68B6-C0308A8FE229}"/>
                    </a:ext>
                  </a:extLst>
                </p:cNvPr>
                <p:cNvSpPr txBox="1"/>
                <p:nvPr/>
              </p:nvSpPr>
              <p:spPr>
                <a:xfrm>
                  <a:off x="4586237" y="5350661"/>
                  <a:ext cx="505665" cy="3957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panose="02040503050406030204" pitchFamily="18" charset="0"/>
                                <a:cs typeface="Linux Libertine" panose="02000503000000000000" pitchFamily="2" charset="0"/>
                              </a:rPr>
                            </m:ctrlPr>
                          </m:sSubPr>
                          <m:e>
                            <m:r>
                              <a:rPr lang="en-US" altLang="zh-CN" b="0" i="1" smtClean="0">
                                <a:solidFill>
                                  <a:schemeClr val="tx1"/>
                                </a:solidFill>
                                <a:latin typeface="Cambria Math" panose="02040503050406030204" pitchFamily="18" charset="0"/>
                                <a:cs typeface="Linux Libertine" panose="02000503000000000000" pitchFamily="2" charset="0"/>
                              </a:rPr>
                              <m:t>𝑥</m:t>
                            </m:r>
                          </m:e>
                          <m:sub>
                            <m:r>
                              <a:rPr lang="en-US" altLang="zh-CN" b="0" i="1" smtClean="0">
                                <a:solidFill>
                                  <a:schemeClr val="tx1"/>
                                </a:solidFill>
                                <a:latin typeface="Cambria Math" panose="02040503050406030204" pitchFamily="18" charset="0"/>
                                <a:cs typeface="Linux Libertine" panose="02000503000000000000" pitchFamily="2" charset="0"/>
                              </a:rPr>
                              <m:t>2</m:t>
                            </m:r>
                          </m:sub>
                        </m:sSub>
                      </m:oMath>
                    </m:oMathPara>
                  </a14:m>
                  <a:endParaRPr lang="zh-CN" altLang="en-US">
                    <a:solidFill>
                      <a:schemeClr val="tx1"/>
                    </a:solidFill>
                  </a:endParaRPr>
                </a:p>
              </p:txBody>
            </p:sp>
          </mc:Choice>
          <mc:Fallback xmlns="">
            <p:sp>
              <p:nvSpPr>
                <p:cNvPr id="16" name="TextBox 15">
                  <a:extLst>
                    <a:ext uri="{FF2B5EF4-FFF2-40B4-BE49-F238E27FC236}">
                      <a16:creationId xmlns:a16="http://schemas.microsoft.com/office/drawing/2014/main" id="{798A8FB1-335D-FFBA-68B6-C0308A8FE229}"/>
                    </a:ext>
                  </a:extLst>
                </p:cNvPr>
                <p:cNvSpPr txBox="1">
                  <a:spLocks noRot="1" noChangeAspect="1" noMove="1" noResize="1" noEditPoints="1" noAdjustHandles="1" noChangeArrowheads="1" noChangeShapeType="1" noTextEdit="1"/>
                </p:cNvSpPr>
                <p:nvPr/>
              </p:nvSpPr>
              <p:spPr>
                <a:xfrm>
                  <a:off x="4586237" y="5350661"/>
                  <a:ext cx="505665" cy="395765"/>
                </a:xfrm>
                <a:prstGeom prst="rect">
                  <a:avLst/>
                </a:prstGeom>
                <a:blipFill>
                  <a:blip r:embed="rId5"/>
                  <a:stretch>
                    <a:fillRect/>
                  </a:stretch>
                </a:blipFill>
              </p:spPr>
              <p:txBody>
                <a:bodyPr/>
                <a:lstStyle/>
                <a:p>
                  <a:r>
                    <a:rPr lang="zh-CN" altLang="en-US">
                      <a:noFill/>
                    </a:rPr>
                    <a:t> </a:t>
                  </a:r>
                </a:p>
              </p:txBody>
            </p:sp>
          </mc:Fallback>
        </mc:AlternateContent>
        <p:pic>
          <p:nvPicPr>
            <p:cNvPr id="17" name="Picture 2">
              <a:extLst>
                <a:ext uri="{FF2B5EF4-FFF2-40B4-BE49-F238E27FC236}">
                  <a16:creationId xmlns:a16="http://schemas.microsoft.com/office/drawing/2014/main" id="{43D0B859-F435-9177-3542-833CDDF66E06}"/>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rot="3752019">
              <a:off x="3653346" y="3460018"/>
              <a:ext cx="345666" cy="331118"/>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6BAFECF2-6D38-41AF-AD38-8725A957C91D}"/>
                </a:ext>
              </a:extLst>
            </p:cNvPr>
            <p:cNvSpPr/>
            <p:nvPr/>
          </p:nvSpPr>
          <p:spPr>
            <a:xfrm>
              <a:off x="4601403" y="5393999"/>
              <a:ext cx="92319" cy="96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20" name="Oval 19">
              <a:extLst>
                <a:ext uri="{FF2B5EF4-FFF2-40B4-BE49-F238E27FC236}">
                  <a16:creationId xmlns:a16="http://schemas.microsoft.com/office/drawing/2014/main" id="{4BFF9693-111F-4B09-7E7F-63669BDAF84A}"/>
                </a:ext>
              </a:extLst>
            </p:cNvPr>
            <p:cNvSpPr/>
            <p:nvPr/>
          </p:nvSpPr>
          <p:spPr>
            <a:xfrm>
              <a:off x="3869282" y="3820114"/>
              <a:ext cx="92319" cy="96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BA5BA2E-8B12-F84F-7A13-A1D586026B96}"/>
                    </a:ext>
                  </a:extLst>
                </p:cNvPr>
                <p:cNvSpPr txBox="1"/>
                <p:nvPr/>
              </p:nvSpPr>
              <p:spPr>
                <a:xfrm>
                  <a:off x="3967167" y="3570886"/>
                  <a:ext cx="552822" cy="4328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panose="02040503050406030204" pitchFamily="18" charset="0"/>
                                <a:cs typeface="Linux Libertine" panose="02000503000000000000" pitchFamily="2" charset="0"/>
                              </a:rPr>
                            </m:ctrlPr>
                          </m:sSubPr>
                          <m:e>
                            <m:r>
                              <a:rPr lang="en-US" altLang="zh-CN" b="0" i="1" smtClean="0">
                                <a:solidFill>
                                  <a:schemeClr val="tx1"/>
                                </a:solidFill>
                                <a:latin typeface="Cambria Math" panose="02040503050406030204" pitchFamily="18" charset="0"/>
                                <a:cs typeface="Linux Libertine" panose="02000503000000000000" pitchFamily="2" charset="0"/>
                              </a:rPr>
                              <m:t>𝑥</m:t>
                            </m:r>
                          </m:e>
                          <m:sub>
                            <m:r>
                              <a:rPr lang="en-US" altLang="zh-CN" b="0" i="1" smtClean="0">
                                <a:solidFill>
                                  <a:schemeClr val="tx1"/>
                                </a:solidFill>
                                <a:latin typeface="Cambria Math" panose="02040503050406030204" pitchFamily="18" charset="0"/>
                                <a:cs typeface="Linux Libertine" panose="02000503000000000000" pitchFamily="2" charset="0"/>
                              </a:rPr>
                              <m:t>3</m:t>
                            </m:r>
                          </m:sub>
                        </m:sSub>
                      </m:oMath>
                    </m:oMathPara>
                  </a14:m>
                  <a:endParaRPr lang="zh-CN" altLang="en-US">
                    <a:solidFill>
                      <a:schemeClr val="tx1"/>
                    </a:solidFill>
                  </a:endParaRPr>
                </a:p>
              </p:txBody>
            </p:sp>
          </mc:Choice>
          <mc:Fallback xmlns="">
            <p:sp>
              <p:nvSpPr>
                <p:cNvPr id="21" name="TextBox 20">
                  <a:extLst>
                    <a:ext uri="{FF2B5EF4-FFF2-40B4-BE49-F238E27FC236}">
                      <a16:creationId xmlns:a16="http://schemas.microsoft.com/office/drawing/2014/main" id="{8BA5BA2E-8B12-F84F-7A13-A1D586026B96}"/>
                    </a:ext>
                  </a:extLst>
                </p:cNvPr>
                <p:cNvSpPr txBox="1">
                  <a:spLocks noRot="1" noChangeAspect="1" noMove="1" noResize="1" noEditPoints="1" noAdjustHandles="1" noChangeArrowheads="1" noChangeShapeType="1" noTextEdit="1"/>
                </p:cNvSpPr>
                <p:nvPr/>
              </p:nvSpPr>
              <p:spPr>
                <a:xfrm>
                  <a:off x="3967167" y="3570886"/>
                  <a:ext cx="552822" cy="432866"/>
                </a:xfrm>
                <a:prstGeom prst="rect">
                  <a:avLst/>
                </a:prstGeom>
                <a:blipFill>
                  <a:blip r:embed="rId7"/>
                  <a:stretch>
                    <a:fillRect/>
                  </a:stretch>
                </a:blipFill>
              </p:spPr>
              <p:txBody>
                <a:bodyPr/>
                <a:lstStyle/>
                <a:p>
                  <a:r>
                    <a:rPr lang="zh-CN" altLang="en-US">
                      <a:noFill/>
                    </a:rPr>
                    <a:t> </a:t>
                  </a:r>
                </a:p>
              </p:txBody>
            </p:sp>
          </mc:Fallback>
        </mc:AlternateContent>
        <p:cxnSp>
          <p:nvCxnSpPr>
            <p:cNvPr id="23" name="Straight Connector 22">
              <a:extLst>
                <a:ext uri="{FF2B5EF4-FFF2-40B4-BE49-F238E27FC236}">
                  <a16:creationId xmlns:a16="http://schemas.microsoft.com/office/drawing/2014/main" id="{E4AEA60A-57B3-3B66-222C-4BFC9766D9C9}"/>
                </a:ext>
              </a:extLst>
            </p:cNvPr>
            <p:cNvCxnSpPr>
              <a:cxnSpLocks/>
            </p:cNvCxnSpPr>
            <p:nvPr/>
          </p:nvCxnSpPr>
          <p:spPr>
            <a:xfrm flipH="1" flipV="1">
              <a:off x="5218131" y="1773579"/>
              <a:ext cx="400354" cy="37932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C6F6CE5-A82A-4A04-FFC5-85CFF5AD85DF}"/>
                    </a:ext>
                  </a:extLst>
                </p:cNvPr>
                <p:cNvSpPr txBox="1"/>
                <p:nvPr/>
              </p:nvSpPr>
              <p:spPr>
                <a:xfrm>
                  <a:off x="4757040" y="1630637"/>
                  <a:ext cx="505665" cy="3957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panose="02040503050406030204" pitchFamily="18" charset="0"/>
                                <a:cs typeface="Linux Libertine" panose="02000503000000000000" pitchFamily="2" charset="0"/>
                              </a:rPr>
                            </m:ctrlPr>
                          </m:sSubPr>
                          <m:e>
                            <m:r>
                              <a:rPr lang="en-US" altLang="zh-CN" b="0" i="1" smtClean="0">
                                <a:solidFill>
                                  <a:schemeClr val="tx1"/>
                                </a:solidFill>
                                <a:latin typeface="Cambria Math" panose="02040503050406030204" pitchFamily="18" charset="0"/>
                                <a:cs typeface="Linux Libertine" panose="02000503000000000000" pitchFamily="2" charset="0"/>
                              </a:rPr>
                              <m:t>𝑥</m:t>
                            </m:r>
                          </m:e>
                          <m:sub>
                            <m:r>
                              <a:rPr lang="en-US" altLang="zh-CN" b="0" i="1" smtClean="0">
                                <a:solidFill>
                                  <a:schemeClr val="tx1"/>
                                </a:solidFill>
                                <a:latin typeface="Cambria Math" panose="02040503050406030204" pitchFamily="18" charset="0"/>
                                <a:cs typeface="Linux Libertine" panose="02000503000000000000" pitchFamily="2" charset="0"/>
                              </a:rPr>
                              <m:t>0</m:t>
                            </m:r>
                          </m:sub>
                        </m:sSub>
                      </m:oMath>
                    </m:oMathPara>
                  </a14:m>
                  <a:endParaRPr lang="zh-CN" altLang="en-US">
                    <a:solidFill>
                      <a:schemeClr val="tx1"/>
                    </a:solidFill>
                  </a:endParaRPr>
                </a:p>
              </p:txBody>
            </p:sp>
          </mc:Choice>
          <mc:Fallback xmlns="">
            <p:sp>
              <p:nvSpPr>
                <p:cNvPr id="24" name="TextBox 23">
                  <a:extLst>
                    <a:ext uri="{FF2B5EF4-FFF2-40B4-BE49-F238E27FC236}">
                      <a16:creationId xmlns:a16="http://schemas.microsoft.com/office/drawing/2014/main" id="{7C6F6CE5-A82A-4A04-FFC5-85CFF5AD85DF}"/>
                    </a:ext>
                  </a:extLst>
                </p:cNvPr>
                <p:cNvSpPr txBox="1">
                  <a:spLocks noRot="1" noChangeAspect="1" noMove="1" noResize="1" noEditPoints="1" noAdjustHandles="1" noChangeArrowheads="1" noChangeShapeType="1" noTextEdit="1"/>
                </p:cNvSpPr>
                <p:nvPr/>
              </p:nvSpPr>
              <p:spPr>
                <a:xfrm>
                  <a:off x="4757040" y="1630637"/>
                  <a:ext cx="505665" cy="395765"/>
                </a:xfrm>
                <a:prstGeom prst="rect">
                  <a:avLst/>
                </a:prstGeom>
                <a:blipFill>
                  <a:blip r:embed="rId8"/>
                  <a:stretch>
                    <a:fillRect/>
                  </a:stretch>
                </a:blipFill>
              </p:spPr>
              <p:txBody>
                <a:bodyPr/>
                <a:lstStyle/>
                <a:p>
                  <a:r>
                    <a:rPr lang="zh-CN" altLang="en-US">
                      <a:noFill/>
                    </a:rPr>
                    <a:t> </a:t>
                  </a:r>
                </a:p>
              </p:txBody>
            </p:sp>
          </mc:Fallback>
        </mc:AlternateContent>
        <p:sp>
          <p:nvSpPr>
            <p:cNvPr id="25" name="Oval 24">
              <a:extLst>
                <a:ext uri="{FF2B5EF4-FFF2-40B4-BE49-F238E27FC236}">
                  <a16:creationId xmlns:a16="http://schemas.microsoft.com/office/drawing/2014/main" id="{D3C6069D-40D2-19DC-BF2C-D66842B066E2}"/>
                </a:ext>
              </a:extLst>
            </p:cNvPr>
            <p:cNvSpPr/>
            <p:nvPr/>
          </p:nvSpPr>
          <p:spPr>
            <a:xfrm>
              <a:off x="5165903" y="1725392"/>
              <a:ext cx="92319" cy="96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BDAA5A3-FD0D-C103-A9DB-F013350E6CA8}"/>
                    </a:ext>
                  </a:extLst>
                </p:cNvPr>
                <p:cNvSpPr txBox="1"/>
                <p:nvPr/>
              </p:nvSpPr>
              <p:spPr>
                <a:xfrm>
                  <a:off x="3596594" y="1869355"/>
                  <a:ext cx="967959" cy="3957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CN" b="0" i="0" smtClean="0">
                            <a:solidFill>
                              <a:schemeClr val="accent4"/>
                            </a:solidFill>
                            <a:latin typeface="Cambria Math" panose="02040503050406030204" pitchFamily="18" charset="0"/>
                            <a:ea typeface="Cambria Math" panose="02040503050406030204" pitchFamily="18" charset="0"/>
                            <a:cs typeface="Linux Libertine" panose="02000503000000000000" pitchFamily="2" charset="0"/>
                          </a:rPr>
                          <m:t>Emitter</m:t>
                        </m:r>
                      </m:oMath>
                    </m:oMathPara>
                  </a14:m>
                  <a:endParaRPr lang="zh-CN" altLang="en-US">
                    <a:solidFill>
                      <a:schemeClr val="accent4"/>
                    </a:solidFill>
                    <a:latin typeface="Cambria Math" panose="02040503050406030204" pitchFamily="18" charset="0"/>
                    <a:cs typeface="Linux Libertine" panose="02000503000000000000" pitchFamily="2" charset="0"/>
                  </a:endParaRPr>
                </a:p>
              </p:txBody>
            </p:sp>
          </mc:Choice>
          <mc:Fallback xmlns="">
            <p:sp>
              <p:nvSpPr>
                <p:cNvPr id="26" name="TextBox 25">
                  <a:extLst>
                    <a:ext uri="{FF2B5EF4-FFF2-40B4-BE49-F238E27FC236}">
                      <a16:creationId xmlns:a16="http://schemas.microsoft.com/office/drawing/2014/main" id="{FBDAA5A3-FD0D-C103-A9DB-F013350E6CA8}"/>
                    </a:ext>
                  </a:extLst>
                </p:cNvPr>
                <p:cNvSpPr txBox="1">
                  <a:spLocks noRot="1" noChangeAspect="1" noMove="1" noResize="1" noEditPoints="1" noAdjustHandles="1" noChangeArrowheads="1" noChangeShapeType="1" noTextEdit="1"/>
                </p:cNvSpPr>
                <p:nvPr/>
              </p:nvSpPr>
              <p:spPr>
                <a:xfrm>
                  <a:off x="3596594" y="1869355"/>
                  <a:ext cx="967959" cy="395765"/>
                </a:xfrm>
                <a:prstGeom prst="rect">
                  <a:avLst/>
                </a:prstGeom>
                <a:blipFill>
                  <a:blip r:embed="rId9"/>
                  <a:stretch>
                    <a:fillRect/>
                  </a:stretch>
                </a:blipFill>
              </p:spPr>
              <p:txBody>
                <a:bodyPr/>
                <a:lstStyle/>
                <a:p>
                  <a:r>
                    <a:rPr lang="zh-CN" altLang="en-US">
                      <a:noFill/>
                    </a:rPr>
                    <a:t> </a:t>
                  </a:r>
                </a:p>
              </p:txBody>
            </p:sp>
          </mc:Fallback>
        </mc:AlternateContent>
        <p:sp>
          <p:nvSpPr>
            <p:cNvPr id="29" name="Oval 28">
              <a:extLst>
                <a:ext uri="{FF2B5EF4-FFF2-40B4-BE49-F238E27FC236}">
                  <a16:creationId xmlns:a16="http://schemas.microsoft.com/office/drawing/2014/main" id="{FF440293-CC5F-3B68-0E2B-D497E23FEC94}"/>
                </a:ext>
              </a:extLst>
            </p:cNvPr>
            <p:cNvSpPr/>
            <p:nvPr/>
          </p:nvSpPr>
          <p:spPr>
            <a:xfrm>
              <a:off x="7407528" y="3858315"/>
              <a:ext cx="92319" cy="963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30" name="Rectangle 29">
              <a:extLst>
                <a:ext uri="{FF2B5EF4-FFF2-40B4-BE49-F238E27FC236}">
                  <a16:creationId xmlns:a16="http://schemas.microsoft.com/office/drawing/2014/main" id="{70333932-C136-07C5-0344-2C01D9B85217}"/>
                </a:ext>
              </a:extLst>
            </p:cNvPr>
            <p:cNvSpPr/>
            <p:nvPr/>
          </p:nvSpPr>
          <p:spPr>
            <a:xfrm>
              <a:off x="8179370" y="5823729"/>
              <a:ext cx="166638" cy="27085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Straight Connector 17">
              <a:extLst>
                <a:ext uri="{FF2B5EF4-FFF2-40B4-BE49-F238E27FC236}">
                  <a16:creationId xmlns:a16="http://schemas.microsoft.com/office/drawing/2014/main" id="{AA1B44BE-1B8B-730F-82F3-4968F3B403CD}"/>
                </a:ext>
              </a:extLst>
            </p:cNvPr>
            <p:cNvCxnSpPr>
              <a:cxnSpLocks/>
            </p:cNvCxnSpPr>
            <p:nvPr/>
          </p:nvCxnSpPr>
          <p:spPr>
            <a:xfrm flipH="1" flipV="1">
              <a:off x="3909240" y="3830500"/>
              <a:ext cx="737218" cy="161168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id="{526E540E-6912-35E7-B824-0D0E86EE5C39}"/>
                </a:ext>
              </a:extLst>
            </p:cNvPr>
            <p:cNvSpPr/>
            <p:nvPr/>
          </p:nvSpPr>
          <p:spPr>
            <a:xfrm rot="17772927">
              <a:off x="5775917" y="2167985"/>
              <a:ext cx="3050165" cy="3429851"/>
            </a:xfrm>
            <a:custGeom>
              <a:avLst/>
              <a:gdLst>
                <a:gd name="connsiteX0" fmla="*/ 3418109 w 3418109"/>
                <a:gd name="connsiteY0" fmla="*/ 0 h 4012459"/>
                <a:gd name="connsiteX1" fmla="*/ 3418109 w 3418109"/>
                <a:gd name="connsiteY1" fmla="*/ 2329396 h 4012459"/>
                <a:gd name="connsiteX2" fmla="*/ 0 w 3418109"/>
                <a:gd name="connsiteY2" fmla="*/ 4012459 h 4012459"/>
                <a:gd name="connsiteX3" fmla="*/ 0 w 3418109"/>
                <a:gd name="connsiteY3" fmla="*/ 1683063 h 4012459"/>
              </a:gdLst>
              <a:ahLst/>
              <a:cxnLst>
                <a:cxn ang="0">
                  <a:pos x="connsiteX0" y="connsiteY0"/>
                </a:cxn>
                <a:cxn ang="0">
                  <a:pos x="connsiteX1" y="connsiteY1"/>
                </a:cxn>
                <a:cxn ang="0">
                  <a:pos x="connsiteX2" y="connsiteY2"/>
                </a:cxn>
                <a:cxn ang="0">
                  <a:pos x="connsiteX3" y="connsiteY3"/>
                </a:cxn>
              </a:cxnLst>
              <a:rect l="l" t="t" r="r" b="b"/>
              <a:pathLst>
                <a:path w="3418109" h="4012459">
                  <a:moveTo>
                    <a:pt x="3418109" y="0"/>
                  </a:moveTo>
                  <a:lnTo>
                    <a:pt x="3418109" y="2329396"/>
                  </a:lnTo>
                  <a:lnTo>
                    <a:pt x="0" y="4012459"/>
                  </a:lnTo>
                  <a:lnTo>
                    <a:pt x="0" y="1683063"/>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Oval 40">
              <a:extLst>
                <a:ext uri="{FF2B5EF4-FFF2-40B4-BE49-F238E27FC236}">
                  <a16:creationId xmlns:a16="http://schemas.microsoft.com/office/drawing/2014/main" id="{7CCE5028-C394-5BE0-848F-BB81E3CB606D}"/>
                </a:ext>
              </a:extLst>
            </p:cNvPr>
            <p:cNvSpPr/>
            <p:nvPr/>
          </p:nvSpPr>
          <p:spPr>
            <a:xfrm>
              <a:off x="7580586" y="3869593"/>
              <a:ext cx="92319" cy="963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22" name="Straight Connector 21">
              <a:extLst>
                <a:ext uri="{FF2B5EF4-FFF2-40B4-BE49-F238E27FC236}">
                  <a16:creationId xmlns:a16="http://schemas.microsoft.com/office/drawing/2014/main" id="{41365CF1-29FA-F086-8A10-995850EBB207}"/>
                </a:ext>
              </a:extLst>
            </p:cNvPr>
            <p:cNvCxnSpPr>
              <a:cxnSpLocks/>
              <a:stCxn id="29" idx="0"/>
            </p:cNvCxnSpPr>
            <p:nvPr/>
          </p:nvCxnSpPr>
          <p:spPr>
            <a:xfrm flipH="1" flipV="1">
              <a:off x="5618485" y="2136920"/>
              <a:ext cx="1835203" cy="172139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CABD646A-A2F6-E72E-DD26-E1621FE8C7BB}"/>
                </a:ext>
              </a:extLst>
            </p:cNvPr>
            <p:cNvSpPr/>
            <p:nvPr/>
          </p:nvSpPr>
          <p:spPr>
            <a:xfrm>
              <a:off x="7225102" y="3742089"/>
              <a:ext cx="92319" cy="963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44" name="Oval 43">
              <a:extLst>
                <a:ext uri="{FF2B5EF4-FFF2-40B4-BE49-F238E27FC236}">
                  <a16:creationId xmlns:a16="http://schemas.microsoft.com/office/drawing/2014/main" id="{98E0C1B1-5F1F-8E4F-8B7F-3EB33DDF2BF9}"/>
                </a:ext>
              </a:extLst>
            </p:cNvPr>
            <p:cNvSpPr/>
            <p:nvPr/>
          </p:nvSpPr>
          <p:spPr>
            <a:xfrm>
              <a:off x="7419368" y="4052165"/>
              <a:ext cx="92319" cy="963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3" name="Straight Connector 2">
              <a:extLst>
                <a:ext uri="{FF2B5EF4-FFF2-40B4-BE49-F238E27FC236}">
                  <a16:creationId xmlns:a16="http://schemas.microsoft.com/office/drawing/2014/main" id="{F9B77574-655C-EE41-5821-6A81BC2FE303}"/>
                </a:ext>
              </a:extLst>
            </p:cNvPr>
            <p:cNvCxnSpPr>
              <a:cxnSpLocks/>
              <a:stCxn id="19" idx="7"/>
              <a:endCxn id="41" idx="2"/>
            </p:cNvCxnSpPr>
            <p:nvPr/>
          </p:nvCxnSpPr>
          <p:spPr>
            <a:xfrm flipV="1">
              <a:off x="4680202" y="3917780"/>
              <a:ext cx="2900384" cy="149033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AD24A1F-577A-DA55-7945-EDA85FD53681}"/>
                </a:ext>
              </a:extLst>
            </p:cNvPr>
            <p:cNvCxnSpPr>
              <a:cxnSpLocks/>
              <a:stCxn id="19" idx="7"/>
              <a:endCxn id="43" idx="3"/>
            </p:cNvCxnSpPr>
            <p:nvPr/>
          </p:nvCxnSpPr>
          <p:spPr>
            <a:xfrm flipV="1">
              <a:off x="4680202" y="3824349"/>
              <a:ext cx="2558420" cy="158376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B3E1619-00B0-FDF0-5D56-76B67FB26881}"/>
                </a:ext>
              </a:extLst>
            </p:cNvPr>
            <p:cNvCxnSpPr>
              <a:cxnSpLocks/>
              <a:stCxn id="19" idx="7"/>
              <a:endCxn id="44" idx="2"/>
            </p:cNvCxnSpPr>
            <p:nvPr/>
          </p:nvCxnSpPr>
          <p:spPr>
            <a:xfrm flipV="1">
              <a:off x="4680202" y="4100352"/>
              <a:ext cx="2739166" cy="130776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51F9C2D-9ED1-E5E2-326E-02DE5AB9580D}"/>
                  </a:ext>
                </a:extLst>
              </p:cNvPr>
              <p:cNvSpPr txBox="1"/>
              <p:nvPr/>
            </p:nvSpPr>
            <p:spPr>
              <a:xfrm>
                <a:off x="308706" y="1624543"/>
                <a:ext cx="6094378" cy="14795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naryPr>
                        <m:sub>
                          <m:acc>
                            <m:acc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accPr>
                            <m:e>
                              <m:r>
                                <m:rPr>
                                  <m:sty m:val="p"/>
                                </m:rP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cs typeface="+mn-cs"/>
                                </a:rPr>
                                <m:t>Ω</m:t>
                              </m:r>
                            </m:e>
                          </m:acc>
                        </m:sub>
                        <m:sup/>
                        <m:e>
                          <m:d>
                            <m:d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dPr>
                            <m:e>
                              <m:f>
                                <m:f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fPr>
                                <m:num>
                                  <m:r>
                                    <m:rPr>
                                      <m:sty m:val="p"/>
                                    </m:rP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cs typeface="+mn-cs"/>
                                    </a:rPr>
                                    <m:t>d</m:t>
                                  </m:r>
                                  <m:acc>
                                    <m:acc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acc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𝑓</m:t>
                                      </m:r>
                                    </m:e>
                                  </m:acc>
                                  <m:d>
                                    <m:d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dPr>
                                    <m:e>
                                      <m:acc>
                                        <m:acc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acc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𝑝</m:t>
                                          </m:r>
                                        </m:e>
                                      </m:acc>
                                    </m:e>
                                  </m:d>
                                </m:num>
                                <m:den>
                                  <m:r>
                                    <m:rPr>
                                      <m:sty m:val="p"/>
                                    </m:rP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cs typeface="+mn-cs"/>
                                    </a:rPr>
                                    <m:t>d</m:t>
                                  </m:r>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𝜃</m:t>
                                  </m:r>
                                </m:den>
                              </m:f>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m:t>
                              </m:r>
                              <m:nary>
                                <m:nary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naryPr>
                                <m:sub>
                                  <m:r>
                                    <m:rPr>
                                      <m:brk m:alnAt="23"/>
                                    </m:r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𝐾</m:t>
                                  </m:r>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=0</m:t>
                                  </m:r>
                                </m:sub>
                                <m:sup>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𝑁</m:t>
                                  </m:r>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−1</m:t>
                                  </m:r>
                                </m:sup>
                                <m:e>
                                  <m:d>
                                    <m:dPr>
                                      <m:begChr m:val="["/>
                                      <m:endChr m:val="]"/>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dPr>
                                    <m:e>
                                      <m:r>
                                        <m:rPr>
                                          <m:sty m:val="p"/>
                                        </m:rPr>
                                        <a:rPr kumimoji="0" lang="en-US" altLang="zh-CN" sz="2800" b="0" i="0" u="none" strike="noStrike" kern="1200" cap="none" spc="0" normalizeH="0" baseline="0" noProof="0" smtClean="0">
                                          <a:ln>
                                            <a:noFill/>
                                          </a:ln>
                                          <a:solidFill>
                                            <a:srgbClr val="FF0000"/>
                                          </a:solidFill>
                                          <a:effectLst/>
                                          <a:uLnTx/>
                                          <a:uFillTx/>
                                          <a:latin typeface="Cambria Math" panose="02040503050406030204" pitchFamily="18" charset="0"/>
                                          <a:cs typeface="+mn-cs"/>
                                        </a:rPr>
                                        <m:t>∇</m:t>
                                      </m:r>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m:t>
                                      </m:r>
                                      <m:d>
                                        <m:dPr>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dPr>
                                        <m:e>
                                          <m:sSub>
                                            <m:sSubPr>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acc>
                                                <m:accPr>
                                                  <m:chr m:val="̂"/>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accPr>
                                                <m:e>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𝑓</m:t>
                                                  </m:r>
                                                </m:e>
                                              </m:acc>
                                            </m:e>
                                            <m:sub>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𝐾</m:t>
                                              </m:r>
                                            </m:sub>
                                          </m:sSub>
                                          <m:sSub>
                                            <m:sSubPr>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𝑣</m:t>
                                              </m:r>
                                            </m:e>
                                            <m:sub>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𝐾</m:t>
                                              </m:r>
                                            </m:sub>
                                          </m:sSub>
                                        </m:e>
                                      </m:d>
                                    </m:e>
                                  </m:d>
                                  <m:d>
                                    <m:dPr>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dPr>
                                    <m:e>
                                      <m:sSub>
                                        <m:sSubPr>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𝑝</m:t>
                                          </m:r>
                                        </m:e>
                                        <m:sub>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𝐾</m:t>
                                          </m:r>
                                        </m:sub>
                                      </m:sSub>
                                    </m:e>
                                  </m:d>
                                </m:e>
                              </m:nary>
                            </m:e>
                          </m:d>
                          <m:r>
                            <m:rPr>
                              <m:sty m:val="p"/>
                            </m:rP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cs typeface="+mn-cs"/>
                            </a:rPr>
                            <m:t>d</m:t>
                          </m:r>
                          <m:acc>
                            <m:acc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acc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𝑝</m:t>
                              </m:r>
                            </m:e>
                          </m:acc>
                        </m:e>
                      </m:nary>
                    </m:oMath>
                  </m:oMathPara>
                </a14:m>
                <a:endParaRPr lang="zh-CN" altLang="en-US" dirty="0"/>
              </a:p>
            </p:txBody>
          </p:sp>
        </mc:Choice>
        <mc:Fallback xmlns="">
          <p:sp>
            <p:nvSpPr>
              <p:cNvPr id="27" name="TextBox 26">
                <a:extLst>
                  <a:ext uri="{FF2B5EF4-FFF2-40B4-BE49-F238E27FC236}">
                    <a16:creationId xmlns:a16="http://schemas.microsoft.com/office/drawing/2014/main" id="{251F9C2D-9ED1-E5E2-326E-02DE5AB9580D}"/>
                  </a:ext>
                </a:extLst>
              </p:cNvPr>
              <p:cNvSpPr txBox="1">
                <a:spLocks noRot="1" noChangeAspect="1" noMove="1" noResize="1" noEditPoints="1" noAdjustHandles="1" noChangeArrowheads="1" noChangeShapeType="1" noTextEdit="1"/>
              </p:cNvSpPr>
              <p:nvPr/>
            </p:nvSpPr>
            <p:spPr>
              <a:xfrm>
                <a:off x="308706" y="1624543"/>
                <a:ext cx="6094378" cy="1479508"/>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2E22E06-93FF-232D-9010-050A507DD23B}"/>
                  </a:ext>
                </a:extLst>
              </p:cNvPr>
              <p:cNvSpPr txBox="1"/>
              <p:nvPr/>
            </p:nvSpPr>
            <p:spPr>
              <a:xfrm>
                <a:off x="7536568" y="2707512"/>
                <a:ext cx="8360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brk m:alnAt="23"/>
                        </m:rPr>
                        <a:rPr kumimoji="0"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𝐾</m:t>
                      </m:r>
                      <m:r>
                        <a:rPr kumimoji="0"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m:t>
                      </m:r>
                      <m:r>
                        <a:rPr kumimoji="0" lang="en-US" altLang="zh-CN" sz="1800" b="0" i="0" u="none" strike="noStrike" kern="1200" cap="none" spc="0" normalizeH="0" baseline="0" noProof="0" smtClean="0">
                          <a:ln>
                            <a:noFill/>
                          </a:ln>
                          <a:solidFill>
                            <a:srgbClr val="FF0000"/>
                          </a:solidFill>
                          <a:effectLst/>
                          <a:uLnTx/>
                          <a:uFillTx/>
                          <a:latin typeface="Cambria Math" panose="02040503050406030204" pitchFamily="18" charset="0"/>
                          <a:cs typeface="+mn-cs"/>
                        </a:rPr>
                        <m:t>1</m:t>
                      </m:r>
                    </m:oMath>
                  </m:oMathPara>
                </a14:m>
                <a:endParaRPr lang="zh-CN" altLang="en-US">
                  <a:solidFill>
                    <a:srgbClr val="FF0000"/>
                  </a:solidFill>
                </a:endParaRPr>
              </a:p>
            </p:txBody>
          </p:sp>
        </mc:Choice>
        <mc:Fallback xmlns="">
          <p:sp>
            <p:nvSpPr>
              <p:cNvPr id="31" name="TextBox 30">
                <a:extLst>
                  <a:ext uri="{FF2B5EF4-FFF2-40B4-BE49-F238E27FC236}">
                    <a16:creationId xmlns:a16="http://schemas.microsoft.com/office/drawing/2014/main" id="{D2E22E06-93FF-232D-9010-050A507DD23B}"/>
                  </a:ext>
                </a:extLst>
              </p:cNvPr>
              <p:cNvSpPr txBox="1">
                <a:spLocks noRot="1" noChangeAspect="1" noMove="1" noResize="1" noEditPoints="1" noAdjustHandles="1" noChangeArrowheads="1" noChangeShapeType="1" noTextEdit="1"/>
              </p:cNvSpPr>
              <p:nvPr/>
            </p:nvSpPr>
            <p:spPr>
              <a:xfrm>
                <a:off x="7536568" y="2707512"/>
                <a:ext cx="836063" cy="369332"/>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4701ACA-D072-596B-C4CA-B778A6BE6DB6}"/>
                  </a:ext>
                </a:extLst>
              </p:cNvPr>
              <p:cNvSpPr txBox="1"/>
              <p:nvPr/>
            </p:nvSpPr>
            <p:spPr>
              <a:xfrm>
                <a:off x="323160" y="3255091"/>
                <a:ext cx="6096000" cy="954107"/>
              </a:xfrm>
              <a:prstGeom prst="rect">
                <a:avLst/>
              </a:prstGeom>
              <a:noFill/>
            </p:spPr>
            <p:txBody>
              <a:bodyPr wrap="square">
                <a:spAutoFit/>
              </a:bodyPr>
              <a:lstStyle/>
              <a:p>
                <a14:m>
                  <m:oMath xmlns:m="http://schemas.openxmlformats.org/officeDocument/2006/math">
                    <m:r>
                      <a:rPr lang="en-US" altLang="zh-CN" sz="2800" b="0" i="1" smtClean="0">
                        <a:solidFill>
                          <a:schemeClr val="tx1"/>
                        </a:solidFill>
                        <a:latin typeface="Cambria Math" panose="02040503050406030204" pitchFamily="18" charset="0"/>
                        <a:cs typeface="Linux Libertine" panose="02000503000000000000" pitchFamily="2" charset="0"/>
                      </a:rPr>
                      <m:t>{</m:t>
                    </m:r>
                    <m:sSub>
                      <m:sSubPr>
                        <m:ctrlPr>
                          <a:rPr lang="en-US" altLang="zh-CN" sz="2800" b="0" i="1" smtClean="0">
                            <a:solidFill>
                              <a:schemeClr val="tx1"/>
                            </a:solidFill>
                            <a:latin typeface="Cambria Math" panose="02040503050406030204" pitchFamily="18" charset="0"/>
                            <a:cs typeface="Linux Libertine" panose="02000503000000000000" pitchFamily="2" charset="0"/>
                          </a:rPr>
                        </m:ctrlPr>
                      </m:sSubPr>
                      <m:e>
                        <m:r>
                          <a:rPr lang="en-US" altLang="zh-CN" sz="2800" b="0" i="1" smtClean="0">
                            <a:solidFill>
                              <a:schemeClr val="tx1"/>
                            </a:solidFill>
                            <a:latin typeface="Cambria Math" panose="02040503050406030204" pitchFamily="18" charset="0"/>
                            <a:cs typeface="Linux Libertine" panose="02000503000000000000" pitchFamily="2" charset="0"/>
                          </a:rPr>
                          <m:t>𝑥</m:t>
                        </m:r>
                      </m:e>
                      <m:sub>
                        <m:r>
                          <a:rPr lang="en-US" altLang="zh-CN" sz="2800" b="0" i="1" smtClean="0">
                            <a:solidFill>
                              <a:schemeClr val="tx1"/>
                            </a:solidFill>
                            <a:latin typeface="Cambria Math" panose="02040503050406030204" pitchFamily="18" charset="0"/>
                            <a:cs typeface="Linux Libertine" panose="02000503000000000000" pitchFamily="2" charset="0"/>
                          </a:rPr>
                          <m:t>0</m:t>
                        </m:r>
                      </m:sub>
                    </m:sSub>
                    <m:r>
                      <a:rPr lang="en-US" altLang="zh-CN" sz="2800" b="0" i="1" smtClean="0">
                        <a:solidFill>
                          <a:schemeClr val="tx1"/>
                        </a:solidFill>
                        <a:latin typeface="Cambria Math" panose="02040503050406030204" pitchFamily="18" charset="0"/>
                        <a:cs typeface="Linux Libertine" panose="02000503000000000000" pitchFamily="2" charset="0"/>
                      </a:rPr>
                      <m:t>, </m:t>
                    </m:r>
                    <m:sSub>
                      <m:sSubPr>
                        <m:ctrlPr>
                          <a:rPr lang="en-US" altLang="zh-CN" sz="2800" b="0" i="1" smtClean="0">
                            <a:solidFill>
                              <a:schemeClr val="tx1"/>
                            </a:solidFill>
                            <a:latin typeface="Cambria Math" panose="02040503050406030204" pitchFamily="18" charset="0"/>
                            <a:cs typeface="Linux Libertine" panose="02000503000000000000" pitchFamily="2" charset="0"/>
                          </a:rPr>
                        </m:ctrlPr>
                      </m:sSubPr>
                      <m:e>
                        <m:r>
                          <a:rPr lang="en-US" altLang="zh-CN" sz="2800" b="0" i="1" smtClean="0">
                            <a:solidFill>
                              <a:schemeClr val="tx1"/>
                            </a:solidFill>
                            <a:latin typeface="Cambria Math" panose="02040503050406030204" pitchFamily="18" charset="0"/>
                            <a:cs typeface="Linux Libertine" panose="02000503000000000000" pitchFamily="2" charset="0"/>
                          </a:rPr>
                          <m:t>𝑥</m:t>
                        </m:r>
                      </m:e>
                      <m:sub>
                        <m:r>
                          <a:rPr lang="en-US" altLang="zh-CN" sz="2800" b="0" i="1" smtClean="0">
                            <a:solidFill>
                              <a:schemeClr val="tx1"/>
                            </a:solidFill>
                            <a:latin typeface="Cambria Math" panose="02040503050406030204" pitchFamily="18" charset="0"/>
                            <a:cs typeface="Linux Libertine" panose="02000503000000000000" pitchFamily="2" charset="0"/>
                          </a:rPr>
                          <m:t>1</m:t>
                        </m:r>
                      </m:sub>
                    </m:sSub>
                    <m:r>
                      <a:rPr lang="en-US" altLang="zh-CN" sz="2800" b="0" i="1" smtClean="0">
                        <a:solidFill>
                          <a:schemeClr val="tx1"/>
                        </a:solidFill>
                        <a:latin typeface="Cambria Math" panose="02040503050406030204" pitchFamily="18" charset="0"/>
                        <a:cs typeface="Linux Libertine" panose="02000503000000000000" pitchFamily="2" charset="0"/>
                      </a:rPr>
                      <m:t>, </m:t>
                    </m:r>
                    <m:sSub>
                      <m:sSubPr>
                        <m:ctrlPr>
                          <a:rPr lang="en-US" altLang="zh-CN" sz="2800" b="0" i="1" smtClean="0">
                            <a:solidFill>
                              <a:schemeClr val="tx1"/>
                            </a:solidFill>
                            <a:latin typeface="Cambria Math" panose="02040503050406030204" pitchFamily="18" charset="0"/>
                            <a:cs typeface="Linux Libertine" panose="02000503000000000000" pitchFamily="2" charset="0"/>
                          </a:rPr>
                        </m:ctrlPr>
                      </m:sSubPr>
                      <m:e>
                        <m:r>
                          <a:rPr lang="en-US" altLang="zh-CN" sz="2800" b="0" i="1" smtClean="0">
                            <a:solidFill>
                              <a:schemeClr val="tx1"/>
                            </a:solidFill>
                            <a:latin typeface="Cambria Math" panose="02040503050406030204" pitchFamily="18" charset="0"/>
                            <a:cs typeface="Linux Libertine" panose="02000503000000000000" pitchFamily="2" charset="0"/>
                          </a:rPr>
                          <m:t>𝑥</m:t>
                        </m:r>
                      </m:e>
                      <m:sub>
                        <m:r>
                          <a:rPr lang="en-US" altLang="zh-CN" sz="2800" b="0" i="1" smtClean="0">
                            <a:solidFill>
                              <a:schemeClr val="tx1"/>
                            </a:solidFill>
                            <a:latin typeface="Cambria Math" panose="02040503050406030204" pitchFamily="18" charset="0"/>
                            <a:cs typeface="Linux Libertine" panose="02000503000000000000" pitchFamily="2" charset="0"/>
                          </a:rPr>
                          <m:t>2</m:t>
                        </m:r>
                      </m:sub>
                    </m:sSub>
                    <m:r>
                      <a:rPr lang="en-US" altLang="zh-CN" sz="2800" b="0" i="1" smtClean="0">
                        <a:solidFill>
                          <a:schemeClr val="tx1"/>
                        </a:solidFill>
                        <a:latin typeface="Cambria Math" panose="02040503050406030204" pitchFamily="18" charset="0"/>
                        <a:cs typeface="Linux Libertine" panose="02000503000000000000" pitchFamily="2" charset="0"/>
                      </a:rPr>
                      <m:t>, </m:t>
                    </m:r>
                    <m:sSub>
                      <m:sSubPr>
                        <m:ctrlPr>
                          <a:rPr lang="en-US" altLang="zh-CN" sz="2800" b="0" i="1" smtClean="0">
                            <a:solidFill>
                              <a:schemeClr val="tx1"/>
                            </a:solidFill>
                            <a:latin typeface="Cambria Math" panose="02040503050406030204" pitchFamily="18" charset="0"/>
                            <a:cs typeface="Linux Libertine" panose="02000503000000000000" pitchFamily="2" charset="0"/>
                          </a:rPr>
                        </m:ctrlPr>
                      </m:sSubPr>
                      <m:e>
                        <m:r>
                          <a:rPr lang="en-US" altLang="zh-CN" sz="2800" b="0" i="1" smtClean="0">
                            <a:solidFill>
                              <a:schemeClr val="tx1"/>
                            </a:solidFill>
                            <a:latin typeface="Cambria Math" panose="02040503050406030204" pitchFamily="18" charset="0"/>
                            <a:cs typeface="Linux Libertine" panose="02000503000000000000" pitchFamily="2" charset="0"/>
                          </a:rPr>
                          <m:t>𝑥</m:t>
                        </m:r>
                      </m:e>
                      <m:sub>
                        <m:r>
                          <a:rPr lang="en-US" altLang="zh-CN" sz="2800" b="0" i="1" smtClean="0">
                            <a:solidFill>
                              <a:schemeClr val="tx1"/>
                            </a:solidFill>
                            <a:latin typeface="Cambria Math" panose="02040503050406030204" pitchFamily="18" charset="0"/>
                            <a:cs typeface="Linux Libertine" panose="02000503000000000000" pitchFamily="2" charset="0"/>
                          </a:rPr>
                          <m:t>3</m:t>
                        </m:r>
                      </m:sub>
                    </m:sSub>
                    <m:r>
                      <a:rPr lang="en-US" altLang="zh-CN" sz="2800" b="0" i="1" smtClean="0">
                        <a:solidFill>
                          <a:schemeClr val="tx1"/>
                        </a:solidFill>
                        <a:latin typeface="Cambria Math" panose="02040503050406030204" pitchFamily="18" charset="0"/>
                        <a:cs typeface="Linux Libertine" panose="02000503000000000000" pitchFamily="2" charset="0"/>
                      </a:rPr>
                      <m:t>}</m:t>
                    </m:r>
                  </m:oMath>
                </a14:m>
                <a:r>
                  <a:rPr lang="en-US" altLang="zh-CN" sz="2800" dirty="0"/>
                  <a:t>: Any path sampled using either PT or BDPT</a:t>
                </a:r>
                <a:endParaRPr lang="zh-CN" altLang="en-US" sz="2800" dirty="0"/>
              </a:p>
            </p:txBody>
          </p:sp>
        </mc:Choice>
        <mc:Fallback xmlns="">
          <p:sp>
            <p:nvSpPr>
              <p:cNvPr id="28" name="TextBox 27">
                <a:extLst>
                  <a:ext uri="{FF2B5EF4-FFF2-40B4-BE49-F238E27FC236}">
                    <a16:creationId xmlns:a16="http://schemas.microsoft.com/office/drawing/2014/main" id="{74701ACA-D072-596B-C4CA-B778A6BE6DB6}"/>
                  </a:ext>
                </a:extLst>
              </p:cNvPr>
              <p:cNvSpPr txBox="1">
                <a:spLocks noRot="1" noChangeAspect="1" noMove="1" noResize="1" noEditPoints="1" noAdjustHandles="1" noChangeArrowheads="1" noChangeShapeType="1" noTextEdit="1"/>
              </p:cNvSpPr>
              <p:nvPr/>
            </p:nvSpPr>
            <p:spPr>
              <a:xfrm>
                <a:off x="323160" y="3255091"/>
                <a:ext cx="6096000" cy="954107"/>
              </a:xfrm>
              <a:prstGeom prst="rect">
                <a:avLst/>
              </a:prstGeom>
              <a:blipFill>
                <a:blip r:embed="rId3"/>
                <a:stretch>
                  <a:fillRect l="-2000" t="-6410" b="-179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42861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22AB-7550-A714-ADD1-E4011D1F3908}"/>
              </a:ext>
            </a:extLst>
          </p:cNvPr>
          <p:cNvSpPr>
            <a:spLocks noGrp="1"/>
          </p:cNvSpPr>
          <p:nvPr>
            <p:ph type="title"/>
          </p:nvPr>
        </p:nvSpPr>
        <p:spPr/>
        <p:txBody>
          <a:bodyPr/>
          <a:lstStyle/>
          <a:p>
            <a:r>
              <a:rPr lang="en-US" altLang="zh-CN" dirty="0"/>
              <a:t>Extending to Multi-Bounces</a:t>
            </a:r>
            <a:endParaRPr lang="zh-CN" altLang="en-US" dirty="0"/>
          </a:p>
        </p:txBody>
      </p:sp>
      <p:grpSp>
        <p:nvGrpSpPr>
          <p:cNvPr id="15" name="Group 14">
            <a:extLst>
              <a:ext uri="{FF2B5EF4-FFF2-40B4-BE49-F238E27FC236}">
                <a16:creationId xmlns:a16="http://schemas.microsoft.com/office/drawing/2014/main" id="{80F0D542-FDD1-A1D9-AD11-90BACFA455E8}"/>
              </a:ext>
            </a:extLst>
          </p:cNvPr>
          <p:cNvGrpSpPr/>
          <p:nvPr/>
        </p:nvGrpSpPr>
        <p:grpSpPr>
          <a:xfrm>
            <a:off x="6096000" y="994965"/>
            <a:ext cx="6062421" cy="4868070"/>
            <a:chOff x="2953504" y="1226515"/>
            <a:chExt cx="6062421" cy="4868070"/>
          </a:xfrm>
        </p:grpSpPr>
        <p:sp>
          <p:nvSpPr>
            <p:cNvPr id="5" name="Freeform: Shape 4">
              <a:extLst>
                <a:ext uri="{FF2B5EF4-FFF2-40B4-BE49-F238E27FC236}">
                  <a16:creationId xmlns:a16="http://schemas.microsoft.com/office/drawing/2014/main" id="{F2B2EA42-83D3-7540-35C0-B1C00DE09B26}"/>
                </a:ext>
              </a:extLst>
            </p:cNvPr>
            <p:cNvSpPr/>
            <p:nvPr/>
          </p:nvSpPr>
          <p:spPr>
            <a:xfrm>
              <a:off x="2953504" y="5131555"/>
              <a:ext cx="5226168" cy="883597"/>
            </a:xfrm>
            <a:custGeom>
              <a:avLst/>
              <a:gdLst>
                <a:gd name="connsiteX0" fmla="*/ 0 w 6113905"/>
                <a:gd name="connsiteY0" fmla="*/ 0 h 1031202"/>
                <a:gd name="connsiteX1" fmla="*/ 4019651 w 6113905"/>
                <a:gd name="connsiteY1" fmla="*/ 0 h 1031202"/>
                <a:gd name="connsiteX2" fmla="*/ 6113905 w 6113905"/>
                <a:gd name="connsiteY2" fmla="*/ 1031202 h 1031202"/>
                <a:gd name="connsiteX3" fmla="*/ 2094253 w 6113905"/>
                <a:gd name="connsiteY3" fmla="*/ 1031202 h 1031202"/>
              </a:gdLst>
              <a:ahLst/>
              <a:cxnLst>
                <a:cxn ang="0">
                  <a:pos x="connsiteX0" y="connsiteY0"/>
                </a:cxn>
                <a:cxn ang="0">
                  <a:pos x="connsiteX1" y="connsiteY1"/>
                </a:cxn>
                <a:cxn ang="0">
                  <a:pos x="connsiteX2" y="connsiteY2"/>
                </a:cxn>
                <a:cxn ang="0">
                  <a:pos x="connsiteX3" y="connsiteY3"/>
                </a:cxn>
              </a:cxnLst>
              <a:rect l="l" t="t" r="r" b="b"/>
              <a:pathLst>
                <a:path w="6113905" h="1031202">
                  <a:moveTo>
                    <a:pt x="0" y="0"/>
                  </a:moveTo>
                  <a:lnTo>
                    <a:pt x="4019651" y="0"/>
                  </a:lnTo>
                  <a:lnTo>
                    <a:pt x="6113905" y="1031202"/>
                  </a:lnTo>
                  <a:lnTo>
                    <a:pt x="2094253" y="1031202"/>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6" name="Group 5">
              <a:extLst>
                <a:ext uri="{FF2B5EF4-FFF2-40B4-BE49-F238E27FC236}">
                  <a16:creationId xmlns:a16="http://schemas.microsoft.com/office/drawing/2014/main" id="{453F2551-5560-FA60-B11F-C378DB18F784}"/>
                </a:ext>
              </a:extLst>
            </p:cNvPr>
            <p:cNvGrpSpPr/>
            <p:nvPr/>
          </p:nvGrpSpPr>
          <p:grpSpPr>
            <a:xfrm>
              <a:off x="5191811" y="3709930"/>
              <a:ext cx="1077048" cy="1124366"/>
              <a:chOff x="2484168" y="3019596"/>
              <a:chExt cx="1800000" cy="1800000"/>
            </a:xfrm>
          </p:grpSpPr>
          <p:sp>
            <p:nvSpPr>
              <p:cNvPr id="7" name="Freeform: Shape 6">
                <a:extLst>
                  <a:ext uri="{FF2B5EF4-FFF2-40B4-BE49-F238E27FC236}">
                    <a16:creationId xmlns:a16="http://schemas.microsoft.com/office/drawing/2014/main" id="{35EE31D7-67FB-8AFA-82BF-D8EE323F9D0C}"/>
                  </a:ext>
                </a:extLst>
              </p:cNvPr>
              <p:cNvSpPr/>
              <p:nvPr/>
            </p:nvSpPr>
            <p:spPr>
              <a:xfrm>
                <a:off x="2484169" y="3350273"/>
                <a:ext cx="1629264" cy="1469323"/>
              </a:xfrm>
              <a:custGeom>
                <a:avLst/>
                <a:gdLst>
                  <a:gd name="connsiteX0" fmla="*/ 389423 w 1303411"/>
                  <a:gd name="connsiteY0" fmla="*/ 153 h 1177962"/>
                  <a:gd name="connsiteX1" fmla="*/ 788152 w 1303411"/>
                  <a:gd name="connsiteY1" fmla="*/ 85278 h 1177962"/>
                  <a:gd name="connsiteX2" fmla="*/ 1303411 w 1303411"/>
                  <a:gd name="connsiteY2" fmla="*/ 833923 h 1177962"/>
                  <a:gd name="connsiteX3" fmla="*/ 1303233 w 1303411"/>
                  <a:gd name="connsiteY3" fmla="*/ 877249 h 1177962"/>
                  <a:gd name="connsiteX4" fmla="*/ 1229117 w 1303411"/>
                  <a:gd name="connsiteY4" fmla="*/ 967079 h 1177962"/>
                  <a:gd name="connsiteX5" fmla="*/ 720000 w 1303411"/>
                  <a:gd name="connsiteY5" fmla="*/ 1177962 h 1177962"/>
                  <a:gd name="connsiteX6" fmla="*/ 0 w 1303411"/>
                  <a:gd name="connsiteY6" fmla="*/ 457962 h 1177962"/>
                  <a:gd name="connsiteX7" fmla="*/ 122965 w 1303411"/>
                  <a:gd name="connsiteY7" fmla="*/ 55403 h 1177962"/>
                  <a:gd name="connsiteX8" fmla="*/ 129473 w 1303411"/>
                  <a:gd name="connsiteY8" fmla="*/ 47515 h 1177962"/>
                  <a:gd name="connsiteX9" fmla="*/ 222424 w 1303411"/>
                  <a:gd name="connsiteY9" fmla="*/ 18902 h 1177962"/>
                  <a:gd name="connsiteX10" fmla="*/ 389423 w 1303411"/>
                  <a:gd name="connsiteY10" fmla="*/ 153 h 1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3411" h="1177962">
                    <a:moveTo>
                      <a:pt x="389423" y="153"/>
                    </a:moveTo>
                    <a:cubicBezTo>
                      <a:pt x="524271" y="-2335"/>
                      <a:pt x="660664" y="25450"/>
                      <a:pt x="788152" y="85278"/>
                    </a:cubicBezTo>
                    <a:cubicBezTo>
                      <a:pt x="1085624" y="224877"/>
                      <a:pt x="1279890" y="513254"/>
                      <a:pt x="1303411" y="833923"/>
                    </a:cubicBezTo>
                    <a:lnTo>
                      <a:pt x="1303233" y="877249"/>
                    </a:lnTo>
                    <a:lnTo>
                      <a:pt x="1229117" y="967079"/>
                    </a:lnTo>
                    <a:cubicBezTo>
                      <a:pt x="1098822" y="1097373"/>
                      <a:pt x="918822" y="1177962"/>
                      <a:pt x="720000" y="1177962"/>
                    </a:cubicBezTo>
                    <a:cubicBezTo>
                      <a:pt x="322355" y="1177962"/>
                      <a:pt x="0" y="855607"/>
                      <a:pt x="0" y="457962"/>
                    </a:cubicBezTo>
                    <a:cubicBezTo>
                      <a:pt x="0" y="308845"/>
                      <a:pt x="45331" y="170316"/>
                      <a:pt x="122965" y="55403"/>
                    </a:cubicBezTo>
                    <a:lnTo>
                      <a:pt x="129473" y="47515"/>
                    </a:lnTo>
                    <a:lnTo>
                      <a:pt x="222424" y="18902"/>
                    </a:lnTo>
                    <a:cubicBezTo>
                      <a:pt x="277318" y="7482"/>
                      <a:pt x="333236" y="1190"/>
                      <a:pt x="389423" y="153"/>
                    </a:cubicBezTo>
                    <a:close/>
                  </a:path>
                </a:pathLst>
              </a:custGeom>
              <a:noFill/>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a:p>
            </p:txBody>
          </p:sp>
          <p:sp>
            <p:nvSpPr>
              <p:cNvPr id="8" name="Freeform: Shape 7">
                <a:extLst>
                  <a:ext uri="{FF2B5EF4-FFF2-40B4-BE49-F238E27FC236}">
                    <a16:creationId xmlns:a16="http://schemas.microsoft.com/office/drawing/2014/main" id="{2301AAFF-8FE7-4DBC-559F-4ABD9CA1E87A}"/>
                  </a:ext>
                </a:extLst>
              </p:cNvPr>
              <p:cNvSpPr/>
              <p:nvPr/>
            </p:nvSpPr>
            <p:spPr>
              <a:xfrm>
                <a:off x="2666397" y="3019596"/>
                <a:ext cx="1617771" cy="1474820"/>
              </a:xfrm>
              <a:custGeom>
                <a:avLst/>
                <a:gdLst>
                  <a:gd name="connsiteX0" fmla="*/ 574217 w 1294217"/>
                  <a:gd name="connsiteY0" fmla="*/ 0 h 1182369"/>
                  <a:gd name="connsiteX1" fmla="*/ 1294217 w 1294217"/>
                  <a:gd name="connsiteY1" fmla="*/ 720000 h 1182369"/>
                  <a:gd name="connsiteX2" fmla="*/ 1171252 w 1294217"/>
                  <a:gd name="connsiteY2" fmla="*/ 1122559 h 1182369"/>
                  <a:gd name="connsiteX3" fmla="*/ 1152782 w 1294217"/>
                  <a:gd name="connsiteY3" fmla="*/ 1144945 h 1182369"/>
                  <a:gd name="connsiteX4" fmla="*/ 1119353 w 1294217"/>
                  <a:gd name="connsiteY4" fmla="*/ 1155073 h 1182369"/>
                  <a:gd name="connsiteX5" fmla="*/ 304486 w 1294217"/>
                  <a:gd name="connsiteY5" fmla="*/ 957990 h 1182369"/>
                  <a:gd name="connsiteX6" fmla="*/ 1314 w 1294217"/>
                  <a:gd name="connsiteY6" fmla="*/ 345940 h 1182369"/>
                  <a:gd name="connsiteX7" fmla="*/ 0 w 1294217"/>
                  <a:gd name="connsiteY7" fmla="*/ 289786 h 1182369"/>
                  <a:gd name="connsiteX8" fmla="*/ 65100 w 1294217"/>
                  <a:gd name="connsiteY8" fmla="*/ 210883 h 1182369"/>
                  <a:gd name="connsiteX9" fmla="*/ 574217 w 1294217"/>
                  <a:gd name="connsiteY9" fmla="*/ 0 h 118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4217" h="1182369">
                    <a:moveTo>
                      <a:pt x="574217" y="0"/>
                    </a:moveTo>
                    <a:cubicBezTo>
                      <a:pt x="971862" y="0"/>
                      <a:pt x="1294217" y="322355"/>
                      <a:pt x="1294217" y="720000"/>
                    </a:cubicBezTo>
                    <a:cubicBezTo>
                      <a:pt x="1294217" y="869117"/>
                      <a:pt x="1248886" y="1007646"/>
                      <a:pt x="1171252" y="1122559"/>
                    </a:cubicBezTo>
                    <a:lnTo>
                      <a:pt x="1152782" y="1144945"/>
                    </a:lnTo>
                    <a:lnTo>
                      <a:pt x="1119353" y="1155073"/>
                    </a:lnTo>
                    <a:cubicBezTo>
                      <a:pt x="841568" y="1224935"/>
                      <a:pt x="535399" y="1161203"/>
                      <a:pt x="304486" y="957990"/>
                    </a:cubicBezTo>
                    <a:cubicBezTo>
                      <a:pt x="119755" y="795420"/>
                      <a:pt x="17446" y="573732"/>
                      <a:pt x="1314" y="345940"/>
                    </a:cubicBezTo>
                    <a:lnTo>
                      <a:pt x="0" y="289786"/>
                    </a:lnTo>
                    <a:lnTo>
                      <a:pt x="65100" y="210883"/>
                    </a:lnTo>
                    <a:cubicBezTo>
                      <a:pt x="195395" y="80589"/>
                      <a:pt x="375395" y="0"/>
                      <a:pt x="574217" y="0"/>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Oval 8">
                <a:extLst>
                  <a:ext uri="{FF2B5EF4-FFF2-40B4-BE49-F238E27FC236}">
                    <a16:creationId xmlns:a16="http://schemas.microsoft.com/office/drawing/2014/main" id="{454E01B9-C551-2938-7DA4-C4CB1A1AD9A0}"/>
                  </a:ext>
                </a:extLst>
              </p:cNvPr>
              <p:cNvSpPr/>
              <p:nvPr/>
            </p:nvSpPr>
            <p:spPr>
              <a:xfrm>
                <a:off x="2484168" y="3023422"/>
                <a:ext cx="1800000" cy="179617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 name="Straight Connector 10">
              <a:extLst>
                <a:ext uri="{FF2B5EF4-FFF2-40B4-BE49-F238E27FC236}">
                  <a16:creationId xmlns:a16="http://schemas.microsoft.com/office/drawing/2014/main" id="{979C94EF-9F44-55B9-8E18-C58A6902CD8B}"/>
                </a:ext>
              </a:extLst>
            </p:cNvPr>
            <p:cNvCxnSpPr>
              <a:cxnSpLocks/>
            </p:cNvCxnSpPr>
            <p:nvPr/>
          </p:nvCxnSpPr>
          <p:spPr>
            <a:xfrm flipV="1">
              <a:off x="4646458" y="3907254"/>
              <a:ext cx="2819070" cy="153493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926CD36-1FFC-8911-C095-A7FC8C08C519}"/>
                    </a:ext>
                  </a:extLst>
                </p:cNvPr>
                <p:cNvSpPr txBox="1"/>
                <p:nvPr/>
              </p:nvSpPr>
              <p:spPr>
                <a:xfrm>
                  <a:off x="6719149" y="4570163"/>
                  <a:ext cx="938731" cy="4328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bg2">
                                <a:lumMod val="50000"/>
                              </a:schemeClr>
                            </a:solidFill>
                            <a:latin typeface="Cambria Math" panose="02040503050406030204" pitchFamily="18" charset="0"/>
                            <a:cs typeface="Linux Libertine" panose="02000503000000000000" pitchFamily="2" charset="0"/>
                          </a:rPr>
                          <m:t>𝑂𝑐𝑐𝑙𝑢𝑑𝑒𝑑</m:t>
                        </m:r>
                      </m:oMath>
                    </m:oMathPara>
                  </a14:m>
                  <a:endParaRPr lang="zh-CN" altLang="en-US" i="1">
                    <a:solidFill>
                      <a:schemeClr val="bg2">
                        <a:lumMod val="50000"/>
                      </a:schemeClr>
                    </a:solidFill>
                    <a:latin typeface="Cambria Math" panose="02040503050406030204" pitchFamily="18" charset="0"/>
                    <a:cs typeface="Linux Libertine" panose="02000503000000000000" pitchFamily="2" charset="0"/>
                  </a:endParaRPr>
                </a:p>
              </p:txBody>
            </p:sp>
          </mc:Choice>
          <mc:Fallback xmlns="">
            <p:sp>
              <p:nvSpPr>
                <p:cNvPr id="12" name="TextBox 11">
                  <a:extLst>
                    <a:ext uri="{FF2B5EF4-FFF2-40B4-BE49-F238E27FC236}">
                      <a16:creationId xmlns:a16="http://schemas.microsoft.com/office/drawing/2014/main" id="{2926CD36-1FFC-8911-C095-A7FC8C08C519}"/>
                    </a:ext>
                  </a:extLst>
                </p:cNvPr>
                <p:cNvSpPr txBox="1">
                  <a:spLocks noRot="1" noChangeAspect="1" noMove="1" noResize="1" noEditPoints="1" noAdjustHandles="1" noChangeArrowheads="1" noChangeShapeType="1" noTextEdit="1"/>
                </p:cNvSpPr>
                <p:nvPr/>
              </p:nvSpPr>
              <p:spPr>
                <a:xfrm>
                  <a:off x="6719149" y="4570163"/>
                  <a:ext cx="938731" cy="432866"/>
                </a:xfrm>
                <a:prstGeom prst="rect">
                  <a:avLst/>
                </a:prstGeom>
                <a:blipFill>
                  <a:blip r:embed="rId3"/>
                  <a:stretch>
                    <a:fillRect r="-20130"/>
                  </a:stretch>
                </a:blipFill>
              </p:spPr>
              <p:txBody>
                <a:bodyPr/>
                <a:lstStyle/>
                <a:p>
                  <a:r>
                    <a:rPr lang="zh-CN" altLang="en-US">
                      <a:noFill/>
                    </a:rPr>
                    <a:t> </a:t>
                  </a:r>
                </a:p>
              </p:txBody>
            </p:sp>
          </mc:Fallback>
        </mc:AlternateContent>
        <p:sp>
          <p:nvSpPr>
            <p:cNvPr id="13" name="Parallelogram 12">
              <a:extLst>
                <a:ext uri="{FF2B5EF4-FFF2-40B4-BE49-F238E27FC236}">
                  <a16:creationId xmlns:a16="http://schemas.microsoft.com/office/drawing/2014/main" id="{CA4700BE-5143-54F8-4908-ACE4CB8A956E}"/>
                </a:ext>
              </a:extLst>
            </p:cNvPr>
            <p:cNvSpPr/>
            <p:nvPr/>
          </p:nvSpPr>
          <p:spPr>
            <a:xfrm rot="14154120">
              <a:off x="4558044" y="1376293"/>
              <a:ext cx="1320175" cy="1020620"/>
            </a:xfrm>
            <a:prstGeom prst="parallelogram">
              <a:avLst>
                <a:gd name="adj" fmla="val 68220"/>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7B105B0-7CA4-5F0F-12BA-CC0C892ED364}"/>
                    </a:ext>
                  </a:extLst>
                </p:cNvPr>
                <p:cNvSpPr txBox="1"/>
                <p:nvPr/>
              </p:nvSpPr>
              <p:spPr>
                <a:xfrm>
                  <a:off x="7483286" y="3476520"/>
                  <a:ext cx="4607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panose="02040503050406030204" pitchFamily="18" charset="0"/>
                                <a:cs typeface="Linux Libertine" panose="02000503000000000000" pitchFamily="2" charset="0"/>
                              </a:rPr>
                            </m:ctrlPr>
                          </m:sSubPr>
                          <m:e>
                            <m:r>
                              <a:rPr lang="en-US" altLang="zh-CN" b="0" i="1" smtClean="0">
                                <a:solidFill>
                                  <a:schemeClr val="tx1"/>
                                </a:solidFill>
                                <a:latin typeface="Cambria Math" panose="02040503050406030204" pitchFamily="18" charset="0"/>
                                <a:cs typeface="Linux Libertine" panose="02000503000000000000" pitchFamily="2" charset="0"/>
                              </a:rPr>
                              <m:t>𝑥</m:t>
                            </m:r>
                          </m:e>
                          <m:sub>
                            <m:r>
                              <a:rPr lang="en-US" altLang="zh-CN" b="0" i="1" smtClean="0">
                                <a:solidFill>
                                  <a:schemeClr val="tx1"/>
                                </a:solidFill>
                                <a:latin typeface="Cambria Math" panose="02040503050406030204" pitchFamily="18" charset="0"/>
                                <a:cs typeface="Linux Libertine" panose="02000503000000000000" pitchFamily="2" charset="0"/>
                              </a:rPr>
                              <m:t>1</m:t>
                            </m:r>
                          </m:sub>
                        </m:sSub>
                      </m:oMath>
                    </m:oMathPara>
                  </a14:m>
                  <a:endParaRPr lang="zh-CN" altLang="en-US">
                    <a:solidFill>
                      <a:schemeClr val="tx1"/>
                    </a:solidFill>
                  </a:endParaRPr>
                </a:p>
              </p:txBody>
            </p:sp>
          </mc:Choice>
          <mc:Fallback xmlns="">
            <p:sp>
              <p:nvSpPr>
                <p:cNvPr id="14" name="TextBox 13">
                  <a:extLst>
                    <a:ext uri="{FF2B5EF4-FFF2-40B4-BE49-F238E27FC236}">
                      <a16:creationId xmlns:a16="http://schemas.microsoft.com/office/drawing/2014/main" id="{87B105B0-7CA4-5F0F-12BA-CC0C892ED364}"/>
                    </a:ext>
                  </a:extLst>
                </p:cNvPr>
                <p:cNvSpPr txBox="1">
                  <a:spLocks noRot="1" noChangeAspect="1" noMove="1" noResize="1" noEditPoints="1" noAdjustHandles="1" noChangeArrowheads="1" noChangeShapeType="1" noTextEdit="1"/>
                </p:cNvSpPr>
                <p:nvPr/>
              </p:nvSpPr>
              <p:spPr>
                <a:xfrm>
                  <a:off x="7483286" y="3476520"/>
                  <a:ext cx="460767" cy="369332"/>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98A8FB1-335D-FFBA-68B6-C0308A8FE229}"/>
                    </a:ext>
                  </a:extLst>
                </p:cNvPr>
                <p:cNvSpPr txBox="1"/>
                <p:nvPr/>
              </p:nvSpPr>
              <p:spPr>
                <a:xfrm>
                  <a:off x="4586237" y="5350661"/>
                  <a:ext cx="505665" cy="3957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panose="02040503050406030204" pitchFamily="18" charset="0"/>
                                <a:cs typeface="Linux Libertine" panose="02000503000000000000" pitchFamily="2" charset="0"/>
                              </a:rPr>
                            </m:ctrlPr>
                          </m:sSubPr>
                          <m:e>
                            <m:r>
                              <a:rPr lang="en-US" altLang="zh-CN" b="0" i="1" smtClean="0">
                                <a:solidFill>
                                  <a:schemeClr val="tx1"/>
                                </a:solidFill>
                                <a:latin typeface="Cambria Math" panose="02040503050406030204" pitchFamily="18" charset="0"/>
                                <a:cs typeface="Linux Libertine" panose="02000503000000000000" pitchFamily="2" charset="0"/>
                              </a:rPr>
                              <m:t>𝑥</m:t>
                            </m:r>
                          </m:e>
                          <m:sub>
                            <m:r>
                              <a:rPr lang="en-US" altLang="zh-CN" b="0" i="1" smtClean="0">
                                <a:solidFill>
                                  <a:schemeClr val="tx1"/>
                                </a:solidFill>
                                <a:latin typeface="Cambria Math" panose="02040503050406030204" pitchFamily="18" charset="0"/>
                                <a:cs typeface="Linux Libertine" panose="02000503000000000000" pitchFamily="2" charset="0"/>
                              </a:rPr>
                              <m:t>2</m:t>
                            </m:r>
                          </m:sub>
                        </m:sSub>
                      </m:oMath>
                    </m:oMathPara>
                  </a14:m>
                  <a:endParaRPr lang="zh-CN" altLang="en-US">
                    <a:solidFill>
                      <a:schemeClr val="tx1"/>
                    </a:solidFill>
                  </a:endParaRPr>
                </a:p>
              </p:txBody>
            </p:sp>
          </mc:Choice>
          <mc:Fallback xmlns="">
            <p:sp>
              <p:nvSpPr>
                <p:cNvPr id="16" name="TextBox 15">
                  <a:extLst>
                    <a:ext uri="{FF2B5EF4-FFF2-40B4-BE49-F238E27FC236}">
                      <a16:creationId xmlns:a16="http://schemas.microsoft.com/office/drawing/2014/main" id="{798A8FB1-335D-FFBA-68B6-C0308A8FE229}"/>
                    </a:ext>
                  </a:extLst>
                </p:cNvPr>
                <p:cNvSpPr txBox="1">
                  <a:spLocks noRot="1" noChangeAspect="1" noMove="1" noResize="1" noEditPoints="1" noAdjustHandles="1" noChangeArrowheads="1" noChangeShapeType="1" noTextEdit="1"/>
                </p:cNvSpPr>
                <p:nvPr/>
              </p:nvSpPr>
              <p:spPr>
                <a:xfrm>
                  <a:off x="4586237" y="5350661"/>
                  <a:ext cx="505665" cy="395765"/>
                </a:xfrm>
                <a:prstGeom prst="rect">
                  <a:avLst/>
                </a:prstGeom>
                <a:blipFill>
                  <a:blip r:embed="rId5"/>
                  <a:stretch>
                    <a:fillRect/>
                  </a:stretch>
                </a:blipFill>
              </p:spPr>
              <p:txBody>
                <a:bodyPr/>
                <a:lstStyle/>
                <a:p>
                  <a:r>
                    <a:rPr lang="zh-CN" altLang="en-US">
                      <a:noFill/>
                    </a:rPr>
                    <a:t> </a:t>
                  </a:r>
                </a:p>
              </p:txBody>
            </p:sp>
          </mc:Fallback>
        </mc:AlternateContent>
        <p:pic>
          <p:nvPicPr>
            <p:cNvPr id="17" name="Picture 2">
              <a:extLst>
                <a:ext uri="{FF2B5EF4-FFF2-40B4-BE49-F238E27FC236}">
                  <a16:creationId xmlns:a16="http://schemas.microsoft.com/office/drawing/2014/main" id="{43D0B859-F435-9177-3542-833CDDF66E06}"/>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rot="3752019">
              <a:off x="3653346" y="3460018"/>
              <a:ext cx="345666" cy="331118"/>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6BAFECF2-6D38-41AF-AD38-8725A957C91D}"/>
                </a:ext>
              </a:extLst>
            </p:cNvPr>
            <p:cNvSpPr/>
            <p:nvPr/>
          </p:nvSpPr>
          <p:spPr>
            <a:xfrm>
              <a:off x="4601403" y="5393999"/>
              <a:ext cx="92319" cy="96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20" name="Oval 19">
              <a:extLst>
                <a:ext uri="{FF2B5EF4-FFF2-40B4-BE49-F238E27FC236}">
                  <a16:creationId xmlns:a16="http://schemas.microsoft.com/office/drawing/2014/main" id="{4BFF9693-111F-4B09-7E7F-63669BDAF84A}"/>
                </a:ext>
              </a:extLst>
            </p:cNvPr>
            <p:cNvSpPr/>
            <p:nvPr/>
          </p:nvSpPr>
          <p:spPr>
            <a:xfrm>
              <a:off x="3869282" y="3820114"/>
              <a:ext cx="92319" cy="96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BA5BA2E-8B12-F84F-7A13-A1D586026B96}"/>
                    </a:ext>
                  </a:extLst>
                </p:cNvPr>
                <p:cNvSpPr txBox="1"/>
                <p:nvPr/>
              </p:nvSpPr>
              <p:spPr>
                <a:xfrm>
                  <a:off x="3967167" y="3570886"/>
                  <a:ext cx="552822" cy="4328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panose="02040503050406030204" pitchFamily="18" charset="0"/>
                                <a:cs typeface="Linux Libertine" panose="02000503000000000000" pitchFamily="2" charset="0"/>
                              </a:rPr>
                            </m:ctrlPr>
                          </m:sSubPr>
                          <m:e>
                            <m:r>
                              <a:rPr lang="en-US" altLang="zh-CN" b="0" i="1" smtClean="0">
                                <a:solidFill>
                                  <a:schemeClr val="tx1"/>
                                </a:solidFill>
                                <a:latin typeface="Cambria Math" panose="02040503050406030204" pitchFamily="18" charset="0"/>
                                <a:cs typeface="Linux Libertine" panose="02000503000000000000" pitchFamily="2" charset="0"/>
                              </a:rPr>
                              <m:t>𝑥</m:t>
                            </m:r>
                          </m:e>
                          <m:sub>
                            <m:r>
                              <a:rPr lang="en-US" altLang="zh-CN" b="0" i="1" smtClean="0">
                                <a:solidFill>
                                  <a:schemeClr val="tx1"/>
                                </a:solidFill>
                                <a:latin typeface="Cambria Math" panose="02040503050406030204" pitchFamily="18" charset="0"/>
                                <a:cs typeface="Linux Libertine" panose="02000503000000000000" pitchFamily="2" charset="0"/>
                              </a:rPr>
                              <m:t>3</m:t>
                            </m:r>
                          </m:sub>
                        </m:sSub>
                      </m:oMath>
                    </m:oMathPara>
                  </a14:m>
                  <a:endParaRPr lang="zh-CN" altLang="en-US">
                    <a:solidFill>
                      <a:schemeClr val="tx1"/>
                    </a:solidFill>
                  </a:endParaRPr>
                </a:p>
              </p:txBody>
            </p:sp>
          </mc:Choice>
          <mc:Fallback xmlns="">
            <p:sp>
              <p:nvSpPr>
                <p:cNvPr id="21" name="TextBox 20">
                  <a:extLst>
                    <a:ext uri="{FF2B5EF4-FFF2-40B4-BE49-F238E27FC236}">
                      <a16:creationId xmlns:a16="http://schemas.microsoft.com/office/drawing/2014/main" id="{8BA5BA2E-8B12-F84F-7A13-A1D586026B96}"/>
                    </a:ext>
                  </a:extLst>
                </p:cNvPr>
                <p:cNvSpPr txBox="1">
                  <a:spLocks noRot="1" noChangeAspect="1" noMove="1" noResize="1" noEditPoints="1" noAdjustHandles="1" noChangeArrowheads="1" noChangeShapeType="1" noTextEdit="1"/>
                </p:cNvSpPr>
                <p:nvPr/>
              </p:nvSpPr>
              <p:spPr>
                <a:xfrm>
                  <a:off x="3967167" y="3570886"/>
                  <a:ext cx="552822" cy="432866"/>
                </a:xfrm>
                <a:prstGeom prst="rect">
                  <a:avLst/>
                </a:prstGeom>
                <a:blipFill>
                  <a:blip r:embed="rId7"/>
                  <a:stretch>
                    <a:fillRect/>
                  </a:stretch>
                </a:blipFill>
              </p:spPr>
              <p:txBody>
                <a:bodyPr/>
                <a:lstStyle/>
                <a:p>
                  <a:r>
                    <a:rPr lang="zh-CN" altLang="en-US">
                      <a:noFill/>
                    </a:rPr>
                    <a:t> </a:t>
                  </a:r>
                </a:p>
              </p:txBody>
            </p:sp>
          </mc:Fallback>
        </mc:AlternateContent>
        <p:cxnSp>
          <p:nvCxnSpPr>
            <p:cNvPr id="23" name="Straight Connector 22">
              <a:extLst>
                <a:ext uri="{FF2B5EF4-FFF2-40B4-BE49-F238E27FC236}">
                  <a16:creationId xmlns:a16="http://schemas.microsoft.com/office/drawing/2014/main" id="{E4AEA60A-57B3-3B66-222C-4BFC9766D9C9}"/>
                </a:ext>
              </a:extLst>
            </p:cNvPr>
            <p:cNvCxnSpPr>
              <a:cxnSpLocks/>
            </p:cNvCxnSpPr>
            <p:nvPr/>
          </p:nvCxnSpPr>
          <p:spPr>
            <a:xfrm flipH="1" flipV="1">
              <a:off x="5218131" y="1773579"/>
              <a:ext cx="400354" cy="37932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C6F6CE5-A82A-4A04-FFC5-85CFF5AD85DF}"/>
                    </a:ext>
                  </a:extLst>
                </p:cNvPr>
                <p:cNvSpPr txBox="1"/>
                <p:nvPr/>
              </p:nvSpPr>
              <p:spPr>
                <a:xfrm>
                  <a:off x="4652267" y="1629976"/>
                  <a:ext cx="4660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FF0000"/>
                                </a:solidFill>
                                <a:latin typeface="Cambria Math" panose="02040503050406030204" pitchFamily="18" charset="0"/>
                                <a:cs typeface="Linux Libertine" panose="02000503000000000000" pitchFamily="2" charset="0"/>
                              </a:rPr>
                            </m:ctrlPr>
                          </m:sSubPr>
                          <m:e>
                            <m:r>
                              <a:rPr lang="en-US" altLang="zh-CN" b="0" i="1" smtClean="0">
                                <a:solidFill>
                                  <a:srgbClr val="FF0000"/>
                                </a:solidFill>
                                <a:latin typeface="Cambria Math" panose="02040503050406030204" pitchFamily="18" charset="0"/>
                                <a:cs typeface="Linux Libertine" panose="02000503000000000000" pitchFamily="2" charset="0"/>
                              </a:rPr>
                              <m:t>𝑥</m:t>
                            </m:r>
                          </m:e>
                          <m:sub>
                            <m:r>
                              <a:rPr lang="en-US" altLang="zh-CN" b="0" i="1" smtClean="0">
                                <a:solidFill>
                                  <a:srgbClr val="FF0000"/>
                                </a:solidFill>
                                <a:latin typeface="Cambria Math" panose="02040503050406030204" pitchFamily="18" charset="0"/>
                                <a:cs typeface="Linux Libertine" panose="02000503000000000000" pitchFamily="2" charset="0"/>
                              </a:rPr>
                              <m:t>0</m:t>
                            </m:r>
                          </m:sub>
                        </m:sSub>
                      </m:oMath>
                    </m:oMathPara>
                  </a14:m>
                  <a:endParaRPr lang="zh-CN" altLang="en-US">
                    <a:solidFill>
                      <a:srgbClr val="FF0000"/>
                    </a:solidFill>
                  </a:endParaRPr>
                </a:p>
              </p:txBody>
            </p:sp>
          </mc:Choice>
          <mc:Fallback xmlns="">
            <p:sp>
              <p:nvSpPr>
                <p:cNvPr id="24" name="TextBox 23">
                  <a:extLst>
                    <a:ext uri="{FF2B5EF4-FFF2-40B4-BE49-F238E27FC236}">
                      <a16:creationId xmlns:a16="http://schemas.microsoft.com/office/drawing/2014/main" id="{7C6F6CE5-A82A-4A04-FFC5-85CFF5AD85DF}"/>
                    </a:ext>
                  </a:extLst>
                </p:cNvPr>
                <p:cNvSpPr txBox="1">
                  <a:spLocks noRot="1" noChangeAspect="1" noMove="1" noResize="1" noEditPoints="1" noAdjustHandles="1" noChangeArrowheads="1" noChangeShapeType="1" noTextEdit="1"/>
                </p:cNvSpPr>
                <p:nvPr/>
              </p:nvSpPr>
              <p:spPr>
                <a:xfrm>
                  <a:off x="4652267" y="1629976"/>
                  <a:ext cx="466089" cy="369332"/>
                </a:xfrm>
                <a:prstGeom prst="rect">
                  <a:avLst/>
                </a:prstGeom>
                <a:blipFill>
                  <a:blip r:embed="rId8"/>
                  <a:stretch>
                    <a:fillRect/>
                  </a:stretch>
                </a:blipFill>
              </p:spPr>
              <p:txBody>
                <a:bodyPr/>
                <a:lstStyle/>
                <a:p>
                  <a:r>
                    <a:rPr lang="zh-CN" altLang="en-US">
                      <a:noFill/>
                    </a:rPr>
                    <a:t> </a:t>
                  </a:r>
                </a:p>
              </p:txBody>
            </p:sp>
          </mc:Fallback>
        </mc:AlternateContent>
        <p:sp>
          <p:nvSpPr>
            <p:cNvPr id="25" name="Oval 24">
              <a:extLst>
                <a:ext uri="{FF2B5EF4-FFF2-40B4-BE49-F238E27FC236}">
                  <a16:creationId xmlns:a16="http://schemas.microsoft.com/office/drawing/2014/main" id="{D3C6069D-40D2-19DC-BF2C-D66842B066E2}"/>
                </a:ext>
              </a:extLst>
            </p:cNvPr>
            <p:cNvSpPr/>
            <p:nvPr/>
          </p:nvSpPr>
          <p:spPr>
            <a:xfrm>
              <a:off x="5165903" y="1725392"/>
              <a:ext cx="92319" cy="9637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BDAA5A3-FD0D-C103-A9DB-F013350E6CA8}"/>
                    </a:ext>
                  </a:extLst>
                </p:cNvPr>
                <p:cNvSpPr txBox="1"/>
                <p:nvPr/>
              </p:nvSpPr>
              <p:spPr>
                <a:xfrm>
                  <a:off x="3596594" y="1869355"/>
                  <a:ext cx="967959" cy="3957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CN" b="0" i="0" smtClean="0">
                            <a:solidFill>
                              <a:schemeClr val="accent4"/>
                            </a:solidFill>
                            <a:latin typeface="Cambria Math" panose="02040503050406030204" pitchFamily="18" charset="0"/>
                            <a:ea typeface="Cambria Math" panose="02040503050406030204" pitchFamily="18" charset="0"/>
                            <a:cs typeface="Linux Libertine" panose="02000503000000000000" pitchFamily="2" charset="0"/>
                          </a:rPr>
                          <m:t>Emitter</m:t>
                        </m:r>
                      </m:oMath>
                    </m:oMathPara>
                  </a14:m>
                  <a:endParaRPr lang="zh-CN" altLang="en-US">
                    <a:solidFill>
                      <a:schemeClr val="accent4"/>
                    </a:solidFill>
                    <a:latin typeface="Cambria Math" panose="02040503050406030204" pitchFamily="18" charset="0"/>
                    <a:cs typeface="Linux Libertine" panose="02000503000000000000" pitchFamily="2" charset="0"/>
                  </a:endParaRPr>
                </a:p>
              </p:txBody>
            </p:sp>
          </mc:Choice>
          <mc:Fallback xmlns="">
            <p:sp>
              <p:nvSpPr>
                <p:cNvPr id="26" name="TextBox 25">
                  <a:extLst>
                    <a:ext uri="{FF2B5EF4-FFF2-40B4-BE49-F238E27FC236}">
                      <a16:creationId xmlns:a16="http://schemas.microsoft.com/office/drawing/2014/main" id="{FBDAA5A3-FD0D-C103-A9DB-F013350E6CA8}"/>
                    </a:ext>
                  </a:extLst>
                </p:cNvPr>
                <p:cNvSpPr txBox="1">
                  <a:spLocks noRot="1" noChangeAspect="1" noMove="1" noResize="1" noEditPoints="1" noAdjustHandles="1" noChangeArrowheads="1" noChangeShapeType="1" noTextEdit="1"/>
                </p:cNvSpPr>
                <p:nvPr/>
              </p:nvSpPr>
              <p:spPr>
                <a:xfrm>
                  <a:off x="3596594" y="1869355"/>
                  <a:ext cx="967959" cy="395765"/>
                </a:xfrm>
                <a:prstGeom prst="rect">
                  <a:avLst/>
                </a:prstGeom>
                <a:blipFill>
                  <a:blip r:embed="rId9"/>
                  <a:stretch>
                    <a:fillRect/>
                  </a:stretch>
                </a:blipFill>
              </p:spPr>
              <p:txBody>
                <a:bodyPr/>
                <a:lstStyle/>
                <a:p>
                  <a:r>
                    <a:rPr lang="zh-CN" altLang="en-US">
                      <a:noFill/>
                    </a:rPr>
                    <a:t> </a:t>
                  </a:r>
                </a:p>
              </p:txBody>
            </p:sp>
          </mc:Fallback>
        </mc:AlternateContent>
        <p:sp>
          <p:nvSpPr>
            <p:cNvPr id="29" name="Oval 28">
              <a:extLst>
                <a:ext uri="{FF2B5EF4-FFF2-40B4-BE49-F238E27FC236}">
                  <a16:creationId xmlns:a16="http://schemas.microsoft.com/office/drawing/2014/main" id="{FF440293-CC5F-3B68-0E2B-D497E23FEC94}"/>
                </a:ext>
              </a:extLst>
            </p:cNvPr>
            <p:cNvSpPr/>
            <p:nvPr/>
          </p:nvSpPr>
          <p:spPr>
            <a:xfrm>
              <a:off x="7407528" y="3858315"/>
              <a:ext cx="92319" cy="96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30" name="Rectangle 29">
              <a:extLst>
                <a:ext uri="{FF2B5EF4-FFF2-40B4-BE49-F238E27FC236}">
                  <a16:creationId xmlns:a16="http://schemas.microsoft.com/office/drawing/2014/main" id="{70333932-C136-07C5-0344-2C01D9B85217}"/>
                </a:ext>
              </a:extLst>
            </p:cNvPr>
            <p:cNvSpPr/>
            <p:nvPr/>
          </p:nvSpPr>
          <p:spPr>
            <a:xfrm>
              <a:off x="8179370" y="5823729"/>
              <a:ext cx="166638" cy="27085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Straight Connector 17">
              <a:extLst>
                <a:ext uri="{FF2B5EF4-FFF2-40B4-BE49-F238E27FC236}">
                  <a16:creationId xmlns:a16="http://schemas.microsoft.com/office/drawing/2014/main" id="{AA1B44BE-1B8B-730F-82F3-4968F3B403CD}"/>
                </a:ext>
              </a:extLst>
            </p:cNvPr>
            <p:cNvCxnSpPr>
              <a:cxnSpLocks/>
            </p:cNvCxnSpPr>
            <p:nvPr/>
          </p:nvCxnSpPr>
          <p:spPr>
            <a:xfrm flipH="1" flipV="1">
              <a:off x="3909240" y="3830500"/>
              <a:ext cx="737218" cy="161168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id="{526E540E-6912-35E7-B824-0D0E86EE5C39}"/>
                </a:ext>
              </a:extLst>
            </p:cNvPr>
            <p:cNvSpPr/>
            <p:nvPr/>
          </p:nvSpPr>
          <p:spPr>
            <a:xfrm rot="17772927">
              <a:off x="5775917" y="2167985"/>
              <a:ext cx="3050165" cy="3429851"/>
            </a:xfrm>
            <a:custGeom>
              <a:avLst/>
              <a:gdLst>
                <a:gd name="connsiteX0" fmla="*/ 3418109 w 3418109"/>
                <a:gd name="connsiteY0" fmla="*/ 0 h 4012459"/>
                <a:gd name="connsiteX1" fmla="*/ 3418109 w 3418109"/>
                <a:gd name="connsiteY1" fmla="*/ 2329396 h 4012459"/>
                <a:gd name="connsiteX2" fmla="*/ 0 w 3418109"/>
                <a:gd name="connsiteY2" fmla="*/ 4012459 h 4012459"/>
                <a:gd name="connsiteX3" fmla="*/ 0 w 3418109"/>
                <a:gd name="connsiteY3" fmla="*/ 1683063 h 4012459"/>
              </a:gdLst>
              <a:ahLst/>
              <a:cxnLst>
                <a:cxn ang="0">
                  <a:pos x="connsiteX0" y="connsiteY0"/>
                </a:cxn>
                <a:cxn ang="0">
                  <a:pos x="connsiteX1" y="connsiteY1"/>
                </a:cxn>
                <a:cxn ang="0">
                  <a:pos x="connsiteX2" y="connsiteY2"/>
                </a:cxn>
                <a:cxn ang="0">
                  <a:pos x="connsiteX3" y="connsiteY3"/>
                </a:cxn>
              </a:cxnLst>
              <a:rect l="l" t="t" r="r" b="b"/>
              <a:pathLst>
                <a:path w="3418109" h="4012459">
                  <a:moveTo>
                    <a:pt x="3418109" y="0"/>
                  </a:moveTo>
                  <a:lnTo>
                    <a:pt x="3418109" y="2329396"/>
                  </a:lnTo>
                  <a:lnTo>
                    <a:pt x="0" y="4012459"/>
                  </a:lnTo>
                  <a:lnTo>
                    <a:pt x="0" y="1683063"/>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Oval 39">
              <a:extLst>
                <a:ext uri="{FF2B5EF4-FFF2-40B4-BE49-F238E27FC236}">
                  <a16:creationId xmlns:a16="http://schemas.microsoft.com/office/drawing/2014/main" id="{FC0A1733-8354-860A-8BD0-144D9362D95B}"/>
                </a:ext>
              </a:extLst>
            </p:cNvPr>
            <p:cNvSpPr/>
            <p:nvPr/>
          </p:nvSpPr>
          <p:spPr>
            <a:xfrm>
              <a:off x="5187312" y="1839532"/>
              <a:ext cx="92319" cy="963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22" name="Straight Connector 21">
              <a:extLst>
                <a:ext uri="{FF2B5EF4-FFF2-40B4-BE49-F238E27FC236}">
                  <a16:creationId xmlns:a16="http://schemas.microsoft.com/office/drawing/2014/main" id="{41365CF1-29FA-F086-8A10-995850EBB207}"/>
                </a:ext>
              </a:extLst>
            </p:cNvPr>
            <p:cNvCxnSpPr>
              <a:cxnSpLocks/>
              <a:stCxn id="29" idx="1"/>
            </p:cNvCxnSpPr>
            <p:nvPr/>
          </p:nvCxnSpPr>
          <p:spPr>
            <a:xfrm flipH="1" flipV="1">
              <a:off x="5600531" y="2126627"/>
              <a:ext cx="1820517" cy="17458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BC3571EE-617F-75F8-936D-015B5F5AFEBF}"/>
                </a:ext>
              </a:extLst>
            </p:cNvPr>
            <p:cNvSpPr/>
            <p:nvPr/>
          </p:nvSpPr>
          <p:spPr>
            <a:xfrm>
              <a:off x="5288653" y="1644964"/>
              <a:ext cx="92319" cy="963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45" name="Oval 44">
              <a:extLst>
                <a:ext uri="{FF2B5EF4-FFF2-40B4-BE49-F238E27FC236}">
                  <a16:creationId xmlns:a16="http://schemas.microsoft.com/office/drawing/2014/main" id="{CF80AC8A-8613-8740-B0A7-60A448D704AD}"/>
                </a:ext>
              </a:extLst>
            </p:cNvPr>
            <p:cNvSpPr/>
            <p:nvPr/>
          </p:nvSpPr>
          <p:spPr>
            <a:xfrm>
              <a:off x="5003533" y="1731485"/>
              <a:ext cx="92319" cy="963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CA1A20C-D65A-417C-4836-3D19B8D9CFD4}"/>
                    </a:ext>
                  </a:extLst>
                </p:cNvPr>
                <p:cNvSpPr txBox="1"/>
                <p:nvPr/>
              </p:nvSpPr>
              <p:spPr>
                <a:xfrm>
                  <a:off x="5317037" y="1228114"/>
                  <a:ext cx="6511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accent2"/>
                                </a:solidFill>
                                <a:latin typeface="Cambria Math" panose="02040503050406030204" pitchFamily="18" charset="0"/>
                                <a:cs typeface="Linux Libertine" panose="02000503000000000000" pitchFamily="2" charset="0"/>
                              </a:rPr>
                            </m:ctrlPr>
                          </m:sSubPr>
                          <m:e>
                            <m:r>
                              <a:rPr lang="en-US" altLang="zh-CN" b="0" i="1" smtClean="0">
                                <a:solidFill>
                                  <a:schemeClr val="accent2"/>
                                </a:solidFill>
                                <a:latin typeface="Cambria Math" panose="02040503050406030204" pitchFamily="18" charset="0"/>
                                <a:cs typeface="Linux Libertine" panose="02000503000000000000" pitchFamily="2" charset="0"/>
                              </a:rPr>
                              <m:t>𝑝</m:t>
                            </m:r>
                          </m:e>
                          <m:sub>
                            <m:r>
                              <a:rPr lang="en-US" altLang="zh-CN" b="0" i="1" smtClean="0">
                                <a:solidFill>
                                  <a:schemeClr val="accent2"/>
                                </a:solidFill>
                                <a:latin typeface="Cambria Math" panose="02040503050406030204" pitchFamily="18" charset="0"/>
                                <a:cs typeface="Linux Libertine" panose="02000503000000000000" pitchFamily="2" charset="0"/>
                              </a:rPr>
                              <m:t>0~</m:t>
                            </m:r>
                            <m:r>
                              <a:rPr lang="en-US" altLang="zh-CN" b="0" i="1" smtClean="0">
                                <a:solidFill>
                                  <a:schemeClr val="accent2"/>
                                </a:solidFill>
                                <a:latin typeface="Cambria Math" panose="02040503050406030204" pitchFamily="18" charset="0"/>
                                <a:cs typeface="Linux Libertine" panose="02000503000000000000" pitchFamily="2" charset="0"/>
                              </a:rPr>
                              <m:t>𝑖</m:t>
                            </m:r>
                          </m:sub>
                        </m:sSub>
                      </m:oMath>
                    </m:oMathPara>
                  </a14:m>
                  <a:endParaRPr lang="zh-CN" altLang="en-US">
                    <a:solidFill>
                      <a:schemeClr val="accent2"/>
                    </a:solidFill>
                  </a:endParaRPr>
                </a:p>
              </p:txBody>
            </p:sp>
          </mc:Choice>
          <mc:Fallback xmlns="">
            <p:sp>
              <p:nvSpPr>
                <p:cNvPr id="46" name="TextBox 45">
                  <a:extLst>
                    <a:ext uri="{FF2B5EF4-FFF2-40B4-BE49-F238E27FC236}">
                      <a16:creationId xmlns:a16="http://schemas.microsoft.com/office/drawing/2014/main" id="{8CA1A20C-D65A-417C-4836-3D19B8D9CFD4}"/>
                    </a:ext>
                  </a:extLst>
                </p:cNvPr>
                <p:cNvSpPr txBox="1">
                  <a:spLocks noRot="1" noChangeAspect="1" noMove="1" noResize="1" noEditPoints="1" noAdjustHandles="1" noChangeArrowheads="1" noChangeShapeType="1" noTextEdit="1"/>
                </p:cNvSpPr>
                <p:nvPr/>
              </p:nvSpPr>
              <p:spPr>
                <a:xfrm>
                  <a:off x="5317037" y="1228114"/>
                  <a:ext cx="651140" cy="369332"/>
                </a:xfrm>
                <a:prstGeom prst="rect">
                  <a:avLst/>
                </a:prstGeom>
                <a:blipFill>
                  <a:blip r:embed="rId10"/>
                  <a:stretch>
                    <a:fillRect b="-6557"/>
                  </a:stretch>
                </a:blipFill>
              </p:spPr>
              <p:txBody>
                <a:bodyPr/>
                <a:lstStyle/>
                <a:p>
                  <a:r>
                    <a:rPr lang="zh-CN" altLang="en-US">
                      <a:noFill/>
                    </a:rPr>
                    <a:t> </a:t>
                  </a:r>
                </a:p>
              </p:txBody>
            </p:sp>
          </mc:Fallback>
        </mc:AlternateContent>
        <p:cxnSp>
          <p:nvCxnSpPr>
            <p:cNvPr id="3" name="Straight Connector 2">
              <a:extLst>
                <a:ext uri="{FF2B5EF4-FFF2-40B4-BE49-F238E27FC236}">
                  <a16:creationId xmlns:a16="http://schemas.microsoft.com/office/drawing/2014/main" id="{2537F71E-09BF-72B3-8CC9-F0D08A37E83C}"/>
                </a:ext>
              </a:extLst>
            </p:cNvPr>
            <p:cNvCxnSpPr>
              <a:cxnSpLocks/>
              <a:stCxn id="29" idx="2"/>
              <a:endCxn id="45" idx="5"/>
            </p:cNvCxnSpPr>
            <p:nvPr/>
          </p:nvCxnSpPr>
          <p:spPr>
            <a:xfrm flipH="1" flipV="1">
              <a:off x="5082332" y="1813745"/>
              <a:ext cx="2325196" cy="20927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37B724C-9C7E-3D35-5E42-71DC6E8C4108}"/>
                </a:ext>
              </a:extLst>
            </p:cNvPr>
            <p:cNvCxnSpPr>
              <a:cxnSpLocks/>
              <a:stCxn id="29" idx="2"/>
              <a:endCxn id="42" idx="5"/>
            </p:cNvCxnSpPr>
            <p:nvPr/>
          </p:nvCxnSpPr>
          <p:spPr>
            <a:xfrm flipH="1" flipV="1">
              <a:off x="5367452" y="1727224"/>
              <a:ext cx="2040076" cy="217927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F4D814-E293-874F-A2F0-F11350BC2095}"/>
                </a:ext>
              </a:extLst>
            </p:cNvPr>
            <p:cNvCxnSpPr>
              <a:cxnSpLocks/>
              <a:stCxn id="29" idx="2"/>
              <a:endCxn id="40" idx="5"/>
            </p:cNvCxnSpPr>
            <p:nvPr/>
          </p:nvCxnSpPr>
          <p:spPr>
            <a:xfrm flipH="1" flipV="1">
              <a:off x="5266111" y="1921792"/>
              <a:ext cx="2141417" cy="198471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DC6A3DB-41E1-D848-DD52-646A1B046EE6}"/>
                  </a:ext>
                </a:extLst>
              </p:cNvPr>
              <p:cNvSpPr txBox="1"/>
              <p:nvPr/>
            </p:nvSpPr>
            <p:spPr>
              <a:xfrm>
                <a:off x="308706" y="1624543"/>
                <a:ext cx="6094378" cy="14795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naryPr>
                        <m:sub>
                          <m:acc>
                            <m:acc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accPr>
                            <m:e>
                              <m:r>
                                <m:rPr>
                                  <m:sty m:val="p"/>
                                </m:rP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cs typeface="+mn-cs"/>
                                </a:rPr>
                                <m:t>Ω</m:t>
                              </m:r>
                            </m:e>
                          </m:acc>
                        </m:sub>
                        <m:sup/>
                        <m:e>
                          <m:d>
                            <m:d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dPr>
                            <m:e>
                              <m:f>
                                <m:f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fPr>
                                <m:num>
                                  <m:r>
                                    <m:rPr>
                                      <m:sty m:val="p"/>
                                    </m:rP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cs typeface="+mn-cs"/>
                                    </a:rPr>
                                    <m:t>d</m:t>
                                  </m:r>
                                  <m:acc>
                                    <m:acc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acc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𝑓</m:t>
                                      </m:r>
                                    </m:e>
                                  </m:acc>
                                  <m:d>
                                    <m:d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dPr>
                                    <m:e>
                                      <m:acc>
                                        <m:acc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acc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𝑝</m:t>
                                          </m:r>
                                        </m:e>
                                      </m:acc>
                                    </m:e>
                                  </m:d>
                                </m:num>
                                <m:den>
                                  <m:r>
                                    <m:rPr>
                                      <m:sty m:val="p"/>
                                    </m:rP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cs typeface="+mn-cs"/>
                                    </a:rPr>
                                    <m:t>d</m:t>
                                  </m:r>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𝜃</m:t>
                                  </m:r>
                                </m:den>
                              </m:f>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m:t>
                              </m:r>
                              <m:nary>
                                <m:nary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naryPr>
                                <m:sub>
                                  <m:r>
                                    <m:rPr>
                                      <m:brk m:alnAt="23"/>
                                    </m:r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𝐾</m:t>
                                  </m:r>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=0</m:t>
                                  </m:r>
                                </m:sub>
                                <m:sup>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𝑁</m:t>
                                  </m:r>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−1</m:t>
                                  </m:r>
                                </m:sup>
                                <m:e>
                                  <m:d>
                                    <m:dPr>
                                      <m:begChr m:val="["/>
                                      <m:endChr m:val="]"/>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dPr>
                                    <m:e>
                                      <m:r>
                                        <m:rPr>
                                          <m:sty m:val="p"/>
                                        </m:rPr>
                                        <a:rPr kumimoji="0" lang="en-US" altLang="zh-CN" sz="2800" b="0" i="0" u="none" strike="noStrike" kern="1200" cap="none" spc="0" normalizeH="0" baseline="0" noProof="0" smtClean="0">
                                          <a:ln>
                                            <a:noFill/>
                                          </a:ln>
                                          <a:solidFill>
                                            <a:srgbClr val="FF0000"/>
                                          </a:solidFill>
                                          <a:effectLst/>
                                          <a:uLnTx/>
                                          <a:uFillTx/>
                                          <a:latin typeface="Cambria Math" panose="02040503050406030204" pitchFamily="18" charset="0"/>
                                          <a:cs typeface="+mn-cs"/>
                                        </a:rPr>
                                        <m:t>∇</m:t>
                                      </m:r>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m:t>
                                      </m:r>
                                      <m:d>
                                        <m:dPr>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dPr>
                                        <m:e>
                                          <m:sSub>
                                            <m:sSubPr>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acc>
                                                <m:accPr>
                                                  <m:chr m:val="̂"/>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accPr>
                                                <m:e>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𝑓</m:t>
                                                  </m:r>
                                                </m:e>
                                              </m:acc>
                                            </m:e>
                                            <m:sub>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𝐾</m:t>
                                              </m:r>
                                            </m:sub>
                                          </m:sSub>
                                          <m:sSub>
                                            <m:sSubPr>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𝑣</m:t>
                                              </m:r>
                                            </m:e>
                                            <m:sub>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𝐾</m:t>
                                              </m:r>
                                            </m:sub>
                                          </m:sSub>
                                        </m:e>
                                      </m:d>
                                    </m:e>
                                  </m:d>
                                  <m:d>
                                    <m:dPr>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dPr>
                                    <m:e>
                                      <m:sSub>
                                        <m:sSubPr>
                                          <m:ctrlP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𝑝</m:t>
                                          </m:r>
                                        </m:e>
                                        <m:sub>
                                          <m:r>
                                            <a:rPr kumimoji="0" lang="en-US" altLang="zh-CN" sz="2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𝐾</m:t>
                                          </m:r>
                                        </m:sub>
                                      </m:sSub>
                                    </m:e>
                                  </m:d>
                                </m:e>
                              </m:nary>
                            </m:e>
                          </m:d>
                          <m:r>
                            <m:rPr>
                              <m:sty m:val="p"/>
                            </m:rP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cs typeface="+mn-cs"/>
                            </a:rPr>
                            <m:t>d</m:t>
                          </m:r>
                          <m:acc>
                            <m:acc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acc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𝑝</m:t>
                              </m:r>
                            </m:e>
                          </m:acc>
                        </m:e>
                      </m:nary>
                    </m:oMath>
                  </m:oMathPara>
                </a14:m>
                <a:endParaRPr lang="zh-CN" altLang="en-US" dirty="0"/>
              </a:p>
            </p:txBody>
          </p:sp>
        </mc:Choice>
        <mc:Fallback xmlns="">
          <p:sp>
            <p:nvSpPr>
              <p:cNvPr id="27" name="TextBox 26">
                <a:extLst>
                  <a:ext uri="{FF2B5EF4-FFF2-40B4-BE49-F238E27FC236}">
                    <a16:creationId xmlns:a16="http://schemas.microsoft.com/office/drawing/2014/main" id="{9DC6A3DB-41E1-D848-DD52-646A1B046EE6}"/>
                  </a:ext>
                </a:extLst>
              </p:cNvPr>
              <p:cNvSpPr txBox="1">
                <a:spLocks noRot="1" noChangeAspect="1" noMove="1" noResize="1" noEditPoints="1" noAdjustHandles="1" noChangeArrowheads="1" noChangeShapeType="1" noTextEdit="1"/>
              </p:cNvSpPr>
              <p:nvPr/>
            </p:nvSpPr>
            <p:spPr>
              <a:xfrm>
                <a:off x="308706" y="1624543"/>
                <a:ext cx="6094378" cy="1479508"/>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BCBCD32-C60F-F849-AC9E-E26881BBB112}"/>
                  </a:ext>
                </a:extLst>
              </p:cNvPr>
              <p:cNvSpPr txBox="1"/>
              <p:nvPr/>
            </p:nvSpPr>
            <p:spPr>
              <a:xfrm>
                <a:off x="7536568" y="2707512"/>
                <a:ext cx="8360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brk m:alnAt="23"/>
                        </m:rPr>
                        <a:rPr kumimoji="0"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𝐾</m:t>
                      </m:r>
                      <m:r>
                        <a:rPr kumimoji="0"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=0</m:t>
                      </m:r>
                    </m:oMath>
                  </m:oMathPara>
                </a14:m>
                <a:endParaRPr lang="zh-CN" altLang="en-US">
                  <a:solidFill>
                    <a:srgbClr val="FF0000"/>
                  </a:solidFill>
                </a:endParaRPr>
              </a:p>
            </p:txBody>
          </p:sp>
        </mc:Choice>
        <mc:Fallback xmlns="">
          <p:sp>
            <p:nvSpPr>
              <p:cNvPr id="28" name="TextBox 27">
                <a:extLst>
                  <a:ext uri="{FF2B5EF4-FFF2-40B4-BE49-F238E27FC236}">
                    <a16:creationId xmlns:a16="http://schemas.microsoft.com/office/drawing/2014/main" id="{DBCBCD32-C60F-F849-AC9E-E26881BBB112}"/>
                  </a:ext>
                </a:extLst>
              </p:cNvPr>
              <p:cNvSpPr txBox="1">
                <a:spLocks noRot="1" noChangeAspect="1" noMove="1" noResize="1" noEditPoints="1" noAdjustHandles="1" noChangeArrowheads="1" noChangeShapeType="1" noTextEdit="1"/>
              </p:cNvSpPr>
              <p:nvPr/>
            </p:nvSpPr>
            <p:spPr>
              <a:xfrm>
                <a:off x="7536568" y="2707512"/>
                <a:ext cx="836063" cy="369332"/>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05824AF-B58F-C3ED-366B-9EA88100CBA4}"/>
                  </a:ext>
                </a:extLst>
              </p:cNvPr>
              <p:cNvSpPr txBox="1"/>
              <p:nvPr/>
            </p:nvSpPr>
            <p:spPr>
              <a:xfrm>
                <a:off x="323160" y="3255091"/>
                <a:ext cx="6096000" cy="954107"/>
              </a:xfrm>
              <a:prstGeom prst="rect">
                <a:avLst/>
              </a:prstGeom>
              <a:noFill/>
            </p:spPr>
            <p:txBody>
              <a:bodyPr wrap="square">
                <a:spAutoFit/>
              </a:bodyPr>
              <a:lstStyle/>
              <a:p>
                <a14:m>
                  <m:oMath xmlns:m="http://schemas.openxmlformats.org/officeDocument/2006/math">
                    <m:r>
                      <a:rPr lang="en-US" altLang="zh-CN" sz="2800" b="0" i="1" smtClean="0">
                        <a:solidFill>
                          <a:schemeClr val="tx1"/>
                        </a:solidFill>
                        <a:latin typeface="Cambria Math" panose="02040503050406030204" pitchFamily="18" charset="0"/>
                        <a:cs typeface="Linux Libertine" panose="02000503000000000000" pitchFamily="2" charset="0"/>
                      </a:rPr>
                      <m:t>{</m:t>
                    </m:r>
                    <m:sSub>
                      <m:sSubPr>
                        <m:ctrlPr>
                          <a:rPr lang="en-US" altLang="zh-CN" sz="2800" b="0" i="1" smtClean="0">
                            <a:solidFill>
                              <a:schemeClr val="tx1"/>
                            </a:solidFill>
                            <a:latin typeface="Cambria Math" panose="02040503050406030204" pitchFamily="18" charset="0"/>
                            <a:cs typeface="Linux Libertine" panose="02000503000000000000" pitchFamily="2" charset="0"/>
                          </a:rPr>
                        </m:ctrlPr>
                      </m:sSubPr>
                      <m:e>
                        <m:r>
                          <a:rPr lang="en-US" altLang="zh-CN" sz="2800" b="0" i="1" smtClean="0">
                            <a:solidFill>
                              <a:schemeClr val="tx1"/>
                            </a:solidFill>
                            <a:latin typeface="Cambria Math" panose="02040503050406030204" pitchFamily="18" charset="0"/>
                            <a:cs typeface="Linux Libertine" panose="02000503000000000000" pitchFamily="2" charset="0"/>
                          </a:rPr>
                          <m:t>𝑥</m:t>
                        </m:r>
                      </m:e>
                      <m:sub>
                        <m:r>
                          <a:rPr lang="en-US" altLang="zh-CN" sz="2800" b="0" i="1" smtClean="0">
                            <a:solidFill>
                              <a:schemeClr val="tx1"/>
                            </a:solidFill>
                            <a:latin typeface="Cambria Math" panose="02040503050406030204" pitchFamily="18" charset="0"/>
                            <a:cs typeface="Linux Libertine" panose="02000503000000000000" pitchFamily="2" charset="0"/>
                          </a:rPr>
                          <m:t>0</m:t>
                        </m:r>
                      </m:sub>
                    </m:sSub>
                    <m:r>
                      <a:rPr lang="en-US" altLang="zh-CN" sz="2800" b="0" i="1" smtClean="0">
                        <a:solidFill>
                          <a:schemeClr val="tx1"/>
                        </a:solidFill>
                        <a:latin typeface="Cambria Math" panose="02040503050406030204" pitchFamily="18" charset="0"/>
                        <a:cs typeface="Linux Libertine" panose="02000503000000000000" pitchFamily="2" charset="0"/>
                      </a:rPr>
                      <m:t>, </m:t>
                    </m:r>
                    <m:sSub>
                      <m:sSubPr>
                        <m:ctrlPr>
                          <a:rPr lang="en-US" altLang="zh-CN" sz="2800" b="0" i="1" smtClean="0">
                            <a:solidFill>
                              <a:schemeClr val="tx1"/>
                            </a:solidFill>
                            <a:latin typeface="Cambria Math" panose="02040503050406030204" pitchFamily="18" charset="0"/>
                            <a:cs typeface="Linux Libertine" panose="02000503000000000000" pitchFamily="2" charset="0"/>
                          </a:rPr>
                        </m:ctrlPr>
                      </m:sSubPr>
                      <m:e>
                        <m:r>
                          <a:rPr lang="en-US" altLang="zh-CN" sz="2800" b="0" i="1" smtClean="0">
                            <a:solidFill>
                              <a:schemeClr val="tx1"/>
                            </a:solidFill>
                            <a:latin typeface="Cambria Math" panose="02040503050406030204" pitchFamily="18" charset="0"/>
                            <a:cs typeface="Linux Libertine" panose="02000503000000000000" pitchFamily="2" charset="0"/>
                          </a:rPr>
                          <m:t>𝑥</m:t>
                        </m:r>
                      </m:e>
                      <m:sub>
                        <m:r>
                          <a:rPr lang="en-US" altLang="zh-CN" sz="2800" b="0" i="1" smtClean="0">
                            <a:solidFill>
                              <a:schemeClr val="tx1"/>
                            </a:solidFill>
                            <a:latin typeface="Cambria Math" panose="02040503050406030204" pitchFamily="18" charset="0"/>
                            <a:cs typeface="Linux Libertine" panose="02000503000000000000" pitchFamily="2" charset="0"/>
                          </a:rPr>
                          <m:t>1</m:t>
                        </m:r>
                      </m:sub>
                    </m:sSub>
                    <m:r>
                      <a:rPr lang="en-US" altLang="zh-CN" sz="2800" b="0" i="1" smtClean="0">
                        <a:solidFill>
                          <a:schemeClr val="tx1"/>
                        </a:solidFill>
                        <a:latin typeface="Cambria Math" panose="02040503050406030204" pitchFamily="18" charset="0"/>
                        <a:cs typeface="Linux Libertine" panose="02000503000000000000" pitchFamily="2" charset="0"/>
                      </a:rPr>
                      <m:t>, </m:t>
                    </m:r>
                    <m:sSub>
                      <m:sSubPr>
                        <m:ctrlPr>
                          <a:rPr lang="en-US" altLang="zh-CN" sz="2800" b="0" i="1" smtClean="0">
                            <a:solidFill>
                              <a:schemeClr val="tx1"/>
                            </a:solidFill>
                            <a:latin typeface="Cambria Math" panose="02040503050406030204" pitchFamily="18" charset="0"/>
                            <a:cs typeface="Linux Libertine" panose="02000503000000000000" pitchFamily="2" charset="0"/>
                          </a:rPr>
                        </m:ctrlPr>
                      </m:sSubPr>
                      <m:e>
                        <m:r>
                          <a:rPr lang="en-US" altLang="zh-CN" sz="2800" b="0" i="1" smtClean="0">
                            <a:solidFill>
                              <a:schemeClr val="tx1"/>
                            </a:solidFill>
                            <a:latin typeface="Cambria Math" panose="02040503050406030204" pitchFamily="18" charset="0"/>
                            <a:cs typeface="Linux Libertine" panose="02000503000000000000" pitchFamily="2" charset="0"/>
                          </a:rPr>
                          <m:t>𝑥</m:t>
                        </m:r>
                      </m:e>
                      <m:sub>
                        <m:r>
                          <a:rPr lang="en-US" altLang="zh-CN" sz="2800" b="0" i="1" smtClean="0">
                            <a:solidFill>
                              <a:schemeClr val="tx1"/>
                            </a:solidFill>
                            <a:latin typeface="Cambria Math" panose="02040503050406030204" pitchFamily="18" charset="0"/>
                            <a:cs typeface="Linux Libertine" panose="02000503000000000000" pitchFamily="2" charset="0"/>
                          </a:rPr>
                          <m:t>2</m:t>
                        </m:r>
                      </m:sub>
                    </m:sSub>
                    <m:r>
                      <a:rPr lang="en-US" altLang="zh-CN" sz="2800" b="0" i="1" smtClean="0">
                        <a:solidFill>
                          <a:schemeClr val="tx1"/>
                        </a:solidFill>
                        <a:latin typeface="Cambria Math" panose="02040503050406030204" pitchFamily="18" charset="0"/>
                        <a:cs typeface="Linux Libertine" panose="02000503000000000000" pitchFamily="2" charset="0"/>
                      </a:rPr>
                      <m:t>, </m:t>
                    </m:r>
                    <m:sSub>
                      <m:sSubPr>
                        <m:ctrlPr>
                          <a:rPr lang="en-US" altLang="zh-CN" sz="2800" b="0" i="1" smtClean="0">
                            <a:solidFill>
                              <a:schemeClr val="tx1"/>
                            </a:solidFill>
                            <a:latin typeface="Cambria Math" panose="02040503050406030204" pitchFamily="18" charset="0"/>
                            <a:cs typeface="Linux Libertine" panose="02000503000000000000" pitchFamily="2" charset="0"/>
                          </a:rPr>
                        </m:ctrlPr>
                      </m:sSubPr>
                      <m:e>
                        <m:r>
                          <a:rPr lang="en-US" altLang="zh-CN" sz="2800" b="0" i="1" smtClean="0">
                            <a:solidFill>
                              <a:schemeClr val="tx1"/>
                            </a:solidFill>
                            <a:latin typeface="Cambria Math" panose="02040503050406030204" pitchFamily="18" charset="0"/>
                            <a:cs typeface="Linux Libertine" panose="02000503000000000000" pitchFamily="2" charset="0"/>
                          </a:rPr>
                          <m:t>𝑥</m:t>
                        </m:r>
                      </m:e>
                      <m:sub>
                        <m:r>
                          <a:rPr lang="en-US" altLang="zh-CN" sz="2800" b="0" i="1" smtClean="0">
                            <a:solidFill>
                              <a:schemeClr val="tx1"/>
                            </a:solidFill>
                            <a:latin typeface="Cambria Math" panose="02040503050406030204" pitchFamily="18" charset="0"/>
                            <a:cs typeface="Linux Libertine" panose="02000503000000000000" pitchFamily="2" charset="0"/>
                          </a:rPr>
                          <m:t>3</m:t>
                        </m:r>
                      </m:sub>
                    </m:sSub>
                    <m:r>
                      <a:rPr lang="en-US" altLang="zh-CN" sz="2800" b="0" i="1" smtClean="0">
                        <a:solidFill>
                          <a:schemeClr val="tx1"/>
                        </a:solidFill>
                        <a:latin typeface="Cambria Math" panose="02040503050406030204" pitchFamily="18" charset="0"/>
                        <a:cs typeface="Linux Libertine" panose="02000503000000000000" pitchFamily="2" charset="0"/>
                      </a:rPr>
                      <m:t>}</m:t>
                    </m:r>
                  </m:oMath>
                </a14:m>
                <a:r>
                  <a:rPr lang="en-US" altLang="zh-CN" sz="2800" dirty="0"/>
                  <a:t>: Any path sampled using either PT or BDPT</a:t>
                </a:r>
                <a:endParaRPr lang="zh-CN" altLang="en-US" sz="2800" dirty="0"/>
              </a:p>
            </p:txBody>
          </p:sp>
        </mc:Choice>
        <mc:Fallback xmlns="">
          <p:sp>
            <p:nvSpPr>
              <p:cNvPr id="31" name="TextBox 30">
                <a:extLst>
                  <a:ext uri="{FF2B5EF4-FFF2-40B4-BE49-F238E27FC236}">
                    <a16:creationId xmlns:a16="http://schemas.microsoft.com/office/drawing/2014/main" id="{C05824AF-B58F-C3ED-366B-9EA88100CBA4}"/>
                  </a:ext>
                </a:extLst>
              </p:cNvPr>
              <p:cNvSpPr txBox="1">
                <a:spLocks noRot="1" noChangeAspect="1" noMove="1" noResize="1" noEditPoints="1" noAdjustHandles="1" noChangeArrowheads="1" noChangeShapeType="1" noTextEdit="1"/>
              </p:cNvSpPr>
              <p:nvPr/>
            </p:nvSpPr>
            <p:spPr>
              <a:xfrm>
                <a:off x="323160" y="3255091"/>
                <a:ext cx="6096000" cy="954107"/>
              </a:xfrm>
              <a:prstGeom prst="rect">
                <a:avLst/>
              </a:prstGeom>
              <a:blipFill>
                <a:blip r:embed="rId3"/>
                <a:stretch>
                  <a:fillRect l="-2000" t="-6410" b="-179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34625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B67E8-DD8D-B8DE-85C9-25F57E34CF88}"/>
              </a:ext>
            </a:extLst>
          </p:cNvPr>
          <p:cNvSpPr>
            <a:spLocks noGrp="1"/>
          </p:cNvSpPr>
          <p:nvPr>
            <p:ph type="ctrTitle"/>
          </p:nvPr>
        </p:nvSpPr>
        <p:spPr/>
        <p:txBody>
          <a:bodyPr/>
          <a:lstStyle/>
          <a:p>
            <a:r>
              <a:rPr lang="en-US" altLang="zh-CN"/>
              <a:t>Results</a:t>
            </a:r>
            <a:endParaRPr lang="zh-CN" altLang="en-US"/>
          </a:p>
        </p:txBody>
      </p:sp>
    </p:spTree>
    <p:extLst>
      <p:ext uri="{BB962C8B-B14F-4D97-AF65-F5344CB8AC3E}">
        <p14:creationId xmlns:p14="http://schemas.microsoft.com/office/powerpoint/2010/main" val="4172264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A84E-69B4-DC1B-69E5-B5E9836BF0AE}"/>
              </a:ext>
            </a:extLst>
          </p:cNvPr>
          <p:cNvSpPr>
            <a:spLocks noGrp="1"/>
          </p:cNvSpPr>
          <p:nvPr>
            <p:ph type="title"/>
          </p:nvPr>
        </p:nvSpPr>
        <p:spPr/>
        <p:txBody>
          <a:bodyPr/>
          <a:lstStyle/>
          <a:p>
            <a:r>
              <a:rPr lang="en-US" altLang="zh-CN"/>
              <a:t>Results</a:t>
            </a:r>
            <a:endParaRPr lang="zh-CN" altLang="en-US"/>
          </a:p>
        </p:txBody>
      </p:sp>
      <p:sp>
        <p:nvSpPr>
          <p:cNvPr id="3" name="Content Placeholder 2">
            <a:extLst>
              <a:ext uri="{FF2B5EF4-FFF2-40B4-BE49-F238E27FC236}">
                <a16:creationId xmlns:a16="http://schemas.microsoft.com/office/drawing/2014/main" id="{3CD6E8BB-D7B8-2601-60BF-ED9B77C8388E}"/>
              </a:ext>
            </a:extLst>
          </p:cNvPr>
          <p:cNvSpPr>
            <a:spLocks noGrp="1"/>
          </p:cNvSpPr>
          <p:nvPr>
            <p:ph idx="4294967295"/>
          </p:nvPr>
        </p:nvSpPr>
        <p:spPr>
          <a:xfrm>
            <a:off x="0" y="1120775"/>
            <a:ext cx="4178300" cy="5056188"/>
          </a:xfrm>
        </p:spPr>
        <p:txBody>
          <a:bodyPr/>
          <a:lstStyle/>
          <a:p>
            <a:r>
              <a:rPr lang="en-US" altLang="zh-CN"/>
              <a:t>Object illuminated by an star-shaped emitter</a:t>
            </a:r>
          </a:p>
          <a:p>
            <a:endParaRPr lang="en-US" altLang="zh-CN"/>
          </a:p>
        </p:txBody>
      </p:sp>
      <p:pic>
        <p:nvPicPr>
          <p:cNvPr id="5" name="merged_output">
            <a:hlinkClick r:id="" action="ppaction://media"/>
            <a:extLst>
              <a:ext uri="{FF2B5EF4-FFF2-40B4-BE49-F238E27FC236}">
                <a16:creationId xmlns:a16="http://schemas.microsoft.com/office/drawing/2014/main" id="{25999899-AEBF-330B-1356-0E9C3675F7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75702" y="2357294"/>
            <a:ext cx="7920000" cy="2833171"/>
          </a:xfrm>
          <a:prstGeom prst="rect">
            <a:avLst/>
          </a:prstGeom>
        </p:spPr>
      </p:pic>
    </p:spTree>
    <p:extLst>
      <p:ext uri="{BB962C8B-B14F-4D97-AF65-F5344CB8AC3E}">
        <p14:creationId xmlns:p14="http://schemas.microsoft.com/office/powerpoint/2010/main" val="67390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A84E-69B4-DC1B-69E5-B5E9836BF0AE}"/>
              </a:ext>
            </a:extLst>
          </p:cNvPr>
          <p:cNvSpPr>
            <a:spLocks noGrp="1"/>
          </p:cNvSpPr>
          <p:nvPr>
            <p:ph type="title"/>
          </p:nvPr>
        </p:nvSpPr>
        <p:spPr/>
        <p:txBody>
          <a:bodyPr/>
          <a:lstStyle/>
          <a:p>
            <a:r>
              <a:rPr lang="en-US" altLang="zh-CN"/>
              <a:t>Results</a:t>
            </a:r>
            <a:endParaRPr lang="zh-CN" altLang="en-US"/>
          </a:p>
        </p:txBody>
      </p:sp>
      <p:sp>
        <p:nvSpPr>
          <p:cNvPr id="3" name="Content Placeholder 2">
            <a:extLst>
              <a:ext uri="{FF2B5EF4-FFF2-40B4-BE49-F238E27FC236}">
                <a16:creationId xmlns:a16="http://schemas.microsoft.com/office/drawing/2014/main" id="{3CD6E8BB-D7B8-2601-60BF-ED9B77C8388E}"/>
              </a:ext>
            </a:extLst>
          </p:cNvPr>
          <p:cNvSpPr>
            <a:spLocks noGrp="1"/>
          </p:cNvSpPr>
          <p:nvPr>
            <p:ph idx="4294967295"/>
          </p:nvPr>
        </p:nvSpPr>
        <p:spPr>
          <a:xfrm>
            <a:off x="0" y="1120775"/>
            <a:ext cx="4178300" cy="5056188"/>
          </a:xfrm>
        </p:spPr>
        <p:txBody>
          <a:bodyPr/>
          <a:lstStyle/>
          <a:p>
            <a:r>
              <a:rPr lang="en-US" altLang="zh-CN"/>
              <a:t>Object illuminated by an area light facing up</a:t>
            </a:r>
          </a:p>
          <a:p>
            <a:r>
              <a:rPr lang="en-US" altLang="zh-CN"/>
              <a:t>Requires BDPT</a:t>
            </a:r>
          </a:p>
        </p:txBody>
      </p:sp>
      <p:pic>
        <p:nvPicPr>
          <p:cNvPr id="4" name="merged_output">
            <a:hlinkClick r:id="" action="ppaction://media"/>
            <a:extLst>
              <a:ext uri="{FF2B5EF4-FFF2-40B4-BE49-F238E27FC236}">
                <a16:creationId xmlns:a16="http://schemas.microsoft.com/office/drawing/2014/main" id="{65AAE325-62E2-49A1-EF60-FA2A7C4665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6755" y="1927207"/>
            <a:ext cx="7920000" cy="4249756"/>
          </a:xfrm>
          <a:prstGeom prst="rect">
            <a:avLst/>
          </a:prstGeom>
        </p:spPr>
      </p:pic>
    </p:spTree>
    <p:extLst>
      <p:ext uri="{BB962C8B-B14F-4D97-AF65-F5344CB8AC3E}">
        <p14:creationId xmlns:p14="http://schemas.microsoft.com/office/powerpoint/2010/main" val="162795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B66A7-8DAF-9001-9254-BDBD78AAE323}"/>
              </a:ext>
            </a:extLst>
          </p:cNvPr>
          <p:cNvSpPr>
            <a:spLocks noGrp="1"/>
          </p:cNvSpPr>
          <p:nvPr>
            <p:ph type="title"/>
          </p:nvPr>
        </p:nvSpPr>
        <p:spPr/>
        <p:txBody>
          <a:bodyPr/>
          <a:lstStyle/>
          <a:p>
            <a:r>
              <a:rPr lang="en-US" altLang="zh-CN"/>
              <a:t>What is Differentiable Rendering?</a:t>
            </a:r>
            <a:endParaRPr lang="zh-CN" alt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535B534-B6BC-67C9-E2BA-122F83B1A8BC}"/>
                  </a:ext>
                </a:extLst>
              </p:cNvPr>
              <p:cNvSpPr txBox="1"/>
              <p:nvPr/>
            </p:nvSpPr>
            <p:spPr>
              <a:xfrm>
                <a:off x="2337192" y="4584398"/>
                <a:ext cx="112646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𝐹</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𝜃</m:t>
                      </m:r>
                      <m:r>
                        <a:rPr lang="en-US" altLang="zh-CN" sz="3200" b="0" i="1" smtClean="0">
                          <a:latin typeface="Cambria Math" panose="02040503050406030204" pitchFamily="18" charset="0"/>
                        </a:rPr>
                        <m:t>)</m:t>
                      </m:r>
                    </m:oMath>
                  </m:oMathPara>
                </a14:m>
                <a:endParaRPr lang="zh-CN" altLang="en-US" sz="3200" dirty="0"/>
              </a:p>
            </p:txBody>
          </p:sp>
        </mc:Choice>
        <mc:Fallback xmlns="">
          <p:sp>
            <p:nvSpPr>
              <p:cNvPr id="3" name="TextBox 2">
                <a:extLst>
                  <a:ext uri="{FF2B5EF4-FFF2-40B4-BE49-F238E27FC236}">
                    <a16:creationId xmlns:a16="http://schemas.microsoft.com/office/drawing/2014/main" id="{3535B534-B6BC-67C9-E2BA-122F83B1A8BC}"/>
                  </a:ext>
                </a:extLst>
              </p:cNvPr>
              <p:cNvSpPr txBox="1">
                <a:spLocks noRot="1" noChangeAspect="1" noMove="1" noResize="1" noEditPoints="1" noAdjustHandles="1" noChangeArrowheads="1" noChangeShapeType="1" noTextEdit="1"/>
              </p:cNvSpPr>
              <p:nvPr/>
            </p:nvSpPr>
            <p:spPr>
              <a:xfrm>
                <a:off x="2337192" y="4584398"/>
                <a:ext cx="1126462" cy="584775"/>
              </a:xfrm>
              <a:prstGeom prst="rect">
                <a:avLst/>
              </a:prstGeom>
              <a:blipFill>
                <a:blip r:embed="rId3"/>
                <a:stretch>
                  <a:fillRect/>
                </a:stretch>
              </a:blipFill>
            </p:spPr>
            <p:txBody>
              <a:bodyPr/>
              <a:lstStyle/>
              <a:p>
                <a:r>
                  <a:rPr lang="zh-CN" altLang="en-US">
                    <a:noFill/>
                  </a:rPr>
                  <a:t> </a:t>
                </a:r>
              </a:p>
            </p:txBody>
          </p:sp>
        </mc:Fallback>
      </mc:AlternateContent>
      <p:pic>
        <p:nvPicPr>
          <p:cNvPr id="10" name="Content Placeholder 9" descr="A group of chess pieces on a table&#10;&#10;Description automatically generated">
            <a:extLst>
              <a:ext uri="{FF2B5EF4-FFF2-40B4-BE49-F238E27FC236}">
                <a16:creationId xmlns:a16="http://schemas.microsoft.com/office/drawing/2014/main" id="{FF23C393-39B8-08F9-1AA1-B9DB2EDD30D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2601" y="1978891"/>
            <a:ext cx="5036430" cy="2518215"/>
          </a:xfrm>
        </p:spPr>
      </p:pic>
      <p:pic>
        <p:nvPicPr>
          <p:cNvPr id="12" name="Picture 11" descr="A green and purple liquid&#10;&#10;Description automatically generated with medium confidence">
            <a:extLst>
              <a:ext uri="{FF2B5EF4-FFF2-40B4-BE49-F238E27FC236}">
                <a16:creationId xmlns:a16="http://schemas.microsoft.com/office/drawing/2014/main" id="{019177F8-7A88-D05B-173A-76B739B4C4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474" y="1978891"/>
            <a:ext cx="5036429" cy="2518215"/>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209BD5A-09B9-75C9-2DEE-04E0008F8932}"/>
                  </a:ext>
                </a:extLst>
              </p:cNvPr>
              <p:cNvSpPr txBox="1"/>
              <p:nvPr/>
            </p:nvSpPr>
            <p:spPr>
              <a:xfrm>
                <a:off x="8500719" y="4497106"/>
                <a:ext cx="1354089" cy="10303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CN" sz="3200" b="0" i="1" smtClean="0">
                              <a:latin typeface="Cambria Math" panose="02040503050406030204" pitchFamily="18" charset="0"/>
                            </a:rPr>
                          </m:ctrlPr>
                        </m:fPr>
                        <m:num>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𝐹</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𝜃</m:t>
                          </m:r>
                          <m:r>
                            <a:rPr lang="en-US" altLang="zh-CN" sz="3200" b="0" i="1" smtClean="0">
                              <a:latin typeface="Cambria Math" panose="02040503050406030204" pitchFamily="18" charset="0"/>
                            </a:rPr>
                            <m:t>)</m:t>
                          </m:r>
                        </m:num>
                        <m:den>
                          <m:r>
                            <a:rPr lang="en-US" altLang="zh-CN" sz="3200" b="0" i="1" smtClean="0">
                              <a:latin typeface="Cambria Math" panose="02040503050406030204" pitchFamily="18" charset="0"/>
                            </a:rPr>
                            <m:t>𝜕𝜃</m:t>
                          </m:r>
                        </m:den>
                      </m:f>
                    </m:oMath>
                  </m:oMathPara>
                </a14:m>
                <a:endParaRPr lang="zh-CN" altLang="en-US" sz="3200" dirty="0"/>
              </a:p>
            </p:txBody>
          </p:sp>
        </mc:Choice>
        <mc:Fallback xmlns="">
          <p:sp>
            <p:nvSpPr>
              <p:cNvPr id="16" name="TextBox 15">
                <a:extLst>
                  <a:ext uri="{FF2B5EF4-FFF2-40B4-BE49-F238E27FC236}">
                    <a16:creationId xmlns:a16="http://schemas.microsoft.com/office/drawing/2014/main" id="{1209BD5A-09B9-75C9-2DEE-04E0008F8932}"/>
                  </a:ext>
                </a:extLst>
              </p:cNvPr>
              <p:cNvSpPr txBox="1">
                <a:spLocks noRot="1" noChangeAspect="1" noMove="1" noResize="1" noEditPoints="1" noAdjustHandles="1" noChangeArrowheads="1" noChangeShapeType="1" noTextEdit="1"/>
              </p:cNvSpPr>
              <p:nvPr/>
            </p:nvSpPr>
            <p:spPr>
              <a:xfrm>
                <a:off x="8500719" y="4497106"/>
                <a:ext cx="1354089" cy="1030347"/>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6728107C-CADE-21BB-D09D-42D6F1C4F055}"/>
                  </a:ext>
                </a:extLst>
              </p:cNvPr>
              <p:cNvSpPr txBox="1">
                <a:spLocks/>
              </p:cNvSpPr>
              <p:nvPr/>
            </p:nvSpPr>
            <p:spPr>
              <a:xfrm>
                <a:off x="247291" y="5629672"/>
                <a:ext cx="10424832" cy="47399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 xmlns:m="http://schemas.openxmlformats.org/officeDocument/2006/math">
                    <m:r>
                      <a:rPr lang="en-US" altLang="zh-CN" sz="2800" b="0" i="1" smtClean="0">
                        <a:latin typeface="Cambria Math" panose="02040503050406030204" pitchFamily="18" charset="0"/>
                      </a:rPr>
                      <m:t>𝜃</m:t>
                    </m:r>
                  </m:oMath>
                </a14:m>
                <a:r>
                  <a:rPr lang="zh-CN" altLang="en-US" dirty="0"/>
                  <a:t> </a:t>
                </a:r>
                <a:r>
                  <a:rPr lang="en-US" altLang="zh-CN" dirty="0"/>
                  <a:t>can </a:t>
                </a:r>
                <a:r>
                  <a:rPr lang="en-US" altLang="zh-CN"/>
                  <a:t>be any scene parameter object </a:t>
                </a:r>
                <a:r>
                  <a:rPr lang="en-US" altLang="zh-CN" dirty="0"/>
                  <a:t>position, light intensity, object material, … </a:t>
                </a:r>
                <a:endParaRPr lang="zh-CN" altLang="en-US" dirty="0"/>
              </a:p>
            </p:txBody>
          </p:sp>
        </mc:Choice>
        <mc:Fallback xmlns="">
          <p:sp>
            <p:nvSpPr>
              <p:cNvPr id="17" name="Content Placeholder 2">
                <a:extLst>
                  <a:ext uri="{FF2B5EF4-FFF2-40B4-BE49-F238E27FC236}">
                    <a16:creationId xmlns:a16="http://schemas.microsoft.com/office/drawing/2014/main" id="{6728107C-CADE-21BB-D09D-42D6F1C4F055}"/>
                  </a:ext>
                </a:extLst>
              </p:cNvPr>
              <p:cNvSpPr txBox="1">
                <a:spLocks noRot="1" noChangeAspect="1" noMove="1" noResize="1" noEditPoints="1" noAdjustHandles="1" noChangeArrowheads="1" noChangeShapeType="1" noTextEdit="1"/>
              </p:cNvSpPr>
              <p:nvPr/>
            </p:nvSpPr>
            <p:spPr>
              <a:xfrm>
                <a:off x="247291" y="5629672"/>
                <a:ext cx="10424832" cy="473995"/>
              </a:xfrm>
              <a:prstGeom prst="rect">
                <a:avLst/>
              </a:prstGeom>
              <a:blipFill>
                <a:blip r:embed="rId7"/>
                <a:stretch>
                  <a:fillRect l="-58" t="-28571"/>
                </a:stretch>
              </a:blipFill>
            </p:spPr>
            <p:txBody>
              <a:bodyPr/>
              <a:lstStyle/>
              <a:p>
                <a:r>
                  <a:rPr lang="zh-CN" altLang="en-US">
                    <a:noFill/>
                  </a:rPr>
                  <a:t> </a:t>
                </a:r>
              </a:p>
            </p:txBody>
          </p:sp>
        </mc:Fallback>
      </mc:AlternateContent>
      <p:sp>
        <p:nvSpPr>
          <p:cNvPr id="4" name="TextBox 3">
            <a:extLst>
              <a:ext uri="{FF2B5EF4-FFF2-40B4-BE49-F238E27FC236}">
                <a16:creationId xmlns:a16="http://schemas.microsoft.com/office/drawing/2014/main" id="{9D8E2127-72D1-3433-B5B9-637F8F6314B3}"/>
              </a:ext>
            </a:extLst>
          </p:cNvPr>
          <p:cNvSpPr txBox="1"/>
          <p:nvPr/>
        </p:nvSpPr>
        <p:spPr>
          <a:xfrm>
            <a:off x="1488818" y="1555720"/>
            <a:ext cx="2823209" cy="461665"/>
          </a:xfrm>
          <a:prstGeom prst="rect">
            <a:avLst/>
          </a:prstGeom>
          <a:noFill/>
        </p:spPr>
        <p:txBody>
          <a:bodyPr wrap="none" rtlCol="0">
            <a:spAutoFit/>
          </a:bodyPr>
          <a:lstStyle/>
          <a:p>
            <a:r>
              <a:rPr lang="en-US" altLang="zh-CN" sz="2400">
                <a:latin typeface="Arial" panose="020B0604020202020204" pitchFamily="34" charset="0"/>
                <a:cs typeface="Arial" panose="020B0604020202020204" pitchFamily="34" charset="0"/>
              </a:rPr>
              <a:t>Forward Rendering</a:t>
            </a:r>
            <a:endParaRPr lang="zh-CN" altLang="en-US" sz="24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7F25A55-4536-11C9-AC0A-B4399D649427}"/>
              </a:ext>
            </a:extLst>
          </p:cNvPr>
          <p:cNvSpPr txBox="1"/>
          <p:nvPr/>
        </p:nvSpPr>
        <p:spPr>
          <a:xfrm>
            <a:off x="7423830" y="1567727"/>
            <a:ext cx="3503716" cy="461665"/>
          </a:xfrm>
          <a:prstGeom prst="rect">
            <a:avLst/>
          </a:prstGeom>
          <a:noFill/>
        </p:spPr>
        <p:txBody>
          <a:bodyPr wrap="none" rtlCol="0">
            <a:spAutoFit/>
          </a:bodyPr>
          <a:lstStyle/>
          <a:p>
            <a:r>
              <a:rPr lang="en-US" altLang="zh-CN" sz="2400">
                <a:latin typeface="Arial" panose="020B0604020202020204" pitchFamily="34" charset="0"/>
                <a:cs typeface="Arial" panose="020B0604020202020204" pitchFamily="34" charset="0"/>
              </a:rPr>
              <a:t>Differentiable Rendering</a:t>
            </a:r>
            <a:endParaRPr lang="zh-CN" alt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872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A84E-69B4-DC1B-69E5-B5E9836BF0AE}"/>
              </a:ext>
            </a:extLst>
          </p:cNvPr>
          <p:cNvSpPr>
            <a:spLocks noGrp="1"/>
          </p:cNvSpPr>
          <p:nvPr>
            <p:ph type="title"/>
          </p:nvPr>
        </p:nvSpPr>
        <p:spPr/>
        <p:txBody>
          <a:bodyPr/>
          <a:lstStyle/>
          <a:p>
            <a:r>
              <a:rPr lang="en-US" altLang="zh-CN"/>
              <a:t>Results</a:t>
            </a:r>
            <a:endParaRPr lang="zh-CN" altLang="en-US"/>
          </a:p>
        </p:txBody>
      </p:sp>
      <p:sp>
        <p:nvSpPr>
          <p:cNvPr id="3" name="Content Placeholder 2">
            <a:extLst>
              <a:ext uri="{FF2B5EF4-FFF2-40B4-BE49-F238E27FC236}">
                <a16:creationId xmlns:a16="http://schemas.microsoft.com/office/drawing/2014/main" id="{3CD6E8BB-D7B8-2601-60BF-ED9B77C8388E}"/>
              </a:ext>
            </a:extLst>
          </p:cNvPr>
          <p:cNvSpPr>
            <a:spLocks noGrp="1"/>
          </p:cNvSpPr>
          <p:nvPr>
            <p:ph idx="4294967295"/>
          </p:nvPr>
        </p:nvSpPr>
        <p:spPr>
          <a:xfrm>
            <a:off x="0" y="1120775"/>
            <a:ext cx="4178300" cy="5056188"/>
          </a:xfrm>
        </p:spPr>
        <p:txBody>
          <a:bodyPr/>
          <a:lstStyle/>
          <a:p>
            <a:r>
              <a:rPr lang="en-US" altLang="zh-CN"/>
              <a:t>Object in smooth glass illuminated by an area light</a:t>
            </a:r>
          </a:p>
          <a:p>
            <a:r>
              <a:rPr lang="en-US" altLang="zh-CN"/>
              <a:t>Involves specular reflection</a:t>
            </a:r>
            <a:endParaRPr lang="zh-CN" altLang="en-US"/>
          </a:p>
        </p:txBody>
      </p:sp>
      <p:pic>
        <p:nvPicPr>
          <p:cNvPr id="9" name="output_comparison">
            <a:hlinkClick r:id="" action="ppaction://media"/>
            <a:extLst>
              <a:ext uri="{FF2B5EF4-FFF2-40B4-BE49-F238E27FC236}">
                <a16:creationId xmlns:a16="http://schemas.microsoft.com/office/drawing/2014/main" id="{BE85D4A5-B080-F6FB-E748-7ED981F3BC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73300" y="1927207"/>
            <a:ext cx="7920000" cy="4249756"/>
          </a:xfrm>
          <a:prstGeom prst="rect">
            <a:avLst/>
          </a:prstGeom>
        </p:spPr>
      </p:pic>
    </p:spTree>
    <p:extLst>
      <p:ext uri="{BB962C8B-B14F-4D97-AF65-F5344CB8AC3E}">
        <p14:creationId xmlns:p14="http://schemas.microsoft.com/office/powerpoint/2010/main" val="379034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A84E-69B4-DC1B-69E5-B5E9836BF0AE}"/>
              </a:ext>
            </a:extLst>
          </p:cNvPr>
          <p:cNvSpPr>
            <a:spLocks noGrp="1"/>
          </p:cNvSpPr>
          <p:nvPr>
            <p:ph type="title"/>
          </p:nvPr>
        </p:nvSpPr>
        <p:spPr/>
        <p:txBody>
          <a:bodyPr/>
          <a:lstStyle/>
          <a:p>
            <a:r>
              <a:rPr lang="en-US" altLang="zh-CN"/>
              <a:t>Results</a:t>
            </a:r>
            <a:endParaRPr lang="zh-CN" altLang="en-US"/>
          </a:p>
        </p:txBody>
      </p:sp>
      <p:sp>
        <p:nvSpPr>
          <p:cNvPr id="3" name="Content Placeholder 2">
            <a:extLst>
              <a:ext uri="{FF2B5EF4-FFF2-40B4-BE49-F238E27FC236}">
                <a16:creationId xmlns:a16="http://schemas.microsoft.com/office/drawing/2014/main" id="{3CD6E8BB-D7B8-2601-60BF-ED9B77C8388E}"/>
              </a:ext>
            </a:extLst>
          </p:cNvPr>
          <p:cNvSpPr>
            <a:spLocks noGrp="1"/>
          </p:cNvSpPr>
          <p:nvPr>
            <p:ph idx="4294967295"/>
          </p:nvPr>
        </p:nvSpPr>
        <p:spPr>
          <a:xfrm>
            <a:off x="0" y="1120775"/>
            <a:ext cx="4178300" cy="5056188"/>
          </a:xfrm>
        </p:spPr>
        <p:txBody>
          <a:bodyPr/>
          <a:lstStyle/>
          <a:p>
            <a:r>
              <a:rPr lang="en-US" altLang="zh-CN"/>
              <a:t>Object illuminated by a lamp with specular glass lightbulb</a:t>
            </a:r>
          </a:p>
          <a:p>
            <a:r>
              <a:rPr lang="en-US" altLang="zh-CN"/>
              <a:t>Requires BDPT</a:t>
            </a:r>
          </a:p>
          <a:p>
            <a:r>
              <a:rPr lang="en-US" altLang="zh-CN"/>
              <a:t>Involves specular reflection</a:t>
            </a:r>
            <a:endParaRPr lang="zh-CN" altLang="en-US"/>
          </a:p>
        </p:txBody>
      </p:sp>
      <p:pic>
        <p:nvPicPr>
          <p:cNvPr id="5" name="Picture 4" descr="A lamp and a small head&#10;&#10;Description automatically generated with medium confidence">
            <a:extLst>
              <a:ext uri="{FF2B5EF4-FFF2-40B4-BE49-F238E27FC236}">
                <a16:creationId xmlns:a16="http://schemas.microsoft.com/office/drawing/2014/main" id="{BF3202A5-285B-F540-6673-448CC85A45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3446" y="744681"/>
            <a:ext cx="2251363" cy="2251363"/>
          </a:xfrm>
          <a:prstGeom prst="rect">
            <a:avLst/>
          </a:prstGeom>
        </p:spPr>
      </p:pic>
      <p:pic>
        <p:nvPicPr>
          <p:cNvPr id="7" name="Picture 6" descr="A light fixture with a square light&#10;&#10;Description automatically generated">
            <a:extLst>
              <a:ext uri="{FF2B5EF4-FFF2-40B4-BE49-F238E27FC236}">
                <a16:creationId xmlns:a16="http://schemas.microsoft.com/office/drawing/2014/main" id="{6E262516-0922-8061-308A-675E50E4BE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5501" y="744681"/>
            <a:ext cx="1333499" cy="1333499"/>
          </a:xfrm>
          <a:prstGeom prst="rect">
            <a:avLst/>
          </a:prstGeom>
        </p:spPr>
      </p:pic>
      <p:sp>
        <p:nvSpPr>
          <p:cNvPr id="8" name="Rectangle 7">
            <a:extLst>
              <a:ext uri="{FF2B5EF4-FFF2-40B4-BE49-F238E27FC236}">
                <a16:creationId xmlns:a16="http://schemas.microsoft.com/office/drawing/2014/main" id="{772D73E6-00E5-E924-8F33-C1D0DF7C5633}"/>
              </a:ext>
            </a:extLst>
          </p:cNvPr>
          <p:cNvSpPr/>
          <p:nvPr/>
        </p:nvSpPr>
        <p:spPr>
          <a:xfrm>
            <a:off x="5916000" y="1251979"/>
            <a:ext cx="360000" cy="360000"/>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a:extLst>
              <a:ext uri="{FF2B5EF4-FFF2-40B4-BE49-F238E27FC236}">
                <a16:creationId xmlns:a16="http://schemas.microsoft.com/office/drawing/2014/main" id="{5A4A20A4-D412-E74C-8604-BA90AB097976}"/>
              </a:ext>
            </a:extLst>
          </p:cNvPr>
          <p:cNvSpPr/>
          <p:nvPr/>
        </p:nvSpPr>
        <p:spPr>
          <a:xfrm>
            <a:off x="7535392" y="744680"/>
            <a:ext cx="1333498" cy="1333499"/>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Straight Connector 11">
            <a:extLst>
              <a:ext uri="{FF2B5EF4-FFF2-40B4-BE49-F238E27FC236}">
                <a16:creationId xmlns:a16="http://schemas.microsoft.com/office/drawing/2014/main" id="{0BDADCCC-6845-7CBD-2223-59FAE9C35180}"/>
              </a:ext>
            </a:extLst>
          </p:cNvPr>
          <p:cNvCxnSpPr/>
          <p:nvPr/>
        </p:nvCxnSpPr>
        <p:spPr>
          <a:xfrm flipV="1">
            <a:off x="6276000" y="744680"/>
            <a:ext cx="1259391" cy="50729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0AA324-DD7B-31DF-243E-81689515DA3E}"/>
              </a:ext>
            </a:extLst>
          </p:cNvPr>
          <p:cNvCxnSpPr/>
          <p:nvPr/>
        </p:nvCxnSpPr>
        <p:spPr>
          <a:xfrm>
            <a:off x="6276000" y="1611979"/>
            <a:ext cx="1259282" cy="4662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5" name="output_merged">
            <a:hlinkClick r:id="" action="ppaction://media"/>
            <a:extLst>
              <a:ext uri="{FF2B5EF4-FFF2-40B4-BE49-F238E27FC236}">
                <a16:creationId xmlns:a16="http://schemas.microsoft.com/office/drawing/2014/main" id="{86981AFE-87B3-D0E5-0AF5-2D6567ADD13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24708" y="3298767"/>
            <a:ext cx="7920000" cy="2833171"/>
          </a:xfrm>
          <a:prstGeom prst="rect">
            <a:avLst/>
          </a:prstGeom>
        </p:spPr>
      </p:pic>
    </p:spTree>
    <p:extLst>
      <p:ext uri="{BB962C8B-B14F-4D97-AF65-F5344CB8AC3E}">
        <p14:creationId xmlns:p14="http://schemas.microsoft.com/office/powerpoint/2010/main" val="270480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0532B-684F-782F-D6D3-F0565D13DE61}"/>
              </a:ext>
            </a:extLst>
          </p:cNvPr>
          <p:cNvSpPr>
            <a:spLocks noGrp="1"/>
          </p:cNvSpPr>
          <p:nvPr>
            <p:ph type="title"/>
          </p:nvPr>
        </p:nvSpPr>
        <p:spPr/>
        <p:txBody>
          <a:bodyPr/>
          <a:lstStyle/>
          <a:p>
            <a:r>
              <a:rPr lang="en-US" altLang="zh-CN"/>
              <a:t>Limitations &amp; Future Works</a:t>
            </a:r>
            <a:endParaRPr lang="zh-CN" altLang="en-US"/>
          </a:p>
        </p:txBody>
      </p:sp>
      <p:sp>
        <p:nvSpPr>
          <p:cNvPr id="3" name="Content Placeholder 2">
            <a:extLst>
              <a:ext uri="{FF2B5EF4-FFF2-40B4-BE49-F238E27FC236}">
                <a16:creationId xmlns:a16="http://schemas.microsoft.com/office/drawing/2014/main" id="{D01F55D8-A55E-92E8-83AE-022D40AD6321}"/>
              </a:ext>
            </a:extLst>
          </p:cNvPr>
          <p:cNvSpPr>
            <a:spLocks noGrp="1"/>
          </p:cNvSpPr>
          <p:nvPr>
            <p:ph idx="1"/>
          </p:nvPr>
        </p:nvSpPr>
        <p:spPr/>
        <p:txBody>
          <a:bodyPr/>
          <a:lstStyle/>
          <a:p>
            <a:r>
              <a:rPr lang="en-US" altLang="zh-CN"/>
              <a:t>Expand to consider volumetric light transport.</a:t>
            </a:r>
          </a:p>
          <a:p>
            <a:r>
              <a:rPr lang="en-US" altLang="zh-CN"/>
              <a:t>Improve efficiency with advanced light path sampling techniques.</a:t>
            </a:r>
          </a:p>
          <a:p>
            <a:r>
              <a:rPr lang="en-US" altLang="zh-CN"/>
              <a:t>Investigate reparametrization for implicit geometries.</a:t>
            </a:r>
            <a:endParaRPr lang="zh-CN" altLang="en-US"/>
          </a:p>
        </p:txBody>
      </p:sp>
    </p:spTree>
    <p:extLst>
      <p:ext uri="{BB962C8B-B14F-4D97-AF65-F5344CB8AC3E}">
        <p14:creationId xmlns:p14="http://schemas.microsoft.com/office/powerpoint/2010/main" val="1614683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EC5D-BF78-BF24-475D-371394F5181C}"/>
              </a:ext>
            </a:extLst>
          </p:cNvPr>
          <p:cNvSpPr>
            <a:spLocks noGrp="1"/>
          </p:cNvSpPr>
          <p:nvPr>
            <p:ph type="title"/>
          </p:nvPr>
        </p:nvSpPr>
        <p:spPr/>
        <p:txBody>
          <a:bodyPr/>
          <a:lstStyle/>
          <a:p>
            <a:r>
              <a:rPr lang="en-US" altLang="zh-CN"/>
              <a:t>Conclusion</a:t>
            </a:r>
            <a:endParaRPr lang="zh-CN" altLang="en-US"/>
          </a:p>
        </p:txBody>
      </p:sp>
      <p:sp>
        <p:nvSpPr>
          <p:cNvPr id="3" name="Content Placeholder 2">
            <a:extLst>
              <a:ext uri="{FF2B5EF4-FFF2-40B4-BE49-F238E27FC236}">
                <a16:creationId xmlns:a16="http://schemas.microsoft.com/office/drawing/2014/main" id="{5D76AE53-5374-003A-F0D1-43BF211B822E}"/>
              </a:ext>
            </a:extLst>
          </p:cNvPr>
          <p:cNvSpPr>
            <a:spLocks noGrp="1"/>
          </p:cNvSpPr>
          <p:nvPr>
            <p:ph idx="1"/>
          </p:nvPr>
        </p:nvSpPr>
        <p:spPr/>
        <p:txBody>
          <a:bodyPr/>
          <a:lstStyle/>
          <a:p>
            <a:r>
              <a:rPr lang="en-US" altLang="zh-CN"/>
              <a:t>In this paper, we:</a:t>
            </a:r>
          </a:p>
          <a:p>
            <a:r>
              <a:rPr lang="en-US" altLang="zh-CN"/>
              <a:t>Formulated reparameterized differential path integrals.</a:t>
            </a:r>
          </a:p>
          <a:p>
            <a:r>
              <a:rPr lang="en-US" altLang="zh-CN"/>
              <a:t>Enabled advanced Monte Carlo estimators without explicit discontinuity handling.</a:t>
            </a:r>
          </a:p>
          <a:p>
            <a:r>
              <a:rPr lang="en-US" altLang="zh-CN"/>
              <a:t>Validated with rendering and inverse rendering tests.</a:t>
            </a:r>
            <a:endParaRPr lang="zh-CN" altLang="en-US"/>
          </a:p>
        </p:txBody>
      </p:sp>
    </p:spTree>
    <p:extLst>
      <p:ext uri="{BB962C8B-B14F-4D97-AF65-F5344CB8AC3E}">
        <p14:creationId xmlns:p14="http://schemas.microsoft.com/office/powerpoint/2010/main" val="3022225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A5ED-6C77-08E7-3EDB-056EB51374A7}"/>
              </a:ext>
            </a:extLst>
          </p:cNvPr>
          <p:cNvSpPr>
            <a:spLocks noGrp="1"/>
          </p:cNvSpPr>
          <p:nvPr>
            <p:ph type="title"/>
          </p:nvPr>
        </p:nvSpPr>
        <p:spPr/>
        <p:txBody>
          <a:bodyPr/>
          <a:lstStyle/>
          <a:p>
            <a:r>
              <a:rPr lang="en-US" altLang="zh-CN"/>
              <a:t>Acknowledgements</a:t>
            </a:r>
            <a:endParaRPr lang="zh-CN" altLang="en-US"/>
          </a:p>
        </p:txBody>
      </p:sp>
      <p:sp>
        <p:nvSpPr>
          <p:cNvPr id="3" name="Content Placeholder 2">
            <a:extLst>
              <a:ext uri="{FF2B5EF4-FFF2-40B4-BE49-F238E27FC236}">
                <a16:creationId xmlns:a16="http://schemas.microsoft.com/office/drawing/2014/main" id="{61BCE69D-E569-55A1-8BFF-8EBB1B0436AE}"/>
              </a:ext>
            </a:extLst>
          </p:cNvPr>
          <p:cNvSpPr>
            <a:spLocks noGrp="1"/>
          </p:cNvSpPr>
          <p:nvPr>
            <p:ph idx="1"/>
          </p:nvPr>
        </p:nvSpPr>
        <p:spPr/>
        <p:txBody>
          <a:bodyPr>
            <a:normAutofit/>
          </a:bodyPr>
          <a:lstStyle/>
          <a:p>
            <a:r>
              <a:rPr lang="en-US" altLang="zh-CN"/>
              <a:t>Funding: NSF grants 1900927 and 2105806</a:t>
            </a:r>
          </a:p>
          <a:p>
            <a:r>
              <a:rPr lang="en-US" altLang="zh-CN"/>
              <a:t>We thank Guangyan Cai,Wesley Chang, Cheng Zhang for proofreading and all the anonymous reviewers who helped improve this paper.</a:t>
            </a:r>
          </a:p>
          <a:p>
            <a:r>
              <a:rPr lang="en-US" altLang="zh-CN"/>
              <a:t>Project Page: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9FDDDFC0-DBF8-F376-4366-53F4A38A4656}"/>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523648" y="2152196"/>
            <a:ext cx="4480560" cy="4480560"/>
          </a:xfrm>
          <a:prstGeom prst="rect">
            <a:avLst/>
          </a:prstGeom>
        </p:spPr>
      </p:pic>
    </p:spTree>
    <p:extLst>
      <p:ext uri="{BB962C8B-B14F-4D97-AF65-F5344CB8AC3E}">
        <p14:creationId xmlns:p14="http://schemas.microsoft.com/office/powerpoint/2010/main" val="1196415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50D2-BA62-9B98-823D-A8D542DA33B9}"/>
              </a:ext>
            </a:extLst>
          </p:cNvPr>
          <p:cNvSpPr>
            <a:spLocks noGrp="1"/>
          </p:cNvSpPr>
          <p:nvPr>
            <p:ph type="title"/>
          </p:nvPr>
        </p:nvSpPr>
        <p:spPr/>
        <p:txBody>
          <a:bodyPr/>
          <a:lstStyle/>
          <a:p>
            <a:r>
              <a:rPr lang="en-US" altLang="zh-CN" dirty="0"/>
              <a:t>Why Differentiable Rendering</a:t>
            </a:r>
            <a:endParaRPr lang="zh-CN" altLang="en-US" dirty="0"/>
          </a:p>
        </p:txBody>
      </p:sp>
      <p:sp>
        <p:nvSpPr>
          <p:cNvPr id="3" name="Content Placeholder 2">
            <a:extLst>
              <a:ext uri="{FF2B5EF4-FFF2-40B4-BE49-F238E27FC236}">
                <a16:creationId xmlns:a16="http://schemas.microsoft.com/office/drawing/2014/main" id="{F781642A-71AE-8F51-0463-C3247A43952A}"/>
              </a:ext>
            </a:extLst>
          </p:cNvPr>
          <p:cNvSpPr>
            <a:spLocks noGrp="1"/>
          </p:cNvSpPr>
          <p:nvPr>
            <p:ph idx="1"/>
          </p:nvPr>
        </p:nvSpPr>
        <p:spPr/>
        <p:txBody>
          <a:bodyPr/>
          <a:lstStyle/>
          <a:p>
            <a:r>
              <a:rPr lang="en-US" altLang="zh-CN" dirty="0"/>
              <a:t>Gradient from light transport allows many applications: </a:t>
            </a:r>
          </a:p>
          <a:p>
            <a:pPr lvl="1"/>
            <a:r>
              <a:rPr lang="en-US" altLang="zh-CN" dirty="0"/>
              <a:t>Gradient-based optimization</a:t>
            </a:r>
          </a:p>
          <a:p>
            <a:pPr lvl="1"/>
            <a:r>
              <a:rPr lang="en-US" altLang="zh-CN" dirty="0"/>
              <a:t>Integrating physics into probabilistic-inferences and </a:t>
            </a:r>
            <a:r>
              <a:rPr lang="en-US" altLang="zh-CN"/>
              <a:t>deep learning</a:t>
            </a:r>
            <a:endParaRPr lang="en-US" altLang="zh-CN" dirty="0"/>
          </a:p>
        </p:txBody>
      </p:sp>
      <p:pic>
        <p:nvPicPr>
          <p:cNvPr id="5" name="Picture 4" descr="A diagram of a function&#10;&#10;Description automatically generated with medium confidence">
            <a:extLst>
              <a:ext uri="{FF2B5EF4-FFF2-40B4-BE49-F238E27FC236}">
                <a16:creationId xmlns:a16="http://schemas.microsoft.com/office/drawing/2014/main" id="{6D9E4D75-B324-8B4B-3236-85B4195E7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152" y="2947941"/>
            <a:ext cx="9779267" cy="2503906"/>
          </a:xfrm>
          <a:prstGeom prst="rect">
            <a:avLst/>
          </a:prstGeom>
        </p:spPr>
      </p:pic>
      <p:sp>
        <p:nvSpPr>
          <p:cNvPr id="4" name="TextBox 3">
            <a:extLst>
              <a:ext uri="{FF2B5EF4-FFF2-40B4-BE49-F238E27FC236}">
                <a16:creationId xmlns:a16="http://schemas.microsoft.com/office/drawing/2014/main" id="{1C2C6320-13D8-FE60-E61E-4E269FEF7C53}"/>
              </a:ext>
            </a:extLst>
          </p:cNvPr>
          <p:cNvSpPr txBox="1"/>
          <p:nvPr/>
        </p:nvSpPr>
        <p:spPr>
          <a:xfrm>
            <a:off x="7025812" y="5864857"/>
            <a:ext cx="4616893" cy="830997"/>
          </a:xfrm>
          <a:prstGeom prst="rect">
            <a:avLst/>
          </a:prstGeom>
          <a:noFill/>
        </p:spPr>
        <p:txBody>
          <a:bodyPr wrap="square" rtlCol="0">
            <a:spAutoFit/>
          </a:bodyPr>
          <a:lstStyle/>
          <a:p>
            <a:r>
              <a:rPr lang="en-US" altLang="zh-CN" sz="1600" i="1" dirty="0"/>
              <a:t>Image from: Physics-Based Differentiable Rendering</a:t>
            </a:r>
          </a:p>
          <a:p>
            <a:r>
              <a:rPr lang="en-US" altLang="zh-CN" sz="1600" i="1" dirty="0"/>
              <a:t>A Comprehensive Introduction,</a:t>
            </a:r>
          </a:p>
          <a:p>
            <a:r>
              <a:rPr lang="en-US" altLang="zh-CN" sz="1600" i="1" dirty="0"/>
              <a:t>By Wenzel Jakob, Tzu-</a:t>
            </a:r>
            <a:r>
              <a:rPr lang="en-US" altLang="zh-CN" sz="1600" i="1" dirty="0" err="1"/>
              <a:t>mao</a:t>
            </a:r>
            <a:r>
              <a:rPr lang="en-US" altLang="zh-CN" sz="1600" i="1" dirty="0"/>
              <a:t> Li, Shuang Zhao.</a:t>
            </a:r>
            <a:endParaRPr lang="zh-CN" altLang="en-US" sz="1600" i="1" dirty="0"/>
          </a:p>
        </p:txBody>
      </p:sp>
    </p:spTree>
    <p:extLst>
      <p:ext uri="{BB962C8B-B14F-4D97-AF65-F5344CB8AC3E}">
        <p14:creationId xmlns:p14="http://schemas.microsoft.com/office/powerpoint/2010/main" val="1426517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92CCF-252F-7EB0-46D9-621A24C36FC0}"/>
              </a:ext>
            </a:extLst>
          </p:cNvPr>
          <p:cNvSpPr>
            <a:spLocks noGrp="1"/>
          </p:cNvSpPr>
          <p:nvPr>
            <p:ph type="title"/>
          </p:nvPr>
        </p:nvSpPr>
        <p:spPr/>
        <p:txBody>
          <a:bodyPr/>
          <a:lstStyle/>
          <a:p>
            <a:r>
              <a:rPr lang="en-US" altLang="zh-CN"/>
              <a:t>Challenges</a:t>
            </a:r>
            <a:endParaRPr lang="zh-CN" altLang="en-US"/>
          </a:p>
        </p:txBody>
      </p:sp>
      <p:sp>
        <p:nvSpPr>
          <p:cNvPr id="3" name="Content Placeholder 2">
            <a:extLst>
              <a:ext uri="{FF2B5EF4-FFF2-40B4-BE49-F238E27FC236}">
                <a16:creationId xmlns:a16="http://schemas.microsoft.com/office/drawing/2014/main" id="{C794B881-896E-6907-AD3D-643880DF4994}"/>
              </a:ext>
            </a:extLst>
          </p:cNvPr>
          <p:cNvSpPr>
            <a:spLocks noGrp="1"/>
          </p:cNvSpPr>
          <p:nvPr>
            <p:ph idx="1"/>
          </p:nvPr>
        </p:nvSpPr>
        <p:spPr>
          <a:xfrm>
            <a:off x="247291" y="1121434"/>
            <a:ext cx="6194149" cy="5055529"/>
          </a:xfrm>
        </p:spPr>
        <p:txBody>
          <a:bodyPr/>
          <a:lstStyle/>
          <a:p>
            <a:endParaRPr lang="en-US" altLang="zh-CN" dirty="0"/>
          </a:p>
          <a:p>
            <a:r>
              <a:rPr lang="en-US" altLang="zh-CN" dirty="0"/>
              <a:t>Differentiating with respect to scene geometry requires handling  discontinuities.</a:t>
            </a:r>
          </a:p>
          <a:p>
            <a:endParaRPr lang="en-US" altLang="zh-CN" dirty="0"/>
          </a:p>
          <a:p>
            <a:r>
              <a:rPr lang="en-US" altLang="zh-CN" dirty="0"/>
              <a:t>Discontinuities can be hard to detect/sample</a:t>
            </a:r>
          </a:p>
          <a:p>
            <a:endParaRPr lang="en-US" altLang="zh-CN" dirty="0"/>
          </a:p>
        </p:txBody>
      </p:sp>
      <p:grpSp>
        <p:nvGrpSpPr>
          <p:cNvPr id="11" name="Group 10">
            <a:extLst>
              <a:ext uri="{FF2B5EF4-FFF2-40B4-BE49-F238E27FC236}">
                <a16:creationId xmlns:a16="http://schemas.microsoft.com/office/drawing/2014/main" id="{988F4588-5CC7-0103-54AA-207D63C1A76D}"/>
              </a:ext>
            </a:extLst>
          </p:cNvPr>
          <p:cNvGrpSpPr/>
          <p:nvPr/>
        </p:nvGrpSpPr>
        <p:grpSpPr>
          <a:xfrm>
            <a:off x="6708859" y="1309198"/>
            <a:ext cx="4680000" cy="4680000"/>
            <a:chOff x="3163019" y="496019"/>
            <a:chExt cx="5865962" cy="5865962"/>
          </a:xfrm>
        </p:grpSpPr>
        <p:pic>
          <p:nvPicPr>
            <p:cNvPr id="8" name="Picture 2">
              <a:extLst>
                <a:ext uri="{FF2B5EF4-FFF2-40B4-BE49-F238E27FC236}">
                  <a16:creationId xmlns:a16="http://schemas.microsoft.com/office/drawing/2014/main" id="{D10EA765-3641-71CA-2E75-F664903F6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019" y="496019"/>
              <a:ext cx="5865962" cy="5865962"/>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Shape 8">
              <a:extLst>
                <a:ext uri="{FF2B5EF4-FFF2-40B4-BE49-F238E27FC236}">
                  <a16:creationId xmlns:a16="http://schemas.microsoft.com/office/drawing/2014/main" id="{47B9A705-C44D-9351-816B-5FA7067BE8B4}"/>
                </a:ext>
              </a:extLst>
            </p:cNvPr>
            <p:cNvSpPr/>
            <p:nvPr/>
          </p:nvSpPr>
          <p:spPr>
            <a:xfrm>
              <a:off x="4405014" y="2924847"/>
              <a:ext cx="1812350" cy="3042129"/>
            </a:xfrm>
            <a:custGeom>
              <a:avLst/>
              <a:gdLst>
                <a:gd name="connsiteX0" fmla="*/ 357738 w 1812350"/>
                <a:gd name="connsiteY0" fmla="*/ 0 h 3042129"/>
                <a:gd name="connsiteX1" fmla="*/ 1812350 w 1812350"/>
                <a:gd name="connsiteY1" fmla="*/ 1247 h 3042129"/>
                <a:gd name="connsiteX2" fmla="*/ 1807060 w 1812350"/>
                <a:gd name="connsiteY2" fmla="*/ 1490405 h 3042129"/>
                <a:gd name="connsiteX3" fmla="*/ 1806855 w 1812350"/>
                <a:gd name="connsiteY3" fmla="*/ 1547034 h 3042129"/>
                <a:gd name="connsiteX4" fmla="*/ 1563706 w 1812350"/>
                <a:gd name="connsiteY4" fmla="*/ 1596911 h 3042129"/>
                <a:gd name="connsiteX5" fmla="*/ 1564866 w 1812350"/>
                <a:gd name="connsiteY5" fmla="*/ 2420876 h 3042129"/>
                <a:gd name="connsiteX6" fmla="*/ 1565667 w 1812350"/>
                <a:gd name="connsiteY6" fmla="*/ 2989756 h 3042129"/>
                <a:gd name="connsiteX7" fmla="*/ 352557 w 1812350"/>
                <a:gd name="connsiteY7" fmla="*/ 3042129 h 3042129"/>
                <a:gd name="connsiteX8" fmla="*/ 751 w 1812350"/>
                <a:gd name="connsiteY8" fmla="*/ 2850347 h 3042129"/>
                <a:gd name="connsiteX9" fmla="*/ 3193 w 1812350"/>
                <a:gd name="connsiteY9" fmla="*/ 40367 h 304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2350" h="3042129">
                  <a:moveTo>
                    <a:pt x="357738" y="0"/>
                  </a:moveTo>
                  <a:lnTo>
                    <a:pt x="1812350" y="1247"/>
                  </a:lnTo>
                  <a:cubicBezTo>
                    <a:pt x="1811513" y="258318"/>
                    <a:pt x="1809286" y="874361"/>
                    <a:pt x="1807060" y="1490405"/>
                  </a:cubicBezTo>
                  <a:lnTo>
                    <a:pt x="1806855" y="1547034"/>
                  </a:lnTo>
                  <a:lnTo>
                    <a:pt x="1563706" y="1596911"/>
                  </a:lnTo>
                  <a:cubicBezTo>
                    <a:pt x="1565381" y="1871566"/>
                    <a:pt x="1565124" y="2146221"/>
                    <a:pt x="1564866" y="2420876"/>
                  </a:cubicBezTo>
                  <a:lnTo>
                    <a:pt x="1565667" y="2989756"/>
                  </a:lnTo>
                  <a:lnTo>
                    <a:pt x="352557" y="3042129"/>
                  </a:lnTo>
                  <a:lnTo>
                    <a:pt x="751" y="2850347"/>
                  </a:lnTo>
                  <a:cubicBezTo>
                    <a:pt x="-2598" y="2301037"/>
                    <a:pt x="6542" y="589677"/>
                    <a:pt x="3193" y="40367"/>
                  </a:cubicBezTo>
                  <a:close/>
                </a:path>
              </a:pathLst>
            </a:custGeom>
            <a:noFill/>
            <a:ln w="571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Freeform: Shape 9">
              <a:extLst>
                <a:ext uri="{FF2B5EF4-FFF2-40B4-BE49-F238E27FC236}">
                  <a16:creationId xmlns:a16="http://schemas.microsoft.com/office/drawing/2014/main" id="{944757CC-AF56-A029-31A0-F5ADE6C5E9BD}"/>
                </a:ext>
              </a:extLst>
            </p:cNvPr>
            <p:cNvSpPr/>
            <p:nvPr/>
          </p:nvSpPr>
          <p:spPr>
            <a:xfrm>
              <a:off x="5968720" y="4429003"/>
              <a:ext cx="1942507" cy="1811023"/>
            </a:xfrm>
            <a:custGeom>
              <a:avLst/>
              <a:gdLst>
                <a:gd name="connsiteX0" fmla="*/ 0 w 1939332"/>
                <a:gd name="connsiteY0" fmla="*/ 100483 h 1818751"/>
                <a:gd name="connsiteX1" fmla="*/ 10048 w 1939332"/>
                <a:gd name="connsiteY1" fmla="*/ 1748413 h 1818751"/>
                <a:gd name="connsiteX2" fmla="*/ 1632857 w 1939332"/>
                <a:gd name="connsiteY2" fmla="*/ 1818751 h 1818751"/>
                <a:gd name="connsiteX3" fmla="*/ 1934308 w 1939332"/>
                <a:gd name="connsiteY3" fmla="*/ 1577591 h 1818751"/>
                <a:gd name="connsiteX4" fmla="*/ 1939332 w 1939332"/>
                <a:gd name="connsiteY4" fmla="*/ 35169 h 1818751"/>
                <a:gd name="connsiteX5" fmla="*/ 452176 w 1939332"/>
                <a:gd name="connsiteY5" fmla="*/ 0 h 1818751"/>
                <a:gd name="connsiteX6" fmla="*/ 0 w 1939332"/>
                <a:gd name="connsiteY6" fmla="*/ 100483 h 1818751"/>
                <a:gd name="connsiteX0" fmla="*/ 0 w 1952032"/>
                <a:gd name="connsiteY0" fmla="*/ 100483 h 1818751"/>
                <a:gd name="connsiteX1" fmla="*/ 10048 w 1952032"/>
                <a:gd name="connsiteY1" fmla="*/ 1748413 h 1818751"/>
                <a:gd name="connsiteX2" fmla="*/ 1632857 w 1952032"/>
                <a:gd name="connsiteY2" fmla="*/ 1818751 h 1818751"/>
                <a:gd name="connsiteX3" fmla="*/ 1934308 w 1952032"/>
                <a:gd name="connsiteY3" fmla="*/ 1577591 h 1818751"/>
                <a:gd name="connsiteX4" fmla="*/ 1952032 w 1952032"/>
                <a:gd name="connsiteY4" fmla="*/ 25644 h 1818751"/>
                <a:gd name="connsiteX5" fmla="*/ 452176 w 1952032"/>
                <a:gd name="connsiteY5" fmla="*/ 0 h 1818751"/>
                <a:gd name="connsiteX6" fmla="*/ 0 w 1952032"/>
                <a:gd name="connsiteY6" fmla="*/ 100483 h 1818751"/>
                <a:gd name="connsiteX0" fmla="*/ 0 w 1942507"/>
                <a:gd name="connsiteY0" fmla="*/ 100483 h 1818751"/>
                <a:gd name="connsiteX1" fmla="*/ 10048 w 1942507"/>
                <a:gd name="connsiteY1" fmla="*/ 1748413 h 1818751"/>
                <a:gd name="connsiteX2" fmla="*/ 1632857 w 1942507"/>
                <a:gd name="connsiteY2" fmla="*/ 1818751 h 1818751"/>
                <a:gd name="connsiteX3" fmla="*/ 1934308 w 1942507"/>
                <a:gd name="connsiteY3" fmla="*/ 1577591 h 1818751"/>
                <a:gd name="connsiteX4" fmla="*/ 1942507 w 1942507"/>
                <a:gd name="connsiteY4" fmla="*/ 35169 h 1818751"/>
                <a:gd name="connsiteX5" fmla="*/ 452176 w 1942507"/>
                <a:gd name="connsiteY5" fmla="*/ 0 h 1818751"/>
                <a:gd name="connsiteX6" fmla="*/ 0 w 1942507"/>
                <a:gd name="connsiteY6" fmla="*/ 100483 h 1818751"/>
                <a:gd name="connsiteX0" fmla="*/ 0 w 1942507"/>
                <a:gd name="connsiteY0" fmla="*/ 100483 h 1818751"/>
                <a:gd name="connsiteX1" fmla="*/ 2320 w 1942507"/>
                <a:gd name="connsiteY1" fmla="*/ 1748413 h 1818751"/>
                <a:gd name="connsiteX2" fmla="*/ 1632857 w 1942507"/>
                <a:gd name="connsiteY2" fmla="*/ 1818751 h 1818751"/>
                <a:gd name="connsiteX3" fmla="*/ 1934308 w 1942507"/>
                <a:gd name="connsiteY3" fmla="*/ 1577591 h 1818751"/>
                <a:gd name="connsiteX4" fmla="*/ 1942507 w 1942507"/>
                <a:gd name="connsiteY4" fmla="*/ 35169 h 1818751"/>
                <a:gd name="connsiteX5" fmla="*/ 452176 w 1942507"/>
                <a:gd name="connsiteY5" fmla="*/ 0 h 1818751"/>
                <a:gd name="connsiteX6" fmla="*/ 0 w 1942507"/>
                <a:gd name="connsiteY6" fmla="*/ 100483 h 1818751"/>
                <a:gd name="connsiteX0" fmla="*/ 0 w 1942507"/>
                <a:gd name="connsiteY0" fmla="*/ 92755 h 1811023"/>
                <a:gd name="connsiteX1" fmla="*/ 2320 w 1942507"/>
                <a:gd name="connsiteY1" fmla="*/ 1740685 h 1811023"/>
                <a:gd name="connsiteX2" fmla="*/ 1632857 w 1942507"/>
                <a:gd name="connsiteY2" fmla="*/ 1811023 h 1811023"/>
                <a:gd name="connsiteX3" fmla="*/ 1934308 w 1942507"/>
                <a:gd name="connsiteY3" fmla="*/ 1569863 h 1811023"/>
                <a:gd name="connsiteX4" fmla="*/ 1942507 w 1942507"/>
                <a:gd name="connsiteY4" fmla="*/ 27441 h 1811023"/>
                <a:gd name="connsiteX5" fmla="*/ 452176 w 1942507"/>
                <a:gd name="connsiteY5" fmla="*/ 0 h 1811023"/>
                <a:gd name="connsiteX6" fmla="*/ 0 w 1942507"/>
                <a:gd name="connsiteY6" fmla="*/ 92755 h 181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507" h="1811023">
                  <a:moveTo>
                    <a:pt x="0" y="92755"/>
                  </a:moveTo>
                  <a:cubicBezTo>
                    <a:pt x="3349" y="642065"/>
                    <a:pt x="-1029" y="1191375"/>
                    <a:pt x="2320" y="1740685"/>
                  </a:cubicBezTo>
                  <a:lnTo>
                    <a:pt x="1632857" y="1811023"/>
                  </a:lnTo>
                  <a:lnTo>
                    <a:pt x="1934308" y="1569863"/>
                  </a:lnTo>
                  <a:cubicBezTo>
                    <a:pt x="1935983" y="1055722"/>
                    <a:pt x="1940832" y="541582"/>
                    <a:pt x="1942507" y="27441"/>
                  </a:cubicBezTo>
                  <a:lnTo>
                    <a:pt x="452176" y="0"/>
                  </a:lnTo>
                  <a:lnTo>
                    <a:pt x="0" y="92755"/>
                  </a:ln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90259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F21B1-DBA9-473F-74D6-FBF7E0F9AAC6}"/>
              </a:ext>
            </a:extLst>
          </p:cNvPr>
          <p:cNvSpPr>
            <a:spLocks noGrp="1"/>
          </p:cNvSpPr>
          <p:nvPr>
            <p:ph type="title"/>
          </p:nvPr>
        </p:nvSpPr>
        <p:spPr/>
        <p:txBody>
          <a:bodyPr/>
          <a:lstStyle/>
          <a:p>
            <a:r>
              <a:rPr lang="en-US" altLang="zh-CN" dirty="0"/>
              <a:t>Handling Discontinuity Boundaries</a:t>
            </a:r>
            <a:endParaRPr lang="zh-CN" altLang="en-US" dirty="0"/>
          </a:p>
        </p:txBody>
      </p:sp>
      <p:sp>
        <p:nvSpPr>
          <p:cNvPr id="3" name="Content Placeholder 2">
            <a:extLst>
              <a:ext uri="{FF2B5EF4-FFF2-40B4-BE49-F238E27FC236}">
                <a16:creationId xmlns:a16="http://schemas.microsoft.com/office/drawing/2014/main" id="{4B841488-F076-941C-3243-FDC978D77E7C}"/>
              </a:ext>
            </a:extLst>
          </p:cNvPr>
          <p:cNvSpPr>
            <a:spLocks noGrp="1"/>
          </p:cNvSpPr>
          <p:nvPr>
            <p:ph sz="half" idx="1"/>
          </p:nvPr>
        </p:nvSpPr>
        <p:spPr>
          <a:xfrm>
            <a:off x="247291" y="1108364"/>
            <a:ext cx="5772509" cy="5330143"/>
          </a:xfrm>
        </p:spPr>
        <p:txBody>
          <a:bodyPr>
            <a:normAutofit fontScale="92500" lnSpcReduction="20000"/>
          </a:bodyPr>
          <a:lstStyle/>
          <a:p>
            <a:r>
              <a:rPr lang="en-US" altLang="zh-CN" dirty="0"/>
              <a:t>Direct estimation by sampling discontinuities</a:t>
            </a: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pPr marL="457200" lvl="1" indent="0">
              <a:buNone/>
            </a:pPr>
            <a:endParaRPr lang="en-US" altLang="zh-CN" sz="2400" dirty="0">
              <a:solidFill>
                <a:srgbClr val="FF8261"/>
              </a:solidFill>
            </a:endParaRPr>
          </a:p>
          <a:p>
            <a:pPr marL="457200" lvl="1" indent="0">
              <a:buNone/>
            </a:pPr>
            <a:r>
              <a:rPr lang="en-US" altLang="zh-CN" sz="2400" dirty="0">
                <a:solidFill>
                  <a:srgbClr val="FF8261"/>
                </a:solidFill>
              </a:rPr>
              <a:t>State of the art</a:t>
            </a:r>
            <a:r>
              <a:rPr lang="en-US" altLang="zh-CN" sz="2400" dirty="0"/>
              <a:t>:</a:t>
            </a:r>
          </a:p>
          <a:p>
            <a:pPr lvl="2"/>
            <a:r>
              <a:rPr lang="en-US" altLang="zh-CN" sz="2400" dirty="0"/>
              <a:t>PSDR: supports BDPT.</a:t>
            </a:r>
          </a:p>
          <a:p>
            <a:pPr lvl="2"/>
            <a:r>
              <a:rPr lang="en-US" altLang="zh-CN" sz="2400" dirty="0"/>
              <a:t>Non-trivial data structure for discontinuity sampling</a:t>
            </a:r>
          </a:p>
          <a:p>
            <a:pPr marL="457200" lvl="1" indent="0">
              <a:buNone/>
            </a:pPr>
            <a:endParaRPr lang="en-US" altLang="zh-CN" dirty="0"/>
          </a:p>
          <a:p>
            <a:pPr marL="457200" lvl="1" indent="0">
              <a:buNone/>
            </a:pPr>
            <a:endParaRPr lang="zh-CN" altLang="en-US" dirty="0"/>
          </a:p>
          <a:p>
            <a:pPr lvl="1"/>
            <a:endParaRPr lang="en-US" altLang="zh-CN" dirty="0"/>
          </a:p>
          <a:p>
            <a:pPr lvl="2"/>
            <a:endParaRPr lang="en-US" altLang="zh-CN" dirty="0"/>
          </a:p>
          <a:p>
            <a:pPr lvl="2"/>
            <a:endParaRPr lang="en-US" altLang="zh-CN" dirty="0"/>
          </a:p>
          <a:p>
            <a:pPr lvl="1"/>
            <a:endParaRPr lang="en-US" altLang="zh-CN" dirty="0"/>
          </a:p>
          <a:p>
            <a:pPr lvl="1"/>
            <a:endParaRPr lang="zh-CN" altLang="en-US" dirty="0"/>
          </a:p>
        </p:txBody>
      </p:sp>
      <p:sp>
        <p:nvSpPr>
          <p:cNvPr id="4" name="Content Placeholder 3">
            <a:extLst>
              <a:ext uri="{FF2B5EF4-FFF2-40B4-BE49-F238E27FC236}">
                <a16:creationId xmlns:a16="http://schemas.microsoft.com/office/drawing/2014/main" id="{B31F5BE0-E98D-39EE-41AA-B0E4FA068CDC}"/>
              </a:ext>
            </a:extLst>
          </p:cNvPr>
          <p:cNvSpPr>
            <a:spLocks noGrp="1"/>
          </p:cNvSpPr>
          <p:nvPr>
            <p:ph sz="half" idx="2"/>
          </p:nvPr>
        </p:nvSpPr>
        <p:spPr>
          <a:xfrm>
            <a:off x="6172199" y="1108364"/>
            <a:ext cx="5751671" cy="5330143"/>
          </a:xfrm>
        </p:spPr>
        <p:txBody>
          <a:bodyPr>
            <a:normAutofit fontScale="92500" lnSpcReduction="20000"/>
          </a:bodyPr>
          <a:lstStyle/>
          <a:p>
            <a:r>
              <a:rPr lang="en-US" altLang="zh-CN" dirty="0"/>
              <a:t>Estimation after reparameterization</a:t>
            </a: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pPr marL="457200" lvl="1" indent="0">
              <a:buNone/>
            </a:pPr>
            <a:endParaRPr lang="en-US" altLang="zh-CN" dirty="0"/>
          </a:p>
          <a:p>
            <a:pPr marL="457200" lvl="1" indent="0">
              <a:buNone/>
            </a:pPr>
            <a:endParaRPr lang="en-US" altLang="zh-CN" dirty="0"/>
          </a:p>
          <a:p>
            <a:pPr marL="457200" lvl="1" indent="0">
              <a:buNone/>
            </a:pPr>
            <a:r>
              <a:rPr lang="en-US" altLang="zh-CN" sz="2400" dirty="0">
                <a:solidFill>
                  <a:srgbClr val="FF8261"/>
                </a:solidFill>
              </a:rPr>
              <a:t>State of the art</a:t>
            </a:r>
            <a:r>
              <a:rPr lang="en-US" altLang="zh-CN" sz="2400" dirty="0"/>
              <a:t>:</a:t>
            </a:r>
          </a:p>
          <a:p>
            <a:pPr lvl="2"/>
            <a:r>
              <a:rPr lang="en-US" altLang="zh-CN" sz="2400" dirty="0"/>
              <a:t>Warped Area Sampling: No need to explicitly handle discontinuity</a:t>
            </a:r>
          </a:p>
          <a:p>
            <a:pPr lvl="2"/>
            <a:r>
              <a:rPr lang="en-US" altLang="zh-CN" sz="2400" dirty="0"/>
              <a:t>Limited to unidirectional PT</a:t>
            </a:r>
          </a:p>
          <a:p>
            <a:pPr lvl="1"/>
            <a:endParaRPr lang="en-US" altLang="zh-CN" dirty="0"/>
          </a:p>
          <a:p>
            <a:pPr lvl="1"/>
            <a:endParaRPr lang="en-US" altLang="zh-CN" dirty="0"/>
          </a:p>
          <a:p>
            <a:pPr lvl="1"/>
            <a:endParaRPr lang="en-US" altLang="zh-CN" dirty="0"/>
          </a:p>
        </p:txBody>
      </p:sp>
      <p:pic>
        <p:nvPicPr>
          <p:cNvPr id="1026" name="Picture 2">
            <a:extLst>
              <a:ext uri="{FF2B5EF4-FFF2-40B4-BE49-F238E27FC236}">
                <a16:creationId xmlns:a16="http://schemas.microsoft.com/office/drawing/2014/main" id="{316F9911-9114-9298-763C-BC33ACB6B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755" y="1661011"/>
            <a:ext cx="2759836" cy="13475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D46F93-E938-DB88-9CD9-B6C8346679FF}"/>
              </a:ext>
            </a:extLst>
          </p:cNvPr>
          <p:cNvSpPr txBox="1"/>
          <p:nvPr/>
        </p:nvSpPr>
        <p:spPr>
          <a:xfrm>
            <a:off x="3602340" y="2723298"/>
            <a:ext cx="1374479" cy="369332"/>
          </a:xfrm>
          <a:prstGeom prst="rect">
            <a:avLst/>
          </a:prstGeom>
          <a:noFill/>
        </p:spPr>
        <p:txBody>
          <a:bodyPr wrap="none" rtlCol="0">
            <a:spAutoFit/>
          </a:bodyPr>
          <a:lstStyle/>
          <a:p>
            <a:r>
              <a:rPr lang="en-US" altLang="zh-CN" dirty="0"/>
              <a:t>Li et al. 2018</a:t>
            </a:r>
            <a:endParaRPr lang="zh-CN" altLang="en-US" dirty="0"/>
          </a:p>
        </p:txBody>
      </p:sp>
      <p:sp>
        <p:nvSpPr>
          <p:cNvPr id="8" name="TextBox 7">
            <a:extLst>
              <a:ext uri="{FF2B5EF4-FFF2-40B4-BE49-F238E27FC236}">
                <a16:creationId xmlns:a16="http://schemas.microsoft.com/office/drawing/2014/main" id="{590EE1BB-0083-EE28-42AB-E3000D2B5959}"/>
              </a:ext>
            </a:extLst>
          </p:cNvPr>
          <p:cNvSpPr txBox="1"/>
          <p:nvPr/>
        </p:nvSpPr>
        <p:spPr>
          <a:xfrm>
            <a:off x="3554505" y="4671859"/>
            <a:ext cx="1794466" cy="369332"/>
          </a:xfrm>
          <a:prstGeom prst="rect">
            <a:avLst/>
          </a:prstGeom>
          <a:noFill/>
        </p:spPr>
        <p:txBody>
          <a:bodyPr wrap="none" rtlCol="0">
            <a:spAutoFit/>
          </a:bodyPr>
          <a:lstStyle/>
          <a:p>
            <a:r>
              <a:rPr lang="en-US" altLang="zh-CN" dirty="0"/>
              <a:t>Zhang et al. 2020</a:t>
            </a:r>
            <a:endParaRPr lang="zh-CN" altLang="en-US" dirty="0"/>
          </a:p>
        </p:txBody>
      </p:sp>
      <p:pic>
        <p:nvPicPr>
          <p:cNvPr id="10" name="Picture 9">
            <a:extLst>
              <a:ext uri="{FF2B5EF4-FFF2-40B4-BE49-F238E27FC236}">
                <a16:creationId xmlns:a16="http://schemas.microsoft.com/office/drawing/2014/main" id="{867AFFB4-0828-9B38-7781-E820E9C8A28F}"/>
              </a:ext>
            </a:extLst>
          </p:cNvPr>
          <p:cNvPicPr>
            <a:picLocks noChangeAspect="1"/>
          </p:cNvPicPr>
          <p:nvPr/>
        </p:nvPicPr>
        <p:blipFill>
          <a:blip r:embed="rId4"/>
          <a:stretch>
            <a:fillRect/>
          </a:stretch>
        </p:blipFill>
        <p:spPr>
          <a:xfrm>
            <a:off x="6648138" y="1662791"/>
            <a:ext cx="2951779" cy="1444583"/>
          </a:xfrm>
          <a:prstGeom prst="rect">
            <a:avLst/>
          </a:prstGeom>
        </p:spPr>
      </p:pic>
      <p:sp>
        <p:nvSpPr>
          <p:cNvPr id="11" name="TextBox 10">
            <a:extLst>
              <a:ext uri="{FF2B5EF4-FFF2-40B4-BE49-F238E27FC236}">
                <a16:creationId xmlns:a16="http://schemas.microsoft.com/office/drawing/2014/main" id="{8A086E5F-DBD4-565A-BEB7-2349A7606EF3}"/>
              </a:ext>
            </a:extLst>
          </p:cNvPr>
          <p:cNvSpPr txBox="1"/>
          <p:nvPr/>
        </p:nvSpPr>
        <p:spPr>
          <a:xfrm>
            <a:off x="9608457" y="2785847"/>
            <a:ext cx="1878206" cy="369332"/>
          </a:xfrm>
          <a:prstGeom prst="rect">
            <a:avLst/>
          </a:prstGeom>
          <a:noFill/>
        </p:spPr>
        <p:txBody>
          <a:bodyPr wrap="none" rtlCol="0">
            <a:spAutoFit/>
          </a:bodyPr>
          <a:lstStyle/>
          <a:p>
            <a:r>
              <a:rPr lang="en-US" altLang="zh-CN" dirty="0" err="1"/>
              <a:t>Loubet</a:t>
            </a:r>
            <a:r>
              <a:rPr lang="en-US" altLang="zh-CN" dirty="0"/>
              <a:t> et al. 2019</a:t>
            </a:r>
            <a:endParaRPr lang="zh-CN" altLang="en-US" dirty="0"/>
          </a:p>
        </p:txBody>
      </p:sp>
      <p:pic>
        <p:nvPicPr>
          <p:cNvPr id="1028" name="Picture 4" descr="overview">
            <a:extLst>
              <a:ext uri="{FF2B5EF4-FFF2-40B4-BE49-F238E27FC236}">
                <a16:creationId xmlns:a16="http://schemas.microsoft.com/office/drawing/2014/main" id="{0469439B-8672-7843-ECBA-39C35E7B58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6678" y="3676258"/>
            <a:ext cx="2951779" cy="12494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0817B3B-D71B-36C6-A49B-B06F5749D3E3}"/>
              </a:ext>
            </a:extLst>
          </p:cNvPr>
          <p:cNvSpPr txBox="1"/>
          <p:nvPr/>
        </p:nvSpPr>
        <p:spPr>
          <a:xfrm>
            <a:off x="9608457" y="4600191"/>
            <a:ext cx="1998560" cy="369332"/>
          </a:xfrm>
          <a:prstGeom prst="rect">
            <a:avLst/>
          </a:prstGeom>
          <a:noFill/>
        </p:spPr>
        <p:txBody>
          <a:bodyPr wrap="none" rtlCol="0">
            <a:spAutoFit/>
          </a:bodyPr>
          <a:lstStyle/>
          <a:p>
            <a:r>
              <a:rPr lang="en-US" altLang="zh-CN" dirty="0"/>
              <a:t>Bangaru et al. 2020</a:t>
            </a:r>
            <a:endParaRPr lang="zh-CN" altLang="en-US" dirty="0"/>
          </a:p>
        </p:txBody>
      </p:sp>
      <p:sp>
        <p:nvSpPr>
          <p:cNvPr id="6" name="Rectangle 5">
            <a:extLst>
              <a:ext uri="{FF2B5EF4-FFF2-40B4-BE49-F238E27FC236}">
                <a16:creationId xmlns:a16="http://schemas.microsoft.com/office/drawing/2014/main" id="{4AB87AB7-B65E-65C1-CA07-981A2160AFAC}"/>
              </a:ext>
            </a:extLst>
          </p:cNvPr>
          <p:cNvSpPr/>
          <p:nvPr/>
        </p:nvSpPr>
        <p:spPr>
          <a:xfrm>
            <a:off x="6496888" y="3578703"/>
            <a:ext cx="5110129" cy="1444583"/>
          </a:xfrm>
          <a:prstGeom prst="rect">
            <a:avLst/>
          </a:prstGeom>
          <a:noFill/>
          <a:ln w="38100">
            <a:solidFill>
              <a:srgbClr val="FF8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8261"/>
              </a:solidFill>
            </a:endParaRPr>
          </a:p>
        </p:txBody>
      </p:sp>
      <p:sp>
        <p:nvSpPr>
          <p:cNvPr id="9" name="Rectangle 8">
            <a:extLst>
              <a:ext uri="{FF2B5EF4-FFF2-40B4-BE49-F238E27FC236}">
                <a16:creationId xmlns:a16="http://schemas.microsoft.com/office/drawing/2014/main" id="{9B575D0A-B3A0-0186-E3FF-A220ED25C6EA}"/>
              </a:ext>
            </a:extLst>
          </p:cNvPr>
          <p:cNvSpPr/>
          <p:nvPr/>
        </p:nvSpPr>
        <p:spPr>
          <a:xfrm>
            <a:off x="705735" y="3410532"/>
            <a:ext cx="4855620" cy="1702979"/>
          </a:xfrm>
          <a:prstGeom prst="rect">
            <a:avLst/>
          </a:prstGeom>
          <a:noFill/>
          <a:ln w="38100">
            <a:solidFill>
              <a:srgbClr val="FF8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8261"/>
              </a:solidFill>
            </a:endParaRPr>
          </a:p>
        </p:txBody>
      </p:sp>
      <p:pic>
        <p:nvPicPr>
          <p:cNvPr id="14" name="Picture 13">
            <a:extLst>
              <a:ext uri="{FF2B5EF4-FFF2-40B4-BE49-F238E27FC236}">
                <a16:creationId xmlns:a16="http://schemas.microsoft.com/office/drawing/2014/main" id="{E34A7FCF-D29F-F5D6-110E-34AA2031064E}"/>
              </a:ext>
            </a:extLst>
          </p:cNvPr>
          <p:cNvPicPr>
            <a:picLocks noChangeAspect="1"/>
          </p:cNvPicPr>
          <p:nvPr/>
        </p:nvPicPr>
        <p:blipFill>
          <a:blip r:embed="rId6"/>
          <a:stretch>
            <a:fillRect/>
          </a:stretch>
        </p:blipFill>
        <p:spPr>
          <a:xfrm>
            <a:off x="779876" y="3504873"/>
            <a:ext cx="2774623" cy="1533481"/>
          </a:xfrm>
          <a:prstGeom prst="rect">
            <a:avLst/>
          </a:prstGeom>
        </p:spPr>
      </p:pic>
      <p:sp>
        <p:nvSpPr>
          <p:cNvPr id="7" name="TextBox 6">
            <a:extLst>
              <a:ext uri="{FF2B5EF4-FFF2-40B4-BE49-F238E27FC236}">
                <a16:creationId xmlns:a16="http://schemas.microsoft.com/office/drawing/2014/main" id="{BC281BA1-72A5-AECB-18A3-10348E7C174F}"/>
              </a:ext>
            </a:extLst>
          </p:cNvPr>
          <p:cNvSpPr txBox="1"/>
          <p:nvPr/>
        </p:nvSpPr>
        <p:spPr>
          <a:xfrm>
            <a:off x="6656678" y="3161566"/>
            <a:ext cx="343364" cy="369332"/>
          </a:xfrm>
          <a:prstGeom prst="rect">
            <a:avLst/>
          </a:prstGeom>
          <a:noFill/>
        </p:spPr>
        <p:txBody>
          <a:bodyPr wrap="none" rtlCol="0">
            <a:spAutoFit/>
          </a:bodyPr>
          <a:lstStyle/>
          <a:p>
            <a:r>
              <a:rPr lang="en-US" altLang="zh-CN" dirty="0"/>
              <a:t>…</a:t>
            </a:r>
            <a:endParaRPr lang="zh-CN" altLang="en-US" dirty="0"/>
          </a:p>
        </p:txBody>
      </p:sp>
      <p:sp>
        <p:nvSpPr>
          <p:cNvPr id="13" name="TextBox 12">
            <a:extLst>
              <a:ext uri="{FF2B5EF4-FFF2-40B4-BE49-F238E27FC236}">
                <a16:creationId xmlns:a16="http://schemas.microsoft.com/office/drawing/2014/main" id="{20DCBDB0-D56B-15BA-B2B2-7161B4E23F46}"/>
              </a:ext>
            </a:extLst>
          </p:cNvPr>
          <p:cNvSpPr txBox="1"/>
          <p:nvPr/>
        </p:nvSpPr>
        <p:spPr>
          <a:xfrm>
            <a:off x="768451" y="3008928"/>
            <a:ext cx="343364" cy="369332"/>
          </a:xfrm>
          <a:prstGeom prst="rect">
            <a:avLst/>
          </a:prstGeom>
          <a:noFill/>
        </p:spPr>
        <p:txBody>
          <a:bodyPr wrap="none" rtlCol="0">
            <a:spAutoFit/>
          </a:bodyPr>
          <a:lstStyle/>
          <a:p>
            <a:r>
              <a:rPr lang="en-US" altLang="zh-CN" dirty="0"/>
              <a:t>…</a:t>
            </a:r>
            <a:endParaRPr lang="zh-CN" altLang="en-US" dirty="0"/>
          </a:p>
        </p:txBody>
      </p:sp>
    </p:spTree>
    <p:extLst>
      <p:ext uri="{BB962C8B-B14F-4D97-AF65-F5344CB8AC3E}">
        <p14:creationId xmlns:p14="http://schemas.microsoft.com/office/powerpoint/2010/main" val="1361551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DDAF-EF6B-91FF-7CBC-B3FB25B0D301}"/>
              </a:ext>
            </a:extLst>
          </p:cNvPr>
          <p:cNvSpPr>
            <a:spLocks noGrp="1"/>
          </p:cNvSpPr>
          <p:nvPr>
            <p:ph type="title"/>
          </p:nvPr>
        </p:nvSpPr>
        <p:spPr/>
        <p:txBody>
          <a:bodyPr/>
          <a:lstStyle/>
          <a:p>
            <a:r>
              <a:rPr lang="en-US" altLang="zh-CN" dirty="0"/>
              <a:t>Our Contributions</a:t>
            </a:r>
            <a:endParaRPr lang="zh-CN" altLang="en-US" dirty="0"/>
          </a:p>
        </p:txBody>
      </p:sp>
      <p:sp>
        <p:nvSpPr>
          <p:cNvPr id="3" name="Content Placeholder 2">
            <a:extLst>
              <a:ext uri="{FF2B5EF4-FFF2-40B4-BE49-F238E27FC236}">
                <a16:creationId xmlns:a16="http://schemas.microsoft.com/office/drawing/2014/main" id="{4123487D-8089-3762-4655-5E7D1A64AC6D}"/>
              </a:ext>
            </a:extLst>
          </p:cNvPr>
          <p:cNvSpPr>
            <a:spLocks noGrp="1"/>
          </p:cNvSpPr>
          <p:nvPr>
            <p:ph sz="half" idx="1"/>
          </p:nvPr>
        </p:nvSpPr>
        <p:spPr/>
        <p:txBody>
          <a:bodyPr/>
          <a:lstStyle/>
          <a:p>
            <a:r>
              <a:rPr lang="en-US" altLang="zh-CN" dirty="0"/>
              <a:t>A new formulation that enjoys the benefits of both differential path integrals and warped-area reparameterization.</a:t>
            </a:r>
          </a:p>
          <a:p>
            <a:endParaRPr lang="zh-CN" altLang="en-US" dirty="0"/>
          </a:p>
        </p:txBody>
      </p:sp>
      <p:sp>
        <p:nvSpPr>
          <p:cNvPr id="4" name="Content Placeholder 3">
            <a:extLst>
              <a:ext uri="{FF2B5EF4-FFF2-40B4-BE49-F238E27FC236}">
                <a16:creationId xmlns:a16="http://schemas.microsoft.com/office/drawing/2014/main" id="{EA7B36A1-2EAA-7747-38F3-6D08D00D3348}"/>
              </a:ext>
            </a:extLst>
          </p:cNvPr>
          <p:cNvSpPr>
            <a:spLocks noGrp="1"/>
          </p:cNvSpPr>
          <p:nvPr>
            <p:ph sz="half" idx="2"/>
          </p:nvPr>
        </p:nvSpPr>
        <p:spPr/>
        <p:txBody>
          <a:bodyPr/>
          <a:lstStyle/>
          <a:p>
            <a:r>
              <a:rPr lang="en-US" altLang="zh-CN" dirty="0"/>
              <a:t>New Monte Carlo estimators based on the formulation</a:t>
            </a:r>
          </a:p>
          <a:p>
            <a:endParaRPr lang="zh-CN" alt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A762558-8365-6082-36C0-85CB62CA940D}"/>
                  </a:ext>
                </a:extLst>
              </p:cNvPr>
              <p:cNvSpPr txBox="1"/>
              <p:nvPr/>
            </p:nvSpPr>
            <p:spPr>
              <a:xfrm>
                <a:off x="1605531" y="2789737"/>
                <a:ext cx="2483372" cy="21795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5400" b="0" i="1" smtClean="0">
                          <a:latin typeface="Cambria Math" panose="02040503050406030204" pitchFamily="18" charset="0"/>
                        </a:rPr>
                        <m:t>𝜕</m:t>
                      </m:r>
                      <m:r>
                        <a:rPr lang="en-US" altLang="zh-CN" sz="5400" b="0" i="1" smtClean="0">
                          <a:latin typeface="Cambria Math" panose="02040503050406030204" pitchFamily="18" charset="0"/>
                        </a:rPr>
                        <m:t>𝐼</m:t>
                      </m:r>
                      <m:r>
                        <a:rPr lang="en-US" altLang="zh-CN" sz="5400" b="0" i="1" smtClean="0">
                          <a:latin typeface="Cambria Math" panose="02040503050406030204" pitchFamily="18" charset="0"/>
                        </a:rPr>
                        <m:t>=</m:t>
                      </m:r>
                      <m:nary>
                        <m:naryPr>
                          <m:limLoc m:val="undOvr"/>
                          <m:subHide m:val="on"/>
                          <m:supHide m:val="on"/>
                          <m:ctrlPr>
                            <a:rPr lang="zh-CN" altLang="en-US" sz="5400" i="1" smtClean="0">
                              <a:latin typeface="Cambria Math" panose="02040503050406030204" pitchFamily="18" charset="0"/>
                            </a:rPr>
                          </m:ctrlPr>
                        </m:naryPr>
                        <m:sub/>
                        <m:sup/>
                        <m:e>
                          <m:r>
                            <a:rPr lang="en-US" altLang="zh-CN" sz="5400" b="0" i="1" smtClean="0">
                              <a:latin typeface="Cambria Math" panose="02040503050406030204" pitchFamily="18" charset="0"/>
                            </a:rPr>
                            <m:t>⋅</m:t>
                          </m:r>
                        </m:e>
                      </m:nary>
                    </m:oMath>
                  </m:oMathPara>
                </a14:m>
                <a:endParaRPr lang="zh-CN" altLang="en-US" sz="5400" dirty="0"/>
              </a:p>
            </p:txBody>
          </p:sp>
        </mc:Choice>
        <mc:Fallback xmlns="">
          <p:sp>
            <p:nvSpPr>
              <p:cNvPr id="5" name="TextBox 4">
                <a:extLst>
                  <a:ext uri="{FF2B5EF4-FFF2-40B4-BE49-F238E27FC236}">
                    <a16:creationId xmlns:a16="http://schemas.microsoft.com/office/drawing/2014/main" id="{2A762558-8365-6082-36C0-85CB62CA940D}"/>
                  </a:ext>
                </a:extLst>
              </p:cNvPr>
              <p:cNvSpPr txBox="1">
                <a:spLocks noRot="1" noChangeAspect="1" noMove="1" noResize="1" noEditPoints="1" noAdjustHandles="1" noChangeArrowheads="1" noChangeShapeType="1" noTextEdit="1"/>
              </p:cNvSpPr>
              <p:nvPr/>
            </p:nvSpPr>
            <p:spPr>
              <a:xfrm>
                <a:off x="1605531" y="2789737"/>
                <a:ext cx="2483372" cy="2179571"/>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8AACAF-E2B0-B589-553C-5E698A506FD5}"/>
                  </a:ext>
                </a:extLst>
              </p:cNvPr>
              <p:cNvSpPr txBox="1"/>
              <p:nvPr/>
            </p:nvSpPr>
            <p:spPr>
              <a:xfrm>
                <a:off x="7172789" y="3347587"/>
                <a:ext cx="2868734"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5400" i="1" smtClean="0">
                          <a:latin typeface="Cambria Math" panose="02040503050406030204" pitchFamily="18" charset="0"/>
                        </a:rPr>
                        <m:t>𝜕</m:t>
                      </m:r>
                      <m:r>
                        <a:rPr lang="en-US" altLang="zh-CN" sz="5400" b="0" i="1" smtClean="0">
                          <a:latin typeface="Cambria Math" panose="02040503050406030204" pitchFamily="18" charset="0"/>
                        </a:rPr>
                        <m:t>𝐼</m:t>
                      </m:r>
                      <m:r>
                        <a:rPr lang="en-US" altLang="zh-CN" sz="5400" b="0" i="1" smtClean="0">
                          <a:latin typeface="Cambria Math" panose="02040503050406030204" pitchFamily="18" charset="0"/>
                        </a:rPr>
                        <m:t>=</m:t>
                      </m:r>
                      <m:r>
                        <a:rPr lang="en-US" altLang="zh-CN" sz="5400" b="0" i="1" smtClean="0">
                          <a:latin typeface="Cambria Math" panose="02040503050406030204" pitchFamily="18" charset="0"/>
                        </a:rPr>
                        <m:t>𝐸</m:t>
                      </m:r>
                      <m:r>
                        <a:rPr lang="en-US" altLang="zh-CN" sz="5400" b="0" i="1" smtClean="0">
                          <a:latin typeface="Cambria Math" panose="02040503050406030204" pitchFamily="18" charset="0"/>
                        </a:rPr>
                        <m:t>[⋅]</m:t>
                      </m:r>
                    </m:oMath>
                  </m:oMathPara>
                </a14:m>
                <a:endParaRPr lang="zh-CN" altLang="en-US" sz="5400" dirty="0"/>
              </a:p>
            </p:txBody>
          </p:sp>
        </mc:Choice>
        <mc:Fallback xmlns="">
          <p:sp>
            <p:nvSpPr>
              <p:cNvPr id="6" name="TextBox 5">
                <a:extLst>
                  <a:ext uri="{FF2B5EF4-FFF2-40B4-BE49-F238E27FC236}">
                    <a16:creationId xmlns:a16="http://schemas.microsoft.com/office/drawing/2014/main" id="{188AACAF-E2B0-B589-553C-5E698A506FD5}"/>
                  </a:ext>
                </a:extLst>
              </p:cNvPr>
              <p:cNvSpPr txBox="1">
                <a:spLocks noRot="1" noChangeAspect="1" noMove="1" noResize="1" noEditPoints="1" noAdjustHandles="1" noChangeArrowheads="1" noChangeShapeType="1" noTextEdit="1"/>
              </p:cNvSpPr>
              <p:nvPr/>
            </p:nvSpPr>
            <p:spPr>
              <a:xfrm>
                <a:off x="7172789" y="3347587"/>
                <a:ext cx="2868734" cy="830997"/>
              </a:xfrm>
              <a:prstGeom prst="rect">
                <a:avLst/>
              </a:prstGeom>
              <a:blipFill>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029939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BD76-49C8-BBFB-B035-A78A3BAC5BCD}"/>
              </a:ext>
            </a:extLst>
          </p:cNvPr>
          <p:cNvSpPr>
            <a:spLocks noGrp="1"/>
          </p:cNvSpPr>
          <p:nvPr>
            <p:ph type="title"/>
          </p:nvPr>
        </p:nvSpPr>
        <p:spPr/>
        <p:txBody>
          <a:bodyPr/>
          <a:lstStyle/>
          <a:p>
            <a:r>
              <a:rPr lang="en-US" altLang="zh-CN" dirty="0"/>
              <a:t>A Preview of Our Results</a:t>
            </a:r>
            <a:endParaRPr lang="zh-CN" altLang="en-US" dirty="0"/>
          </a:p>
        </p:txBody>
      </p:sp>
      <p:pic>
        <p:nvPicPr>
          <p:cNvPr id="4" name="output">
            <a:hlinkClick r:id="" action="ppaction://media"/>
            <a:extLst>
              <a:ext uri="{FF2B5EF4-FFF2-40B4-BE49-F238E27FC236}">
                <a16:creationId xmlns:a16="http://schemas.microsoft.com/office/drawing/2014/main" id="{473D834C-7D6F-7615-5281-A44FDFBCF7B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86866" y="2738363"/>
            <a:ext cx="5073706" cy="2536853"/>
          </a:xfrm>
          <a:prstGeom prst="rect">
            <a:avLst/>
          </a:prstGeom>
        </p:spPr>
      </p:pic>
      <p:pic>
        <p:nvPicPr>
          <p:cNvPr id="5" name="output">
            <a:hlinkClick r:id="" action="ppaction://media"/>
            <a:extLst>
              <a:ext uri="{FF2B5EF4-FFF2-40B4-BE49-F238E27FC236}">
                <a16:creationId xmlns:a16="http://schemas.microsoft.com/office/drawing/2014/main" id="{396FD13D-AFB5-C9CF-C4EA-40CB65E13DDD}"/>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00147" y="2738362"/>
            <a:ext cx="5073706" cy="2536853"/>
          </a:xfrm>
          <a:prstGeom prst="rect">
            <a:avLst/>
          </a:prstGeom>
        </p:spPr>
      </p:pic>
      <p:sp>
        <p:nvSpPr>
          <p:cNvPr id="3" name="TextBox 2">
            <a:extLst>
              <a:ext uri="{FF2B5EF4-FFF2-40B4-BE49-F238E27FC236}">
                <a16:creationId xmlns:a16="http://schemas.microsoft.com/office/drawing/2014/main" id="{62BC1EFA-FF42-C08B-C87C-BE767826582C}"/>
              </a:ext>
            </a:extLst>
          </p:cNvPr>
          <p:cNvSpPr txBox="1"/>
          <p:nvPr/>
        </p:nvSpPr>
        <p:spPr>
          <a:xfrm>
            <a:off x="1306286" y="2185852"/>
            <a:ext cx="825932"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Target</a:t>
            </a:r>
            <a:endParaRPr lang="zh-CN" alt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2B251EE-276B-99FA-8325-3A297AA6A38B}"/>
              </a:ext>
            </a:extLst>
          </p:cNvPr>
          <p:cNvSpPr txBox="1"/>
          <p:nvPr/>
        </p:nvSpPr>
        <p:spPr>
          <a:xfrm>
            <a:off x="2354292" y="1811866"/>
            <a:ext cx="4044697" cy="923330"/>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Ours: </a:t>
            </a:r>
          </a:p>
          <a:p>
            <a:pPr algn="ctr"/>
            <a:r>
              <a:rPr lang="en-US" altLang="zh-CN" dirty="0">
                <a:latin typeface="Arial" panose="020B0604020202020204" pitchFamily="34" charset="0"/>
                <a:cs typeface="Arial" panose="020B0604020202020204" pitchFamily="34" charset="0"/>
              </a:rPr>
              <a:t>Inverse Rendering </a:t>
            </a:r>
          </a:p>
          <a:p>
            <a:pPr algn="ctr"/>
            <a:r>
              <a:rPr lang="en-US" altLang="zh-CN" dirty="0">
                <a:latin typeface="Arial" panose="020B0604020202020204" pitchFamily="34" charset="0"/>
                <a:cs typeface="Arial" panose="020B0604020202020204" pitchFamily="34" charset="0"/>
              </a:rPr>
              <a:t>Optimization</a:t>
            </a:r>
            <a:endParaRPr lang="zh-CN" alt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59C5252-45C5-B91D-C1C7-8D5A29865453}"/>
              </a:ext>
            </a:extLst>
          </p:cNvPr>
          <p:cNvSpPr txBox="1"/>
          <p:nvPr/>
        </p:nvSpPr>
        <p:spPr>
          <a:xfrm>
            <a:off x="6797041" y="2185852"/>
            <a:ext cx="851515"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Target</a:t>
            </a:r>
            <a:endParaRPr lang="zh-CN" alt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55C9231-2163-A66A-6FEE-31242B7210C0}"/>
              </a:ext>
            </a:extLst>
          </p:cNvPr>
          <p:cNvSpPr txBox="1"/>
          <p:nvPr/>
        </p:nvSpPr>
        <p:spPr>
          <a:xfrm>
            <a:off x="8802809" y="1811866"/>
            <a:ext cx="2069797" cy="923330"/>
          </a:xfrm>
          <a:prstGeom prst="rect">
            <a:avLst/>
          </a:prstGeom>
          <a:noFill/>
        </p:spPr>
        <p:txBody>
          <a:bodyPr wrap="none" rtlCol="0">
            <a:spAutoFit/>
          </a:bodyPr>
          <a:lstStyle/>
          <a:p>
            <a:pPr algn="ctr"/>
            <a:r>
              <a:rPr lang="en-US" altLang="zh-CN" dirty="0">
                <a:latin typeface="Arial" panose="020B0604020202020204" pitchFamily="34" charset="0"/>
                <a:cs typeface="Arial" panose="020B0604020202020204" pitchFamily="34" charset="0"/>
              </a:rPr>
              <a:t>Ours:</a:t>
            </a:r>
          </a:p>
          <a:p>
            <a:pPr algn="ctr"/>
            <a:r>
              <a:rPr lang="en-US" altLang="zh-CN" dirty="0">
                <a:latin typeface="Arial" panose="020B0604020202020204" pitchFamily="34" charset="0"/>
                <a:cs typeface="Arial" panose="020B0604020202020204" pitchFamily="34" charset="0"/>
              </a:rPr>
              <a:t>Inverse Rendering</a:t>
            </a:r>
          </a:p>
          <a:p>
            <a:pPr algn="ctr"/>
            <a:r>
              <a:rPr lang="en-US" altLang="zh-CN" dirty="0">
                <a:latin typeface="Arial" panose="020B0604020202020204" pitchFamily="34" charset="0"/>
                <a:cs typeface="Arial" panose="020B0604020202020204" pitchFamily="34" charset="0"/>
              </a:rPr>
              <a:t>Optimization</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094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4"/>
                                        </p:tgtEl>
                                      </p:cBhvr>
                                    </p:cmd>
                                  </p:childTnLst>
                                </p:cTn>
                              </p:par>
                              <p:par>
                                <p:cTn id="7" presetID="1" presetClass="mediacall" presetSubtype="0" fill="hold" nodeType="withEffect">
                                  <p:stCondLst>
                                    <p:cond delay="0"/>
                                  </p:stCondLst>
                                  <p:childTnLst>
                                    <p:cmd type="call" cmd="playFrom(0.0)">
                                      <p:cBhvr>
                                        <p:cTn id="8" dur="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4"/>
                </p:tgtEl>
              </p:cMediaNode>
            </p:video>
            <p:video>
              <p:cMediaNode vol="80000">
                <p:cTn id="20"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CBF13-17C9-0ACA-1458-AABAE9269D9A}"/>
              </a:ext>
            </a:extLst>
          </p:cNvPr>
          <p:cNvSpPr>
            <a:spLocks noGrp="1"/>
          </p:cNvSpPr>
          <p:nvPr>
            <p:ph type="ctrTitle"/>
          </p:nvPr>
        </p:nvSpPr>
        <p:spPr/>
        <p:txBody>
          <a:bodyPr>
            <a:normAutofit/>
          </a:bodyPr>
          <a:lstStyle/>
          <a:p>
            <a:r>
              <a:rPr lang="en-US" altLang="zh-CN" dirty="0"/>
              <a:t>Reparametrizing </a:t>
            </a:r>
            <a:br>
              <a:rPr lang="en-US" altLang="zh-CN" dirty="0"/>
            </a:br>
            <a:r>
              <a:rPr lang="en-US" altLang="zh-CN" dirty="0"/>
              <a:t>One-Bounce Light Transport</a:t>
            </a:r>
            <a:endParaRPr lang="zh-CN" altLang="en-US" dirty="0"/>
          </a:p>
        </p:txBody>
      </p:sp>
    </p:spTree>
    <p:extLst>
      <p:ext uri="{BB962C8B-B14F-4D97-AF65-F5344CB8AC3E}">
        <p14:creationId xmlns:p14="http://schemas.microsoft.com/office/powerpoint/2010/main" val="327642890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21206</TotalTime>
  <Words>3041</Words>
  <Application>Microsoft Office PowerPoint</Application>
  <PresentationFormat>Widescreen</PresentationFormat>
  <Paragraphs>286</Paragraphs>
  <Slides>34</Slides>
  <Notes>32</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Roboto Cn</vt:lpstr>
      <vt:lpstr>Söhne</vt:lpstr>
      <vt:lpstr>等线</vt:lpstr>
      <vt:lpstr>Arial</vt:lpstr>
      <vt:lpstr>Calibri</vt:lpstr>
      <vt:lpstr>Cambria Math</vt:lpstr>
      <vt:lpstr>Roboto</vt:lpstr>
      <vt:lpstr>1_Office Theme</vt:lpstr>
      <vt:lpstr>Warped-Area Reparameterization of Differential Path Integrals</vt:lpstr>
      <vt:lpstr>Introduction</vt:lpstr>
      <vt:lpstr>What is Differentiable Rendering?</vt:lpstr>
      <vt:lpstr>Why Differentiable Rendering</vt:lpstr>
      <vt:lpstr>Challenges</vt:lpstr>
      <vt:lpstr>Handling Discontinuity Boundaries</vt:lpstr>
      <vt:lpstr>Our Contributions</vt:lpstr>
      <vt:lpstr>A Preview of Our Results</vt:lpstr>
      <vt:lpstr>Reparametrizing  One-Bounce Light Transport</vt:lpstr>
      <vt:lpstr>One-Bounce Light Transport Setup</vt:lpstr>
      <vt:lpstr>Scene Parameterization</vt:lpstr>
      <vt:lpstr>An Outline of Our Method</vt:lpstr>
      <vt:lpstr>Material-form Reparameterization</vt:lpstr>
      <vt:lpstr>An Outline of Our Method</vt:lpstr>
      <vt:lpstr>Differentiating One-Bounce</vt:lpstr>
      <vt:lpstr>An Outline of Our Method</vt:lpstr>
      <vt:lpstr>Our Method In One-Bounce</vt:lpstr>
      <vt:lpstr>Discontinuous Velocity</vt:lpstr>
      <vt:lpstr>Required Properties of Velocity</vt:lpstr>
      <vt:lpstr>Interpolating Velocity</vt:lpstr>
      <vt:lpstr>Difference With Original WAS</vt:lpstr>
      <vt:lpstr>Extending to Multi-Bounces</vt:lpstr>
      <vt:lpstr>Extending to Multi-Bounces</vt:lpstr>
      <vt:lpstr>Extending to Multi-Bounces</vt:lpstr>
      <vt:lpstr>Extending to Multi-Bounces</vt:lpstr>
      <vt:lpstr>Extending to Multi-Bounces</vt:lpstr>
      <vt:lpstr>Results</vt:lpstr>
      <vt:lpstr>Results</vt:lpstr>
      <vt:lpstr>Results</vt:lpstr>
      <vt:lpstr>Results</vt:lpstr>
      <vt:lpstr>Results</vt:lpstr>
      <vt:lpstr>Limitations &amp; Future Works</vt:lpstr>
      <vt:lpstr>Conclusion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Warped-Area Reparameterization of Differential Path Integrals</dc:title>
  <dc:creator>Peiyu Xu</dc:creator>
  <cp:lastModifiedBy>Peiyu Xu</cp:lastModifiedBy>
  <cp:revision>82</cp:revision>
  <dcterms:created xsi:type="dcterms:W3CDTF">2023-11-22T19:58:59Z</dcterms:created>
  <dcterms:modified xsi:type="dcterms:W3CDTF">2023-12-21T02:42:11Z</dcterms:modified>
</cp:coreProperties>
</file>